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9020-FAAD-41FC-81CC-B9ABBA419F4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7389-80F3-4236-A549-C91CDBAA3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9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9020-FAAD-41FC-81CC-B9ABBA419F4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7389-80F3-4236-A549-C91CDBAA3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4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9020-FAAD-41FC-81CC-B9ABBA419F4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7389-80F3-4236-A549-C91CDBAA3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9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9020-FAAD-41FC-81CC-B9ABBA419F4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7389-80F3-4236-A549-C91CDBAA3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9020-FAAD-41FC-81CC-B9ABBA419F4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7389-80F3-4236-A549-C91CDBAA3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9020-FAAD-41FC-81CC-B9ABBA419F4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7389-80F3-4236-A549-C91CDBAA3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9020-FAAD-41FC-81CC-B9ABBA419F4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7389-80F3-4236-A549-C91CDBAA3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0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9020-FAAD-41FC-81CC-B9ABBA419F4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7389-80F3-4236-A549-C91CDBAA3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5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9020-FAAD-41FC-81CC-B9ABBA419F4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7389-80F3-4236-A549-C91CDBAA3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9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9020-FAAD-41FC-81CC-B9ABBA419F4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7389-80F3-4236-A549-C91CDBAA3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1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9020-FAAD-41FC-81CC-B9ABBA419F4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7389-80F3-4236-A549-C91CDBAA3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3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D9020-FAAD-41FC-81CC-B9ABBA419F4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F7389-80F3-4236-A549-C91CDBAA3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5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ohs.ca/oshanswers/diseases/farmers_lung.html" TargetMode="External"/><Relationship Id="rId2" Type="http://schemas.openxmlformats.org/officeDocument/2006/relationships/hyperlink" Target="http://www.ccohs.ca/oshanswers/diseases/beryllium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Dust, lung and infection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Alireza</a:t>
            </a:r>
            <a:r>
              <a:rPr lang="en-US" dirty="0" smtClean="0"/>
              <a:t> </a:t>
            </a:r>
            <a:r>
              <a:rPr lang="en-US" smtClean="0"/>
              <a:t>janbakhsh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65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Dusts can also come from organic chemicals</a:t>
            </a:r>
          </a:p>
          <a:p>
            <a:r>
              <a:rPr lang="en-US" dirty="0" smtClean="0"/>
              <a:t>Several factors influence the effects of inhaled particles.</a:t>
            </a:r>
          </a:p>
          <a:p>
            <a:r>
              <a:rPr lang="en-US" dirty="0" smtClean="0"/>
              <a:t> Among these are some properties : </a:t>
            </a:r>
            <a:r>
              <a:rPr lang="en-US" dirty="0" smtClean="0">
                <a:solidFill>
                  <a:srgbClr val="FF0000"/>
                </a:solidFill>
              </a:rPr>
              <a:t>Particle size </a:t>
            </a:r>
            <a:r>
              <a:rPr lang="en-US" dirty="0" smtClean="0"/>
              <a:t>is usually the critical factor .</a:t>
            </a:r>
          </a:p>
          <a:p>
            <a:r>
              <a:rPr lang="en-US" dirty="0" smtClean="0"/>
              <a:t> Chemical composition is important because some substances, when in particle form, </a:t>
            </a:r>
            <a:r>
              <a:rPr lang="en-US" dirty="0" smtClean="0">
                <a:solidFill>
                  <a:srgbClr val="FF0000"/>
                </a:solidFill>
              </a:rPr>
              <a:t>can destroy the cilia </a:t>
            </a:r>
            <a:r>
              <a:rPr lang="en-US" dirty="0" smtClean="0"/>
              <a:t>that the lungs use for the removal of particles.</a:t>
            </a:r>
          </a:p>
          <a:p>
            <a:r>
              <a:rPr lang="en-US" dirty="0" smtClean="0"/>
              <a:t> Cigarette smoking may alter lungs clearing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509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Characteristics of the person inhaling particles </a:t>
            </a:r>
            <a:r>
              <a:rPr lang="en-US" dirty="0" smtClean="0"/>
              <a:t>can also influence the effects of dust. </a:t>
            </a:r>
            <a:r>
              <a:rPr lang="en-US" dirty="0" smtClean="0">
                <a:solidFill>
                  <a:srgbClr val="00B050"/>
                </a:solidFill>
              </a:rPr>
              <a:t>Breathing rates and smoking </a:t>
            </a:r>
            <a:r>
              <a:rPr lang="en-US" dirty="0" smtClean="0"/>
              <a:t>are among the most important.</a:t>
            </a:r>
          </a:p>
          <a:p>
            <a:r>
              <a:rPr lang="en-US" dirty="0" smtClean="0"/>
              <a:t> The sediment of dust in the lungs increases with the </a:t>
            </a:r>
            <a:r>
              <a:rPr lang="en-US" dirty="0" smtClean="0">
                <a:solidFill>
                  <a:srgbClr val="FF0000"/>
                </a:solidFill>
              </a:rPr>
              <a:t>length of time the breath </a:t>
            </a:r>
            <a:r>
              <a:rPr lang="en-US" dirty="0" smtClean="0"/>
              <a:t>is held and how deeply the breath is taken. </a:t>
            </a:r>
            <a:r>
              <a:rPr lang="en-US" dirty="0" smtClean="0">
                <a:solidFill>
                  <a:srgbClr val="FF0000"/>
                </a:solidFill>
              </a:rPr>
              <a:t>(exercise)</a:t>
            </a:r>
          </a:p>
          <a:p>
            <a:r>
              <a:rPr lang="en-US" dirty="0" smtClean="0"/>
              <a:t> breathing is through the nose or mouth is also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29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types of lung diseases caused by the inhalation of dust are called by the general term "</a:t>
            </a:r>
            <a:r>
              <a:rPr lang="en-US" dirty="0" smtClean="0">
                <a:solidFill>
                  <a:srgbClr val="FF0000"/>
                </a:solidFill>
              </a:rPr>
              <a:t>pneumoconiosis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changes which occur in the lungs vary with the different types of dust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silica</a:t>
            </a:r>
            <a:r>
              <a:rPr lang="en-US" dirty="0" smtClean="0"/>
              <a:t> exposure lung elasticity is normal but in </a:t>
            </a:r>
            <a:r>
              <a:rPr lang="en-US" dirty="0" smtClean="0">
                <a:solidFill>
                  <a:srgbClr val="00B050"/>
                </a:solidFill>
              </a:rPr>
              <a:t>asbestos, beryllium, cobalt </a:t>
            </a:r>
            <a:r>
              <a:rPr lang="en-US" dirty="0" smtClean="0"/>
              <a:t>lung surface covered completely and become stiff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29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 all inhaled particles produce scar tissue. Dusts such as</a:t>
            </a:r>
            <a:r>
              <a:rPr lang="en-US" dirty="0" smtClean="0">
                <a:solidFill>
                  <a:srgbClr val="FF0000"/>
                </a:solidFill>
              </a:rPr>
              <a:t> carbon and iron </a:t>
            </a:r>
            <a:r>
              <a:rPr lang="en-US" dirty="0" smtClean="0"/>
              <a:t>remain within macrophages until they die normally.</a:t>
            </a:r>
          </a:p>
          <a:p>
            <a:r>
              <a:rPr lang="en-US" dirty="0" smtClean="0"/>
              <a:t> The released particles are then taken in again by other macrophages. </a:t>
            </a:r>
          </a:p>
          <a:p>
            <a:r>
              <a:rPr lang="en-US" dirty="0" smtClean="0"/>
              <a:t>If the amount of dust overwhelms the macrophages, dust particles coat the inner walls of the airways without causing scarring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entrocosis</a:t>
            </a:r>
            <a:r>
              <a:rPr lang="en-US" dirty="0" smtClean="0">
                <a:solidFill>
                  <a:srgbClr val="FF0000"/>
                </a:solidFill>
              </a:rPr>
              <a:t>), </a:t>
            </a:r>
            <a:r>
              <a:rPr lang="en-US" dirty="0" smtClean="0"/>
              <a:t>but only producing mild damage, or maybe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6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particles enter </a:t>
            </a:r>
            <a:r>
              <a:rPr lang="en-US" dirty="0" smtClean="0">
                <a:solidFill>
                  <a:srgbClr val="0070C0"/>
                </a:solidFill>
              </a:rPr>
              <a:t>bloodstream</a:t>
            </a:r>
            <a:r>
              <a:rPr lang="en-US" dirty="0" smtClean="0"/>
              <a:t>. The blood then carries the substance</a:t>
            </a:r>
            <a:r>
              <a:rPr lang="en-US" dirty="0" smtClean="0">
                <a:solidFill>
                  <a:srgbClr val="FF0000"/>
                </a:solidFill>
              </a:rPr>
              <a:t> into brain, kidneys and other organs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4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404166"/>
              </p:ext>
            </p:extLst>
          </p:nvPr>
        </p:nvGraphicFramePr>
        <p:xfrm>
          <a:off x="685801" y="1765152"/>
          <a:ext cx="8000999" cy="4361009"/>
        </p:xfrm>
        <a:graphic>
          <a:graphicData uri="http://schemas.openxmlformats.org/drawingml/2006/table">
            <a:tbl>
              <a:tblPr/>
              <a:tblGrid>
                <a:gridCol w="3675141"/>
                <a:gridCol w="2162929"/>
                <a:gridCol w="2162929"/>
              </a:tblGrid>
              <a:tr h="333959">
                <a:tc gridSpan="3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Some types of pneumoconiosis according to dust and lung reaction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680">
                <a:tc>
                  <a:txBody>
                    <a:bodyPr/>
                    <a:lstStyle/>
                    <a:p>
                      <a:pPr algn="l"/>
                      <a:r>
                        <a:rPr lang="en-US" sz="1000" b="1">
                          <a:effectLst/>
                        </a:rPr>
                        <a:t>Inorganic Dust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effectLst/>
                        </a:rPr>
                        <a:t>Type of Disease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Lung Reaction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8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Asbestos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Asbestosis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Fibrosis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8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Silica (Quartz)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Silicosis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Fibrosis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8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Coal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Coal Pneumoconiosis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Fibrosis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8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Beryllium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u="none" strike="noStrike">
                          <a:solidFill>
                            <a:srgbClr val="000000"/>
                          </a:solidFill>
                          <a:effectLst/>
                          <a:hlinkClick r:id="rId2"/>
                        </a:rPr>
                        <a:t>Beryllium Disease</a:t>
                      </a:r>
                      <a:endParaRPr lang="en-US" sz="1000">
                        <a:effectLst/>
                      </a:endParaRP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Fibrosis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8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Tungsten Carbide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Hard Metal Disease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Fibrosis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8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Iron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Siderosis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No Fibrosis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8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Tin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Stannosis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No Fibrosis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8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Barium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Baritosis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No Fibrosis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80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</a:rPr>
                        <a:t>Organic Dust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 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8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Mouldy hay, straw and grain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u="sng">
                          <a:solidFill>
                            <a:srgbClr val="000000"/>
                          </a:solidFill>
                          <a:effectLst/>
                          <a:hlinkClick r:id="rId3"/>
                        </a:rPr>
                        <a:t>Farmer's lung</a:t>
                      </a:r>
                      <a:endParaRPr lang="en-US" sz="1000">
                        <a:effectLst/>
                      </a:endParaRP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Fibrosis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8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Droppings and feathers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Bird fancier's lung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Fibrosis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8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Mouldy sugar can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Bagassosis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Fibrosis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8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Compose dust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Mushroom worker's lung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No Fibrosis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8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Dust or mist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Humidifier fever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No Fibrosis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8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Dust of heat-treated sludge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Sewage sludge disease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No Fibrosis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68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Mould dust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Cheese washers' lung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70C0"/>
                          </a:solidFill>
                          <a:effectLst/>
                        </a:rPr>
                        <a:t>No Fibrosis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6237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Dust of dander, hair particles and dried urine of rats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Animal handlers' lung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70C0"/>
                          </a:solidFill>
                          <a:effectLst/>
                        </a:rPr>
                        <a:t>No Fibrosis</a:t>
                      </a:r>
                    </a:p>
                  </a:txBody>
                  <a:tcPr marL="27477" marR="27477" marT="27477" marB="274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4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protect the lungs from dust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To avoid respiratory or other problems caused by exposure to dust, hazardous substances should be substituted with non-hazardous substances. </a:t>
            </a:r>
          </a:p>
          <a:p>
            <a:r>
              <a:rPr lang="en-US" dirty="0" smtClean="0"/>
              <a:t>Where substitution is not possible, other </a:t>
            </a:r>
            <a:r>
              <a:rPr lang="en-US" dirty="0" smtClean="0">
                <a:solidFill>
                  <a:srgbClr val="C00000"/>
                </a:solidFill>
              </a:rPr>
              <a:t>engineering control </a:t>
            </a:r>
            <a:r>
              <a:rPr lang="en-US" dirty="0" smtClean="0"/>
              <a:t>methods should be introduced. Some examples are:</a:t>
            </a:r>
          </a:p>
          <a:p>
            <a:endParaRPr lang="en-US" dirty="0" smtClean="0"/>
          </a:p>
          <a:p>
            <a:r>
              <a:rPr lang="en-US" dirty="0" smtClean="0"/>
              <a:t>use of wet processes</a:t>
            </a:r>
          </a:p>
          <a:p>
            <a:r>
              <a:rPr lang="en-US" dirty="0" smtClean="0"/>
              <a:t>enclosure of dust-producing processes under </a:t>
            </a:r>
            <a:r>
              <a:rPr lang="en-US" dirty="0" smtClean="0">
                <a:solidFill>
                  <a:srgbClr val="00B050"/>
                </a:solidFill>
              </a:rPr>
              <a:t>negative air pressure </a:t>
            </a:r>
            <a:r>
              <a:rPr lang="en-US" dirty="0" smtClean="0"/>
              <a:t>(slight vacuum compared to the air pressure outside the enclosure)</a:t>
            </a:r>
          </a:p>
          <a:p>
            <a:r>
              <a:rPr lang="en-US" dirty="0" smtClean="0"/>
              <a:t>exhausting air containing dust through a </a:t>
            </a:r>
            <a:r>
              <a:rPr lang="en-US" dirty="0" smtClean="0">
                <a:solidFill>
                  <a:srgbClr val="C00000"/>
                </a:solidFill>
              </a:rPr>
              <a:t>collection system </a:t>
            </a:r>
            <a:r>
              <a:rPr lang="en-US" dirty="0" smtClean="0"/>
              <a:t>before emission to the atmosphere</a:t>
            </a:r>
          </a:p>
          <a:p>
            <a:r>
              <a:rPr lang="en-US" dirty="0" smtClean="0"/>
              <a:t>use of vacuums instead of brooms</a:t>
            </a:r>
          </a:p>
          <a:p>
            <a:r>
              <a:rPr lang="en-US" dirty="0" smtClean="0"/>
              <a:t>good housekeeping</a:t>
            </a:r>
          </a:p>
          <a:p>
            <a:r>
              <a:rPr lang="en-US" dirty="0" smtClean="0"/>
              <a:t>efficient storage and transport</a:t>
            </a:r>
          </a:p>
          <a:p>
            <a:r>
              <a:rPr lang="en-US" dirty="0" smtClean="0"/>
              <a:t>controlled disposal of dangerous waste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6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Dust pneumonia is an acute type of respiratory distress that can develop into an infection of the lungs</a:t>
            </a:r>
          </a:p>
          <a:p>
            <a:r>
              <a:rPr lang="en-US" dirty="0" smtClean="0"/>
              <a:t>Typically, it develops by excessive exposure to dust and dirt inhalation.</a:t>
            </a:r>
            <a:endParaRPr lang="en-US" dirty="0"/>
          </a:p>
          <a:p>
            <a:r>
              <a:rPr lang="en-US" dirty="0" smtClean="0"/>
              <a:t> Most dust and dirt if </a:t>
            </a:r>
            <a:r>
              <a:rPr lang="en-US" dirty="0" smtClean="0">
                <a:solidFill>
                  <a:srgbClr val="C00000"/>
                </a:solidFill>
              </a:rPr>
              <a:t>inhaled in small amounts </a:t>
            </a:r>
            <a:r>
              <a:rPr lang="en-US" dirty="0" smtClean="0"/>
              <a:t>will safely pass through the lungs with the assistance of the cilia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67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With a case of</a:t>
            </a:r>
            <a:r>
              <a:rPr lang="en-US" dirty="0" smtClean="0">
                <a:solidFill>
                  <a:srgbClr val="C00000"/>
                </a:solidFill>
              </a:rPr>
              <a:t> dust pneumonia</a:t>
            </a:r>
            <a:r>
              <a:rPr lang="en-US" dirty="0" smtClean="0"/>
              <a:t>, the dust travels deep into the alveoli preventing the cilia from moving the dirt through---</a:t>
            </a:r>
            <a:r>
              <a:rPr lang="en-US" dirty="0" smtClean="0">
                <a:solidFill>
                  <a:srgbClr val="C00000"/>
                </a:solidFill>
              </a:rPr>
              <a:t>leading to infection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possible respiratory failure and lung damage</a:t>
            </a:r>
            <a:r>
              <a:rPr lang="en-US" dirty="0" smtClean="0"/>
              <a:t>. Dust pneumonia is caused from over exposure to airborne dust and dirt particles such as a dust storm or dirt turned up by wind.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One of the initial symptoms of dust pneumonia is coughing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57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The</a:t>
            </a:r>
            <a:r>
              <a:rPr lang="en-US" dirty="0" smtClean="0">
                <a:solidFill>
                  <a:srgbClr val="C00000"/>
                </a:solidFill>
              </a:rPr>
              <a:t> cough </a:t>
            </a:r>
            <a:r>
              <a:rPr lang="en-US" dirty="0" smtClean="0"/>
              <a:t>is the host response to forcing dirt and debris out of the airways and lungs. </a:t>
            </a:r>
          </a:p>
          <a:p>
            <a:r>
              <a:rPr lang="en-US" dirty="0" smtClean="0"/>
              <a:t>Beginning as a dry cloth, the lungs work against the debris and uses </a:t>
            </a:r>
            <a:r>
              <a:rPr lang="en-US" dirty="0" smtClean="0">
                <a:solidFill>
                  <a:srgbClr val="C00000"/>
                </a:solidFill>
              </a:rPr>
              <a:t>mucus</a:t>
            </a:r>
            <a:r>
              <a:rPr lang="en-US" dirty="0" smtClean="0"/>
              <a:t> to attempt to force the dirt and particles out. </a:t>
            </a:r>
          </a:p>
          <a:p>
            <a:r>
              <a:rPr lang="en-US" dirty="0" smtClean="0"/>
              <a:t>Once dust and soil enter the lungs, cilia are unable to move freely and combat the particles out of the body allowing the dirt to take over.</a:t>
            </a:r>
          </a:p>
          <a:p>
            <a:r>
              <a:rPr lang="en-US" dirty="0" smtClean="0"/>
              <a:t> Debris then rests inside of the lungs and can even cause the </a:t>
            </a:r>
            <a:r>
              <a:rPr lang="en-US" dirty="0" smtClean="0">
                <a:solidFill>
                  <a:srgbClr val="C00000"/>
                </a:solidFill>
              </a:rPr>
              <a:t>cilia to stop moving</a:t>
            </a:r>
            <a:r>
              <a:rPr lang="en-US" dirty="0" smtClean="0"/>
              <a:t>. This is when infection is likely to set in. </a:t>
            </a:r>
          </a:p>
          <a:p>
            <a:r>
              <a:rPr lang="en-US" dirty="0" smtClean="0"/>
              <a:t>Initially, heavy mucus is coughed up along with the dirt giving it a mud-like appearance.</a:t>
            </a:r>
          </a:p>
          <a:p>
            <a:r>
              <a:rPr lang="en-US" dirty="0" smtClean="0"/>
              <a:t> Mucus may also begin to turn yellow and green.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1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lungs are protected by a series of defense mechanisms in different regions of the respiratory tract.</a:t>
            </a:r>
          </a:p>
          <a:p>
            <a:r>
              <a:rPr lang="en-US" dirty="0" smtClean="0"/>
              <a:t>When a person breathes in, particles suspended in the air enter the nose</a:t>
            </a:r>
          </a:p>
          <a:p>
            <a:r>
              <a:rPr lang="en-US" dirty="0" smtClean="0"/>
              <a:t> but not all of them reach the lungs.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79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wheezing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Wheezing</a:t>
            </a:r>
            <a:r>
              <a:rPr lang="en-US" dirty="0" smtClean="0"/>
              <a:t> is another symptom of dust pneumonia. Wheezing is a type of  sound that is heard each time someone </a:t>
            </a:r>
            <a:r>
              <a:rPr lang="en-US" dirty="0" err="1" smtClean="0"/>
              <a:t>expirate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As a symptom of dust pneumonia, wheezing is caused by the buildup of fluid and debris in the lungs.</a:t>
            </a:r>
          </a:p>
          <a:p>
            <a:r>
              <a:rPr lang="en-US" dirty="0" smtClean="0"/>
              <a:t> The wheezing is caused from the air passages inside the lungs constricting---making it more difficult to breathe.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31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Fever</a:t>
            </a:r>
            <a:r>
              <a:rPr lang="en-US" dirty="0" smtClean="0"/>
              <a:t> is a sign of advanced lung pneumonia. Any fever over 100 degrees Fahrenheit should be evaluated by a physician---especially if other symptoms such as cough, colored mucus and wheezing are present.</a:t>
            </a:r>
          </a:p>
          <a:p>
            <a:r>
              <a:rPr lang="en-US" dirty="0" smtClean="0"/>
              <a:t> The fever is one of the first indications that there is an infection present. </a:t>
            </a:r>
          </a:p>
          <a:p>
            <a:r>
              <a:rPr lang="en-US" dirty="0" smtClean="0"/>
              <a:t>Fever is the body's natural way of fighting off an infection or other foreign substances in the body.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72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Septic Shock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Septic shock may be induced by dust pneumonia. Septic shock is caused when an infection spreads into the blood stream or other parts of the body---causing the body and its organs to eventually shut down.</a:t>
            </a:r>
          </a:p>
          <a:p>
            <a:r>
              <a:rPr lang="en-US" dirty="0" smtClean="0"/>
              <a:t> This is a </a:t>
            </a:r>
            <a:r>
              <a:rPr lang="en-US" dirty="0" smtClean="0">
                <a:solidFill>
                  <a:srgbClr val="C00000"/>
                </a:solidFill>
              </a:rPr>
              <a:t>life-threatening condition </a:t>
            </a:r>
            <a:r>
              <a:rPr lang="en-US" dirty="0" smtClean="0"/>
              <a:t>that develops once an advanced infection in the lungs has spread to other parts of the body.</a:t>
            </a:r>
          </a:p>
          <a:p>
            <a:r>
              <a:rPr lang="en-US" dirty="0" smtClean="0"/>
              <a:t> The patient must be hospitalized and placed on a high dosage of antibiotics and fluids to assist with 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1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nose is an efficient filter.</a:t>
            </a:r>
          </a:p>
          <a:p>
            <a:r>
              <a:rPr lang="en-US" dirty="0" smtClean="0"/>
              <a:t> Most large particles are stopped in it, until they are removed mechanically by blowing the nose or sneezing</a:t>
            </a:r>
          </a:p>
          <a:p>
            <a:r>
              <a:rPr lang="en-US" dirty="0" smtClean="0"/>
              <a:t>Some of the smaller particles pass through the nose to reach the windpipe and the dividing air tubes that lead to the lung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44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tubes are called bronchi and bronchioles.</a:t>
            </a:r>
          </a:p>
          <a:p>
            <a:r>
              <a:rPr lang="en-US" dirty="0" smtClean="0"/>
              <a:t> All of these airways are lined by cells. The mucus they produce catches most of the dust particles.</a:t>
            </a:r>
          </a:p>
          <a:p>
            <a:r>
              <a:rPr lang="en-US" dirty="0" smtClean="0"/>
              <a:t> Tiny hairs called cilia, covering the air tubes, move the mucus upward and out into the throat, where it is either coughed up and spat out, or swallowed.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7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air reaches </a:t>
            </a:r>
            <a:r>
              <a:rPr lang="en-US" dirty="0" err="1" smtClean="0"/>
              <a:t>alveoles</a:t>
            </a:r>
            <a:r>
              <a:rPr lang="en-US" dirty="0" smtClean="0"/>
              <a:t> in the inner part of the lungs with any dust particles that avoided the defenses in the nose and airways.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alveoles</a:t>
            </a:r>
            <a:r>
              <a:rPr lang="en-US" dirty="0" smtClean="0"/>
              <a:t> are very important because through them, the body receives oxygen and releases carbon dioxide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0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Dust that reaches the </a:t>
            </a:r>
            <a:r>
              <a:rPr lang="en-US" dirty="0" err="1" smtClean="0"/>
              <a:t>alveoles</a:t>
            </a:r>
            <a:r>
              <a:rPr lang="en-US" dirty="0" smtClean="0"/>
              <a:t>  there are no cilia is attacked by special cells called </a:t>
            </a:r>
            <a:r>
              <a:rPr lang="en-US" dirty="0" smtClean="0">
                <a:solidFill>
                  <a:srgbClr val="FF0000"/>
                </a:solidFill>
              </a:rPr>
              <a:t>macrophages</a:t>
            </a:r>
            <a:r>
              <a:rPr lang="en-US" dirty="0" smtClean="0"/>
              <a:t>. These are extremely important for the defense of the lungs.</a:t>
            </a:r>
          </a:p>
          <a:p>
            <a:r>
              <a:rPr lang="en-US" dirty="0" smtClean="0"/>
              <a:t> They keep the </a:t>
            </a:r>
            <a:r>
              <a:rPr lang="en-US" dirty="0" err="1" smtClean="0"/>
              <a:t>alveolecs</a:t>
            </a:r>
            <a:r>
              <a:rPr lang="en-US" dirty="0" smtClean="0"/>
              <a:t> clean. Macrophages virtually swallow the particles. </a:t>
            </a:r>
          </a:p>
          <a:p>
            <a:r>
              <a:rPr lang="en-US" dirty="0" smtClean="0"/>
              <a:t>Then the macrophages, in a way which is not well understood, reach the part of the airways that is covered by cilia.</a:t>
            </a:r>
          </a:p>
          <a:p>
            <a:r>
              <a:rPr lang="en-US" dirty="0" smtClean="0"/>
              <a:t> The wavelike motions of the cilia move the</a:t>
            </a:r>
          </a:p>
          <a:p>
            <a:pPr>
              <a:buNone/>
            </a:pPr>
            <a:r>
              <a:rPr lang="en-US" dirty="0" smtClean="0"/>
              <a:t>     macrophages which contain dust to the throat, where they are spat out or swallowed.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7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Besides macrophages, the lungs have another system for the removal of dust.</a:t>
            </a:r>
          </a:p>
          <a:p>
            <a:r>
              <a:rPr lang="en-US" dirty="0" smtClean="0"/>
              <a:t> The lungs can react to the presence of germ-bearing particles by producing</a:t>
            </a:r>
            <a:r>
              <a:rPr lang="en-US" dirty="0" smtClean="0">
                <a:solidFill>
                  <a:srgbClr val="FF0000"/>
                </a:solidFill>
              </a:rPr>
              <a:t> certain proteins</a:t>
            </a:r>
            <a:r>
              <a:rPr lang="en-US" dirty="0" smtClean="0"/>
              <a:t>. These proteins attach to particles to neutralize them.</a:t>
            </a:r>
          </a:p>
          <a:p>
            <a:r>
              <a:rPr lang="en-US" dirty="0" smtClean="0"/>
              <a:t>Dusts are tiny solid particles destroyed or entered in the air.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particles are </a:t>
            </a:r>
            <a:r>
              <a:rPr lang="en-US" dirty="0" smtClean="0">
                <a:solidFill>
                  <a:srgbClr val="FF0000"/>
                </a:solidFill>
              </a:rPr>
              <a:t>"inorganic" or "organic," </a:t>
            </a:r>
            <a:r>
              <a:rPr lang="en-US" dirty="0" smtClean="0"/>
              <a:t>depending on the source of the dust. </a:t>
            </a:r>
            <a:r>
              <a:rPr lang="en-US" dirty="0" smtClean="0">
                <a:solidFill>
                  <a:srgbClr val="FF0000"/>
                </a:solidFill>
              </a:rPr>
              <a:t>Inorganic</a:t>
            </a:r>
            <a:r>
              <a:rPr lang="en-US" dirty="0" smtClean="0"/>
              <a:t> dusts can come from grinding metals or minerals such as stone or soil.</a:t>
            </a:r>
          </a:p>
          <a:p>
            <a:r>
              <a:rPr lang="en-US" dirty="0" smtClean="0"/>
              <a:t> Examples of inorganic dusts are silica, asbestos, and coal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Organic dusts </a:t>
            </a:r>
            <a:r>
              <a:rPr lang="en-US" dirty="0" smtClean="0"/>
              <a:t>originate from plants or animals. An example of organic dust is dust that arises from handling grain.</a:t>
            </a:r>
          </a:p>
          <a:p>
            <a:r>
              <a:rPr lang="en-US" dirty="0" smtClean="0"/>
              <a:t> These dusts can contain a great number of substances. Aside from the vegetable or animal component,</a:t>
            </a:r>
          </a:p>
          <a:p>
            <a:r>
              <a:rPr lang="en-US" dirty="0" smtClean="0"/>
              <a:t> organic dusts may also contain fungi or microbes and the toxic substances given off by microbes.</a:t>
            </a:r>
          </a:p>
          <a:p>
            <a:r>
              <a:rPr lang="en-US" dirty="0" smtClean="0"/>
              <a:t> For example, </a:t>
            </a:r>
            <a:r>
              <a:rPr lang="en-US" dirty="0" err="1" smtClean="0">
                <a:solidFill>
                  <a:srgbClr val="FF0000"/>
                </a:solidFill>
              </a:rPr>
              <a:t>histoplasmosis</a:t>
            </a:r>
            <a:r>
              <a:rPr lang="en-US" dirty="0" smtClean="0">
                <a:solidFill>
                  <a:srgbClr val="FF0000"/>
                </a:solidFill>
              </a:rPr>
              <a:t>, psittacosis and Q Fever </a:t>
            </a:r>
            <a:r>
              <a:rPr lang="en-US" dirty="0" smtClean="0"/>
              <a:t>are diseases that people can get if they breathe in organic that are infected with a certain microorganisms.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79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1437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Dust, lung and infection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we protect the lungs from dust </vt:lpstr>
      <vt:lpstr>PowerPoint Presentation</vt:lpstr>
      <vt:lpstr>PowerPoint Presentation</vt:lpstr>
      <vt:lpstr>PowerPoint Presentation</vt:lpstr>
      <vt:lpstr>wheezing</vt:lpstr>
      <vt:lpstr>PowerPoint Presentation</vt:lpstr>
      <vt:lpstr>Septic Shock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ostad</dc:creator>
  <cp:lastModifiedBy>edc000</cp:lastModifiedBy>
  <cp:revision>21</cp:revision>
  <dcterms:created xsi:type="dcterms:W3CDTF">2016-07-27T06:03:39Z</dcterms:created>
  <dcterms:modified xsi:type="dcterms:W3CDTF">2016-08-09T08:55:39Z</dcterms:modified>
</cp:coreProperties>
</file>