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69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5" r:id="rId25"/>
    <p:sldId id="282" r:id="rId26"/>
    <p:sldId id="329" r:id="rId27"/>
    <p:sldId id="283" r:id="rId28"/>
    <p:sldId id="286" r:id="rId29"/>
    <p:sldId id="287" r:id="rId30"/>
    <p:sldId id="288" r:id="rId31"/>
    <p:sldId id="289" r:id="rId32"/>
    <p:sldId id="290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3" r:id="rId42"/>
    <p:sldId id="302" r:id="rId43"/>
    <p:sldId id="304" r:id="rId44"/>
    <p:sldId id="305" r:id="rId45"/>
    <p:sldId id="306" r:id="rId46"/>
    <p:sldId id="310" r:id="rId47"/>
    <p:sldId id="307" r:id="rId48"/>
    <p:sldId id="308" r:id="rId49"/>
    <p:sldId id="309" r:id="rId50"/>
    <p:sldId id="311" r:id="rId51"/>
    <p:sldId id="312" r:id="rId52"/>
    <p:sldId id="313" r:id="rId53"/>
    <p:sldId id="314" r:id="rId54"/>
    <p:sldId id="316" r:id="rId55"/>
    <p:sldId id="317" r:id="rId56"/>
    <p:sldId id="318" r:id="rId57"/>
    <p:sldId id="319" r:id="rId58"/>
    <p:sldId id="315" r:id="rId59"/>
    <p:sldId id="320" r:id="rId60"/>
    <p:sldId id="321" r:id="rId61"/>
    <p:sldId id="322" r:id="rId62"/>
    <p:sldId id="323" r:id="rId63"/>
    <p:sldId id="327" r:id="rId64"/>
    <p:sldId id="324" r:id="rId65"/>
    <p:sldId id="328" r:id="rId66"/>
    <p:sldId id="325" r:id="rId67"/>
    <p:sldId id="326" r:id="rId68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4" autoAdjust="0"/>
    <p:restoredTop sz="84050" autoAdjust="0"/>
  </p:normalViewPr>
  <p:slideViewPr>
    <p:cSldViewPr>
      <p:cViewPr varScale="1">
        <p:scale>
          <a:sx n="62" d="100"/>
          <a:sy n="62" d="100"/>
        </p:scale>
        <p:origin x="16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DA6B332-A953-4BA1-8A09-50C64B810C6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63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BD6F3-E0BB-45E8-A2DE-2A12FFEE53CC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mtClean="0"/>
              <a:t>Peripartum cardiomyopathy is relatively rare but can be life-threatening</a:t>
            </a:r>
            <a:endParaRPr lang="ar-SA" smtClean="0"/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The rate varies in other populations: it is highest in Haiti, with 1 case in 300 live births, which is nearly 10 times higher than in the United States. </a:t>
            </a:r>
          </a:p>
          <a:p>
            <a:pPr algn="l" rtl="0" eaLnBrk="1" hangingPunct="1"/>
            <a:r>
              <a:rPr lang="en-US" smtClean="0"/>
              <a:t>The reason for such variation remains unclear.</a:t>
            </a:r>
          </a:p>
          <a:p>
            <a:pPr algn="l" eaLnBrk="1" hangingPunct="1"/>
            <a:endParaRPr lang="en-US" smtClean="0"/>
          </a:p>
          <a:p>
            <a:pPr algn="l" rtl="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8386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mtClean="0"/>
              <a:t>and therefore is generally contraindicated during pregnancy</a:t>
            </a:r>
          </a:p>
          <a:p>
            <a:pPr algn="l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8513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mtClean="0"/>
              <a:t>Given the various etiologic mechanisms of peripartum cardiomyopathy, it is unlikely that</a:t>
            </a:r>
          </a:p>
          <a:p>
            <a:pPr algn="l"/>
            <a:r>
              <a:rPr lang="en-US" smtClean="0"/>
              <a:t>immunosuppression will help all patients. Furthermore, without a large randomized trial,</a:t>
            </a:r>
          </a:p>
          <a:p>
            <a:pPr algn="l"/>
            <a:r>
              <a:rPr lang="en-US" smtClean="0"/>
              <a:t>treatment successes may merely reflect the natural course of the disease</a:t>
            </a:r>
          </a:p>
          <a:p>
            <a:pPr algn="l"/>
            <a:endParaRPr lang="en-US" smtClean="0"/>
          </a:p>
          <a:p>
            <a:pPr algn="l"/>
            <a:r>
              <a:rPr lang="en-US" smtClean="0"/>
              <a:t>Investigators have emphasized the need to rule out viral infection before starting immunosuppressiv</a:t>
            </a:r>
          </a:p>
          <a:p>
            <a:pPr algn="l"/>
            <a:r>
              <a:rPr lang="en-US" smtClean="0"/>
              <a:t>treatment, as the treatment  may activate a latent virus, with subsequent  </a:t>
            </a:r>
          </a:p>
          <a:p>
            <a:pPr algn="l"/>
            <a:r>
              <a:rPr lang="en-US" smtClean="0"/>
              <a:t>deterioration in myocardial function  </a:t>
            </a:r>
          </a:p>
          <a:p>
            <a:pPr algn="l"/>
            <a:endParaRPr lang="en-US" smtClean="0"/>
          </a:p>
          <a:p>
            <a:pPr algn="l"/>
            <a:r>
              <a:rPr lang="en-US" smtClean="0"/>
              <a:t>Based on this concept, two patients with peripartum cardiomyopathy</a:t>
            </a:r>
          </a:p>
          <a:p>
            <a:pPr algn="l"/>
            <a:r>
              <a:rPr lang="en-US" smtClean="0"/>
              <a:t>were treated with bromocriptine, an inhibitor of prolactin secretion, and they showed a good</a:t>
            </a:r>
          </a:p>
          <a:p>
            <a:pPr algn="l"/>
            <a:r>
              <a:rPr lang="en-US" smtClean="0"/>
              <a:t>recovery.69 We require large prospective randomized controlled studies to prove the beneficial</a:t>
            </a:r>
          </a:p>
          <a:p>
            <a:pPr algn="l"/>
            <a:r>
              <a:rPr lang="en-US" smtClean="0"/>
              <a:t>effect of blocking prolactin in patients</a:t>
            </a:r>
          </a:p>
          <a:p>
            <a:pPr algn="l"/>
            <a:r>
              <a:rPr lang="en-US" smtClean="0"/>
              <a:t>with peripartum cardiomyopathy.</a:t>
            </a:r>
          </a:p>
          <a:p>
            <a:pPr algn="l"/>
            <a:endParaRPr lang="en-US" smtClean="0"/>
          </a:p>
          <a:p>
            <a:pPr algn="l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8440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b="1" smtClean="0"/>
              <a:t>Troponin T. </a:t>
            </a:r>
            <a:r>
              <a:rPr lang="en-US" smtClean="0"/>
              <a:t>Hu et al41 reported that the</a:t>
            </a:r>
          </a:p>
          <a:p>
            <a:pPr algn="l"/>
            <a:r>
              <a:rPr lang="en-US" smtClean="0"/>
              <a:t>serum cardiac troponin T concentration measured</a:t>
            </a:r>
          </a:p>
          <a:p>
            <a:pPr algn="l"/>
            <a:r>
              <a:rPr lang="en-US" smtClean="0"/>
              <a:t>2 weeks after the onset of peripartum</a:t>
            </a:r>
          </a:p>
          <a:p>
            <a:pPr algn="l"/>
            <a:r>
              <a:rPr lang="en-US" smtClean="0"/>
              <a:t>cardiomyopathy</a:t>
            </a:r>
          </a:p>
          <a:p>
            <a:pPr algn="l"/>
            <a:r>
              <a:rPr lang="en-US" smtClean="0"/>
              <a:t>correlated inversely with the</a:t>
            </a:r>
          </a:p>
          <a:p>
            <a:pPr algn="l"/>
            <a:r>
              <a:rPr lang="en-US" smtClean="0"/>
              <a:t>left ventricular ejection fraction at 6 months.</a:t>
            </a:r>
          </a:p>
          <a:p>
            <a:pPr algn="l"/>
            <a:r>
              <a:rPr lang="en-US" smtClean="0"/>
              <a:t>However, the sensitivity was low: a troponin T</a:t>
            </a:r>
          </a:p>
          <a:p>
            <a:pPr algn="l"/>
            <a:r>
              <a:rPr lang="en-US" smtClean="0"/>
              <a:t>concentration of more than 0.04 ng/mL predicted</a:t>
            </a:r>
          </a:p>
          <a:p>
            <a:pPr algn="l"/>
            <a:r>
              <a:rPr lang="en-US" smtClean="0"/>
              <a:t>persistent left ventricular dysfunction with</a:t>
            </a:r>
          </a:p>
          <a:p>
            <a:pPr algn="l"/>
            <a:r>
              <a:rPr lang="en-US" smtClean="0"/>
              <a:t>a sensitivity of only 55%. The specificity was</a:t>
            </a:r>
          </a:p>
          <a:p>
            <a:pPr algn="l"/>
            <a:r>
              <a:rPr lang="en-US" smtClean="0"/>
              <a:t>91%.</a:t>
            </a:r>
          </a:p>
          <a:p>
            <a:pPr algn="l"/>
            <a:r>
              <a:rPr lang="en-US" b="1" smtClean="0"/>
              <a:t>QRS duration </a:t>
            </a:r>
            <a:r>
              <a:rPr lang="en-US" smtClean="0"/>
              <a:t>of 120 ms or more has been</a:t>
            </a:r>
          </a:p>
          <a:p>
            <a:pPr algn="l"/>
            <a:r>
              <a:rPr lang="en-US" smtClean="0"/>
              <a:t>identified as a predictor of death. Prolonged</a:t>
            </a:r>
          </a:p>
          <a:p>
            <a:pPr algn="l"/>
            <a:r>
              <a:rPr lang="en-US" smtClean="0"/>
              <a:t>QRS duration has been shown to be an independent</a:t>
            </a:r>
          </a:p>
          <a:p>
            <a:pPr algn="l"/>
            <a:r>
              <a:rPr lang="en-US" smtClean="0"/>
              <a:t>risk factor for death and sudden death</a:t>
            </a:r>
          </a:p>
          <a:p>
            <a:pPr algn="l"/>
            <a:r>
              <a:rPr lang="en-US" smtClean="0"/>
              <a:t>in a large series of patients with ischemic and</a:t>
            </a:r>
          </a:p>
          <a:p>
            <a:pPr algn="l"/>
            <a:r>
              <a:rPr lang="en-US" smtClean="0"/>
              <a:t>nonischemic cardiac failure.77</a:t>
            </a:r>
          </a:p>
        </p:txBody>
      </p:sp>
    </p:spTree>
    <p:extLst>
      <p:ext uri="{BB962C8B-B14F-4D97-AF65-F5344CB8AC3E}">
        <p14:creationId xmlns:p14="http://schemas.microsoft.com/office/powerpoint/2010/main" val="1848313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mtClean="0"/>
              <a:t>Recovery was more likely in those with an ejection fraction greater than 30% at diagnosis</a:t>
            </a:r>
          </a:p>
          <a:p>
            <a:pPr algn="l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5033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mtClean="0"/>
              <a:t>Patients who recover normal left ventricular</a:t>
            </a:r>
          </a:p>
          <a:p>
            <a:pPr algn="l"/>
            <a:r>
              <a:rPr lang="en-US" smtClean="0"/>
              <a:t>function and have normal left ventricular</a:t>
            </a:r>
          </a:p>
          <a:p>
            <a:pPr algn="l"/>
            <a:r>
              <a:rPr lang="en-US" smtClean="0"/>
              <a:t>contractile reserve after dobutamine</a:t>
            </a:r>
          </a:p>
          <a:p>
            <a:pPr algn="l"/>
            <a:r>
              <a:rPr lang="en-US" smtClean="0"/>
              <a:t>challenge may undertake another pregnancy</a:t>
            </a:r>
          </a:p>
          <a:p>
            <a:pPr algn="l"/>
            <a:r>
              <a:rPr lang="en-US" smtClean="0"/>
              <a:t>safely, but they should be warned of the risk of</a:t>
            </a:r>
          </a:p>
          <a:p>
            <a:pPr algn="l"/>
            <a:r>
              <a:rPr lang="en-US" smtClean="0"/>
              <a:t>recurrence even with fully recovered left ventricular</a:t>
            </a:r>
          </a:p>
          <a:p>
            <a:pPr algn="l"/>
            <a:r>
              <a:rPr lang="en-US" smtClean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1983034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0ACF1-6020-4E7F-A68F-2731640097B8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eaLnBrk="1" hangingPunct="1"/>
            <a:r>
              <a:rPr lang="en-US" smtClean="0"/>
              <a:t>A form of idiopathic primary myocardial disease associated with the pregnant state</a:t>
            </a:r>
            <a:endParaRPr lang="ar-SA" smtClean="0"/>
          </a:p>
          <a:p>
            <a:pPr algn="l" eaLnBrk="1" hangingPunct="1"/>
            <a:r>
              <a:rPr lang="en-US" smtClean="0"/>
              <a:t>Several plausible etiologic mechanisms have been suggested, none of them is definite</a:t>
            </a:r>
          </a:p>
          <a:p>
            <a:pPr algn="l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979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mtClean="0"/>
              <a:t>The peripheral blood in these patients has a high level of fetal microchimerism in mononuclear cells, an abnormal cytokine profile, and low levels of CD4+ CD25lo regulatory T cells</a:t>
            </a:r>
          </a:p>
          <a:p>
            <a:pPr algn="l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7741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FA251-2E97-45E8-AF3C-EF37F2CFBE3B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eaLnBrk="1" hangingPunct="1"/>
            <a:r>
              <a:rPr lang="en-US" smtClean="0"/>
              <a:t>Left ventricular systolic dysfunction in women with no history of heart disease</a:t>
            </a:r>
          </a:p>
          <a:p>
            <a:pPr algn="l" eaLnBrk="1" hangingPunct="1"/>
            <a:endParaRPr lang="en-US" smtClean="0"/>
          </a:p>
          <a:p>
            <a:pPr algn="l" eaLnBrk="1" hangingPunct="1"/>
            <a:endParaRPr lang="en-US" smtClean="0"/>
          </a:p>
          <a:p>
            <a:pPr algn="l" eaLnBrk="1" hangingPunct="1"/>
            <a:r>
              <a:rPr lang="en-US" smtClean="0"/>
              <a:t>all must be present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9416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FA189-50C0-4352-924C-285AE5CA6075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eaLnBrk="1" hangingPunct="1"/>
            <a:r>
              <a:rPr lang="en-US" smtClean="0"/>
              <a:t>dyspnea, dizziness, pedal edema, and orthopnea can occur</a:t>
            </a:r>
          </a:p>
          <a:p>
            <a:pPr algn="l" eaLnBrk="1" hangingPunct="1"/>
            <a:r>
              <a:rPr lang="en-US" smtClean="0"/>
              <a:t>even in normal pregnancies. Therefore, a</a:t>
            </a:r>
          </a:p>
          <a:p>
            <a:pPr algn="l" eaLnBrk="1" hangingPunct="1"/>
            <a:r>
              <a:rPr lang="en-US" smtClean="0"/>
              <a:t>pregnant woman in whom peripartum cardiomyopathy</a:t>
            </a:r>
          </a:p>
          <a:p>
            <a:pPr algn="l" eaLnBrk="1" hangingPunct="1"/>
            <a:r>
              <a:rPr lang="en-US" smtClean="0"/>
              <a:t>is developing may consider her symptoms</a:t>
            </a:r>
          </a:p>
          <a:p>
            <a:pPr algn="l" eaLnBrk="1" hangingPunct="1"/>
            <a:r>
              <a:rPr lang="en-US" smtClean="0"/>
              <a:t>to be normal.</a:t>
            </a:r>
          </a:p>
          <a:p>
            <a:pPr algn="l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6399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eaLnBrk="1" hangingPunct="1"/>
            <a:r>
              <a:rPr lang="en-US" smtClean="0"/>
              <a:t>However, a recent study suggested a risk of malformations even after first trimester</a:t>
            </a:r>
          </a:p>
          <a:p>
            <a:pPr algn="l" eaLnBrk="1" hangingPunct="1"/>
            <a:r>
              <a:rPr lang="en-US" smtClean="0"/>
              <a:t>exposure to ACE inhibitor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98FCE-6C3F-49E3-9782-54ED0D4584AC}" type="slidenum">
              <a:rPr lang="ar-SA" smtClean="0"/>
              <a:pPr/>
              <a:t>35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7179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mtClean="0"/>
              <a:t>Beta-blockers have strong evidence of efficacy in patients with heart failure, but they</a:t>
            </a:r>
          </a:p>
          <a:p>
            <a:pPr algn="l"/>
            <a:r>
              <a:rPr lang="en-US" smtClean="0"/>
              <a:t>have not been tested in peripartum cardiomyopathy. Nevertheless, beta-blockers have</a:t>
            </a:r>
          </a:p>
          <a:p>
            <a:pPr algn="l"/>
            <a:r>
              <a:rPr lang="en-US" smtClean="0"/>
              <a:t>long been used in pregnant women with hypertension  without any known adverse effects</a:t>
            </a:r>
          </a:p>
          <a:p>
            <a:pPr algn="l"/>
            <a:r>
              <a:rPr lang="en-US" smtClean="0"/>
              <a:t>on the fetus, and patients taking these agents prior to diagnosis can continue to use</a:t>
            </a:r>
          </a:p>
          <a:p>
            <a:pPr algn="l"/>
            <a:r>
              <a:rPr lang="en-US" smtClean="0"/>
              <a:t>them safely</a:t>
            </a:r>
          </a:p>
        </p:txBody>
      </p:sp>
    </p:spTree>
    <p:extLst>
      <p:ext uri="{BB962C8B-B14F-4D97-AF65-F5344CB8AC3E}">
        <p14:creationId xmlns:p14="http://schemas.microsoft.com/office/powerpoint/2010/main" val="57180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b="1" smtClean="0"/>
              <a:t>ACE inhibitors and ARBs. </a:t>
            </a:r>
            <a:r>
              <a:rPr lang="en-US" smtClean="0"/>
              <a:t>The target dose is one-half the maximum antihypertensive dose.</a:t>
            </a:r>
          </a:p>
          <a:p>
            <a:pPr algn="l"/>
            <a:r>
              <a:rPr lang="en-US" b="1" smtClean="0"/>
              <a:t>Diuretics </a:t>
            </a:r>
            <a:r>
              <a:rPr lang="en-US" smtClean="0"/>
              <a:t>are given for symptom relief.</a:t>
            </a:r>
          </a:p>
          <a:p>
            <a:pPr algn="l"/>
            <a:r>
              <a:rPr lang="en-US" b="1" smtClean="0"/>
              <a:t>Spironolactone or digoxin </a:t>
            </a:r>
            <a:r>
              <a:rPr lang="en-US" smtClean="0"/>
              <a:t>is used in patients who have New York Heart Association</a:t>
            </a:r>
          </a:p>
          <a:p>
            <a:pPr algn="l"/>
            <a:r>
              <a:rPr lang="en-US" smtClean="0"/>
              <a:t>class III or IV symptoms. The goal with spironolactone is 25 mg/day after dosing</a:t>
            </a:r>
          </a:p>
          <a:p>
            <a:pPr algn="l"/>
            <a:r>
              <a:rPr lang="en-US" smtClean="0"/>
              <a:t>of other drugs is maximized</a:t>
            </a:r>
          </a:p>
          <a:p>
            <a:pPr algn="l"/>
            <a:r>
              <a:rPr lang="en-US" b="1" smtClean="0"/>
              <a:t>Beta-blockers </a:t>
            </a:r>
            <a:r>
              <a:rPr lang="en-US" smtClean="0"/>
              <a:t>are recommended for peripartum cardiomyopathy,as they improve</a:t>
            </a:r>
          </a:p>
          <a:p>
            <a:pPr algn="l"/>
            <a:r>
              <a:rPr lang="en-US" smtClean="0"/>
              <a:t>symptoms, ejection fraction, and survival. Nonselective beta-blockers such as carvedilol</a:t>
            </a:r>
          </a:p>
          <a:p>
            <a:pPr algn="l"/>
            <a:r>
              <a:rPr lang="en-US" smtClean="0"/>
              <a:t>(Coreg) and selective ones such as metoprolol succinate (Toprol XL) have shown benefit.</a:t>
            </a:r>
          </a:p>
          <a:p>
            <a:pPr algn="l"/>
            <a:r>
              <a:rPr lang="en-US" smtClean="0"/>
              <a:t>The goal dosage is carvedilol 25 mg twice a day (50 mg twice a day for larger patients) or</a:t>
            </a:r>
          </a:p>
          <a:p>
            <a:pPr algn="l"/>
            <a:r>
              <a:rPr lang="en-US" smtClean="0"/>
              <a:t>metoprolol succinate 100 mg once a day</a:t>
            </a:r>
          </a:p>
        </p:txBody>
      </p:sp>
    </p:spTree>
    <p:extLst>
      <p:ext uri="{BB962C8B-B14F-4D97-AF65-F5344CB8AC3E}">
        <p14:creationId xmlns:p14="http://schemas.microsoft.com/office/powerpoint/2010/main" val="3430454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smtClean="0"/>
              <a:t>risk may be related to the degree of chamber enlargement and systolic dysfunction</a:t>
            </a:r>
          </a:p>
          <a:p>
            <a:pPr algn="l"/>
            <a:r>
              <a:rPr lang="en-US" smtClean="0"/>
              <a:t>and the presence of atrial fibrillation</a:t>
            </a:r>
          </a:p>
        </p:txBody>
      </p:sp>
    </p:spTree>
    <p:extLst>
      <p:ext uri="{BB962C8B-B14F-4D97-AF65-F5344CB8AC3E}">
        <p14:creationId xmlns:p14="http://schemas.microsoft.com/office/powerpoint/2010/main" val="62329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>
              <a:defRPr/>
            </a:pPr>
            <a:fld id="{B5D71F16-993D-4494-9278-651023A36AB5}" type="slidenum">
              <a:rPr lang="ar-SA" smtClean="0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78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pPr>
              <a:defRPr/>
            </a:pPr>
            <a:fld id="{9B518DBA-852B-458B-855C-A6F8408D820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9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pPr>
              <a:defRPr/>
            </a:pPr>
            <a:fld id="{9B518DBA-852B-458B-855C-A6F8408D820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15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9B518DBA-852B-458B-855C-A6F8408D820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5053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9B518DBA-852B-458B-855C-A6F8408D820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04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18DBA-852B-458B-855C-A6F8408D820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8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18DBA-852B-458B-855C-A6F8408D820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15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4C12F-E3E3-44C6-B826-6B0109FDD912}" type="slidenum">
              <a:rPr lang="ar-SA" smtClean="0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096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C3C0AD24-FA0C-48AB-9102-18B79DB32838}" type="slidenum">
              <a:rPr lang="ar-SA" smtClean="0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88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ABB5-0114-412B-9DBF-2610A8C7684B}" type="slidenum">
              <a:rPr lang="ar-SA" smtClean="0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26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pPr>
              <a:defRPr/>
            </a:pPr>
            <a:fld id="{32BD116E-334E-4830-871B-4AD5D2578EC3}" type="slidenum">
              <a:rPr lang="ar-SA" smtClean="0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4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07EF5-0AF2-4EA9-9984-019653F0CB69}" type="slidenum">
              <a:rPr lang="ar-SA" smtClean="0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516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7981B-9C31-4CEE-A320-1F8C598171BF}" type="slidenum">
              <a:rPr lang="ar-SA" smtClean="0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53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F27C3-33B2-46EA-A229-4DC22AC33BC1}" type="slidenum">
              <a:rPr lang="ar-SA" smtClean="0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36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BDDBD-DB2A-4DB6-A136-8BAA1F2E8BB5}" type="slidenum">
              <a:rPr lang="ar-SA" smtClean="0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4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C0349-70FD-4B4C-AEF6-6D0D7CCA26C5}" type="slidenum">
              <a:rPr lang="ar-SA" smtClean="0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39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B5B41-BF03-4B29-BB94-FC6BE73E81D5}" type="slidenum">
              <a:rPr lang="ar-SA" smtClean="0"/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86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518DBA-852B-458B-855C-A6F8408D820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447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Peripartum cardiomyopathy</a:t>
            </a:r>
            <a:br>
              <a:rPr lang="en-US" smtClean="0"/>
            </a:b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572000"/>
            <a:ext cx="6108101" cy="111768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Calligraph421 BT" pitchFamily="66" charset="0"/>
              </a:rPr>
              <a:t>Dr. </a:t>
            </a:r>
            <a:r>
              <a:rPr lang="en-US" sz="5400" b="1" dirty="0" err="1" smtClean="0">
                <a:latin typeface="Calligraph421 BT" pitchFamily="66" charset="0"/>
              </a:rPr>
              <a:t>Sareh_mohamadi</a:t>
            </a:r>
            <a:endParaRPr lang="en-US" sz="5400" b="1" dirty="0" smtClean="0">
              <a:latin typeface="Calligraph421 BT" pitchFamily="66" charset="0"/>
            </a:endParaRPr>
          </a:p>
          <a:p>
            <a:endParaRPr lang="en-US" sz="5400" b="1" dirty="0" smtClean="0">
              <a:solidFill>
                <a:srgbClr val="FF0000"/>
              </a:solidFill>
              <a:latin typeface="Brush Script Std" panose="03060802040607070404" pitchFamily="66" charset="0"/>
            </a:endParaRPr>
          </a:p>
          <a:p>
            <a:endParaRPr lang="en-US" sz="5400" b="1" dirty="0">
              <a:solidFill>
                <a:srgbClr val="FF0000"/>
              </a:solidFill>
              <a:latin typeface="Brush Script Std" panose="03060802040607070404" pitchFamily="66" charset="0"/>
            </a:endParaRPr>
          </a:p>
          <a:p>
            <a:endParaRPr lang="en-US" sz="5400" dirty="0" smtClean="0">
              <a:solidFill>
                <a:srgbClr val="FF0000"/>
              </a:solidFill>
              <a:latin typeface="Brush Script Std" panose="030608020406070704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Cardiotropic viral infections</a:t>
            </a:r>
            <a:br>
              <a:rPr lang="en-US" smtClean="0"/>
            </a:b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After a viral infection, a pathologic </a:t>
            </a:r>
            <a:r>
              <a:rPr lang="en-US" b="1" i="1" u="sng" smtClean="0"/>
              <a:t>immune response</a:t>
            </a:r>
            <a:r>
              <a:rPr lang="en-US" smtClean="0"/>
              <a:t> might occur </a:t>
            </a:r>
          </a:p>
          <a:p>
            <a:r>
              <a:rPr lang="en-US" smtClean="0"/>
              <a:t>This is inappropriately directed against native cardiac tissue proteins, leading to ventricular dysfunction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Cardiotropic viral infections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Bultmann found </a:t>
            </a:r>
          </a:p>
          <a:p>
            <a:pPr lvl="2"/>
            <a:r>
              <a:rPr lang="en-US" smtClean="0"/>
              <a:t>parvovirus B19, </a:t>
            </a:r>
          </a:p>
          <a:p>
            <a:pPr lvl="2"/>
            <a:r>
              <a:rPr lang="en-US" smtClean="0"/>
              <a:t>human herpes virus 6, </a:t>
            </a:r>
          </a:p>
          <a:p>
            <a:pPr lvl="2"/>
            <a:r>
              <a:rPr lang="en-US" smtClean="0"/>
              <a:t>Epstein-Barr virus, </a:t>
            </a:r>
          </a:p>
          <a:p>
            <a:pPr lvl="2"/>
            <a:r>
              <a:rPr lang="en-US" smtClean="0"/>
              <a:t>cytomegalovirus DNA </a:t>
            </a:r>
          </a:p>
          <a:p>
            <a:pPr>
              <a:buFontTx/>
              <a:buNone/>
            </a:pPr>
            <a:r>
              <a:rPr lang="en-US" smtClean="0"/>
              <a:t>	in endomyocardial biopsy specimens from 8 (31%) of 26 patients with peripartum cardiomyopathy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Cardiotropic viral infections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Lyden and Huber found that mice developed worse myocarditis if they were experimentally infected with coxsackievirus and echovirus during pregnancy than if they were infected while not pregnant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Autoantibodiea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Cells from the fetus take up residence in the mother (or vice versa), sometimes provoking an immune response</a:t>
            </a:r>
            <a:endParaRPr lang="ar-SA" smtClean="0"/>
          </a:p>
          <a:p>
            <a:r>
              <a:rPr lang="en-US" smtClean="0"/>
              <a:t>Serum from patients with peripartum cardiomyopathy has been found to contain </a:t>
            </a:r>
            <a:r>
              <a:rPr lang="en-US" b="1" u="sng" smtClean="0"/>
              <a:t>autoantibodies</a:t>
            </a:r>
            <a:r>
              <a:rPr lang="en-US" smtClean="0"/>
              <a:t> in high titers, which are not present in serum from patients with idiopathic cardiomyopathy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of these antibodies are against normal human cardiac tissue proteins</a:t>
            </a:r>
          </a:p>
          <a:p>
            <a:r>
              <a:rPr lang="en-US" smtClean="0"/>
              <a:t>The peripheral blood in these patients has a high level of fetal microchimerism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4. Apoptosis and inflammation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Programmed cell death</a:t>
            </a:r>
          </a:p>
          <a:p>
            <a:r>
              <a:rPr lang="en-US" smtClean="0"/>
              <a:t>Experiments in mice suggest that apoptosis of cardiac myocytes has a role in peripartum cardiomyopathy</a:t>
            </a:r>
          </a:p>
          <a:p>
            <a:r>
              <a:rPr lang="en-US" smtClean="0"/>
              <a:t>Fas and Fas ligand are cell surface proteins that play a key role in apoptosis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 Apoptosis and inflammation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Study from South Africa, 100 patients with peripartum cardiomyopathy followed for 6 months. 15 patients died, and those who died had significantly higher plasma levels of Fas/Apo-1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5. An abnormal hemodynamic response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During pregnancy: </a:t>
            </a:r>
          </a:p>
          <a:p>
            <a:pPr lvl="2"/>
            <a:r>
              <a:rPr lang="en-US" smtClean="0"/>
              <a:t>blood volume </a:t>
            </a:r>
          </a:p>
          <a:p>
            <a:pPr lvl="2"/>
            <a:r>
              <a:rPr lang="en-US" smtClean="0"/>
              <a:t>cardiac output</a:t>
            </a:r>
          </a:p>
          <a:p>
            <a:pPr lvl="2"/>
            <a:r>
              <a:rPr lang="en-US" smtClean="0"/>
              <a:t>afterload decreases because of relaxation of vascular smooth muscle</a:t>
            </a:r>
          </a:p>
          <a:p>
            <a:r>
              <a:rPr lang="en-US" smtClean="0"/>
              <a:t>Cause transient and reversible hypertrophy of the left ventricle to meet the needs of the mother and fetus</a:t>
            </a: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4572000" y="2590800"/>
            <a:ext cx="76200" cy="2286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4648200" y="3048000"/>
            <a:ext cx="76200" cy="2286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5. An abnormal hemodynamic response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Cardiac output reaches its maximum at around 20 weeks of pregnancy</a:t>
            </a:r>
          </a:p>
          <a:p>
            <a:r>
              <a:rPr lang="en-US" smtClean="0"/>
              <a:t>The transient left ventricular systolic dysfunction during the third trimester and early postpartum period returns to baseline once the cardiac output decreases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6. Other possible factors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Prolactin</a:t>
            </a:r>
          </a:p>
          <a:p>
            <a:r>
              <a:rPr lang="en-US" smtClean="0"/>
              <a:t>Relaxin </a:t>
            </a:r>
          </a:p>
          <a:p>
            <a:r>
              <a:rPr lang="en-US" smtClean="0"/>
              <a:t>Immune complexes</a:t>
            </a:r>
          </a:p>
          <a:p>
            <a:r>
              <a:rPr lang="en-US" smtClean="0"/>
              <a:t>Cardiac nitric oxide synthase</a:t>
            </a:r>
          </a:p>
          <a:p>
            <a:r>
              <a:rPr lang="en-US" smtClean="0"/>
              <a:t>Immature dendritic cells</a:t>
            </a:r>
          </a:p>
          <a:p>
            <a:r>
              <a:rPr lang="en-US" smtClean="0"/>
              <a:t>Cardiac dystrophin</a:t>
            </a:r>
          </a:p>
          <a:p>
            <a:r>
              <a:rPr lang="en-US" smtClean="0"/>
              <a:t>Toll-like receptors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Heart failure during pregnancy was recognized as early as </a:t>
            </a:r>
            <a:r>
              <a:rPr lang="en-US" sz="2800" b="1" u="sng" smtClean="0"/>
              <a:t>1849</a:t>
            </a:r>
            <a:endParaRPr lang="en-US" sz="2800" smtClean="0"/>
          </a:p>
          <a:p>
            <a:r>
              <a:rPr lang="en-US" sz="2800" smtClean="0"/>
              <a:t>First described as a distinctive form of cardiomyopathy only in the </a:t>
            </a:r>
            <a:r>
              <a:rPr lang="en-US" sz="2800" b="1" u="sng" smtClean="0"/>
              <a:t>1930</a:t>
            </a:r>
            <a:r>
              <a:rPr lang="en-US" sz="2800" smtClean="0"/>
              <a:t>s</a:t>
            </a:r>
          </a:p>
          <a:p>
            <a:r>
              <a:rPr lang="en-US" sz="2800" smtClean="0"/>
              <a:t>In </a:t>
            </a:r>
            <a:r>
              <a:rPr lang="en-US" sz="2800" b="1" u="sng" smtClean="0"/>
              <a:t>1971</a:t>
            </a:r>
            <a:r>
              <a:rPr lang="en-US" sz="2800" smtClean="0"/>
              <a:t>, Demakis described 27 patients with the disease and named the syndrome </a:t>
            </a:r>
            <a:r>
              <a:rPr lang="en-US" sz="2800" i="1" smtClean="0"/>
              <a:t>peripartum cardiomyopathy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WHO is AT RISK?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95400"/>
            <a:ext cx="7772400" cy="5486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Multiparity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Advanced maternal age (although the disease can occur at any age, the incidence is higher in women over age 30)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Multifetal pregnancy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Preeclampsia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Gestational hypertension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African American race</a:t>
            </a:r>
          </a:p>
          <a:p>
            <a:pPr marL="609600" indent="-609600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Clinical Features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Diagnostic criteria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Cardiac failure developing in the last month of pregnancy or within 5 months of delivery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No identifiable cause of the cardiac failure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No pre-existing heart disease before the last month of pregnancy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An ejection fraction of less than 45%, or the combination of an M-mode fractional shortening of less than 30% and an end-diastolic dimension greater than 2.7 cm/m</a:t>
            </a:r>
            <a:r>
              <a:rPr lang="en-US" sz="2800" baseline="30000" smtClean="0"/>
              <a:t>2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smtClean="0"/>
              <a:t>17% of cases were diagnosed antepartum and 83% postpartum</a:t>
            </a:r>
          </a:p>
          <a:p>
            <a:r>
              <a:rPr lang="en-US" sz="2800" smtClean="0"/>
              <a:t>The mean age at diagnosis was 28 ± 6 years</a:t>
            </a:r>
          </a:p>
          <a:p>
            <a:r>
              <a:rPr lang="en-US" sz="2800" smtClean="0"/>
              <a:t>Left ventricular function almost completely normalized in 51% of surviving patients</a:t>
            </a:r>
          </a:p>
          <a:p>
            <a:r>
              <a:rPr lang="en-US" sz="2800" smtClean="0"/>
              <a:t>Interestingly, the left ventricular ejection fraction normalized only in 23% of an African cohort</a:t>
            </a:r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Symptoms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Dyspnea, dizziness, pedal edema, and orthopnea</a:t>
            </a:r>
          </a:p>
          <a:p>
            <a:pPr marL="609600" indent="-609600"/>
            <a:r>
              <a:rPr lang="en-US" smtClean="0"/>
              <a:t>The dyspnea during normal pregnancy is thought to be due to </a:t>
            </a:r>
          </a:p>
          <a:p>
            <a:pPr marL="1371600" lvl="2" indent="-457200">
              <a:buFontTx/>
              <a:buAutoNum type="arabicPeriod"/>
            </a:pPr>
            <a:r>
              <a:rPr lang="en-US" smtClean="0"/>
              <a:t>hyperventilation caused by the effects of progesterone, </a:t>
            </a:r>
          </a:p>
          <a:p>
            <a:pPr marL="1371600" lvl="2" indent="-457200">
              <a:buFontTx/>
              <a:buAutoNum type="arabicPeriod"/>
            </a:pPr>
            <a:r>
              <a:rPr lang="en-US" smtClean="0"/>
              <a:t>also due to pressure on the diaphragm from the growing uterus</a:t>
            </a:r>
          </a:p>
          <a:p>
            <a:pPr marL="609600" indent="-609600"/>
            <a:endParaRPr lang="en-US" b="1" smtClean="0"/>
          </a:p>
          <a:p>
            <a:pPr marL="609600" indent="-60960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3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Symptoms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Peripheral edema occurs in approximately two-thirds of healthy pregnant women</a:t>
            </a:r>
            <a:endParaRPr lang="ar-SA" smtClean="0"/>
          </a:p>
          <a:p>
            <a:pPr>
              <a:lnSpc>
                <a:spcPct val="90000"/>
              </a:lnSpc>
            </a:pPr>
            <a:r>
              <a:rPr lang="en-US" smtClean="0"/>
              <a:t>If swelling and other heart failure symptoms develop </a:t>
            </a:r>
            <a:r>
              <a:rPr lang="en-US" b="1" u="sng" smtClean="0"/>
              <a:t>suddenly</a:t>
            </a:r>
            <a:r>
              <a:rPr lang="en-US" smtClean="0"/>
              <a:t> in an otherwise normal pregnancy, this should prompt further investigation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Pulmonary edema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Thromboembolism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Hemoptysis and pleuritic chest pain may be presenting symptoms of pulmonary embolism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Cardiac arrhythmias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Cardiac arrhythmias and sudden cardiac arrest have also been reported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European Society of Cardiology recently defined peripartum cardiomyopathy as </a:t>
            </a:r>
            <a:r>
              <a:rPr lang="en-US" b="1" u="sng" smtClean="0"/>
              <a:t>a form of dilated cardiomyopathy that presents with signs of heart failure in the last month of pregnancy or within 5 months of delivery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latent form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latent form of peripartum cardiomyopathy without significant clinical signs and symptoms has been reported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Preeclampsia should be excluded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smtClean="0"/>
              <a:t>Preeclampsia should be excluded on the basis of history and physical examination, as its management is different</a:t>
            </a:r>
            <a:endParaRPr lang="ar-SA" sz="2800" smtClean="0"/>
          </a:p>
          <a:p>
            <a:r>
              <a:rPr lang="en-US" sz="2800" smtClean="0"/>
              <a:t>Preeclampsia occurs after 20 weeks of gestation</a:t>
            </a:r>
          </a:p>
          <a:p>
            <a:r>
              <a:rPr lang="en-US" sz="2800" smtClean="0"/>
              <a:t>Characterized by high blood pressure, protein in the urine, swelling, sudden weight gain, headaches, and changes in vision</a:t>
            </a:r>
          </a:p>
          <a:p>
            <a:endParaRPr lang="en-US" sz="2800" smtClean="0"/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Delayed diagnosis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Delayed diagnosis may be associated with higher rates of illness and death</a:t>
            </a:r>
          </a:p>
          <a:p>
            <a:pPr>
              <a:lnSpc>
                <a:spcPct val="90000"/>
              </a:lnSpc>
            </a:pPr>
            <a:r>
              <a:rPr lang="en-US" smtClean="0"/>
              <a:t>Symptoms  of heart failure can be difficult to differentiate from those of late pregnancy</a:t>
            </a:r>
          </a:p>
          <a:p>
            <a:pPr>
              <a:lnSpc>
                <a:spcPct val="90000"/>
              </a:lnSpc>
            </a:pPr>
            <a:r>
              <a:rPr lang="en-US" smtClean="0"/>
              <a:t>Physicians should consider peripartum cardiomyopathy in any peripartum patient with unexplained symptoms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mtClean="0"/>
              <a:t>Management of Peripartum Cardiomyopathy</a:t>
            </a:r>
          </a:p>
        </p:txBody>
      </p:sp>
      <p:sp>
        <p:nvSpPr>
          <p:cNvPr id="4505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Heart failure treatment during pregnancy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Welfare of the fetus is always considered along with that of the mother</a:t>
            </a:r>
          </a:p>
          <a:p>
            <a:r>
              <a:rPr lang="en-US" smtClean="0"/>
              <a:t>Angiotensin-converting enzyme (ACE) inhibitors and ARBs are contraindicated in pregnancy because they can cause birth defects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teratogenic effects occur particularly in the second and third trimester, with fetopathy characterized by fetal hypotension, oligohydramnios-anuria, and renal tubular dysplasia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Drugs proven to be safe and are the mainstays of medical therapy of heart failure during pregnancy</a:t>
            </a:r>
          </a:p>
          <a:p>
            <a:pPr lvl="2"/>
            <a:r>
              <a:rPr lang="en-US" smtClean="0"/>
              <a:t>Digoxin, </a:t>
            </a:r>
          </a:p>
          <a:p>
            <a:pPr lvl="2"/>
            <a:r>
              <a:rPr lang="en-US" smtClean="0"/>
              <a:t>beta-blockers, </a:t>
            </a:r>
          </a:p>
          <a:p>
            <a:pPr lvl="2"/>
            <a:r>
              <a:rPr lang="en-US" smtClean="0"/>
              <a:t>loop diuretics, </a:t>
            </a:r>
          </a:p>
          <a:p>
            <a:pPr lvl="2"/>
            <a:r>
              <a:rPr lang="en-US" smtClean="0"/>
              <a:t>drugs that reduce afterload such as hydralazine and nitrates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After delivery, the treatment is identical to that for nonpregnant women with dilated cardiomyopathy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Anticoagulation treatment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During pregnancy, the risk of thromboembolic complications increases due to higher concentrations of coagulation factors II, VII, VIII, and X, and of plasma fibrinogen</a:t>
            </a:r>
          </a:p>
          <a:p>
            <a:r>
              <a:rPr lang="en-US" smtClean="0"/>
              <a:t>The risk may persist up to 6 weeks postpartum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Anticoagulation treatment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Cases of arterial, venous, and cardiac thrombosis have been reported in women with peripartum cardiomyopathy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occurs in 1 in every 2,289 live births in the United States </a:t>
            </a:r>
          </a:p>
          <a:p>
            <a:r>
              <a:rPr lang="en-US" smtClean="0"/>
              <a:t>The rate varies in other populations: it is highest in Haiti, with 1 case in 300 live births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Anticoagulation treatment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Patients with evidence of </a:t>
            </a:r>
            <a:r>
              <a:rPr lang="en-US" b="1" u="sng" smtClean="0"/>
              <a:t>systemic embolism</a:t>
            </a:r>
            <a:r>
              <a:rPr lang="en-US" smtClean="0"/>
              <a:t>, with </a:t>
            </a:r>
            <a:r>
              <a:rPr lang="en-US" b="1" u="sng" smtClean="0"/>
              <a:t>severe left ventricular dysfunction</a:t>
            </a:r>
            <a:r>
              <a:rPr lang="en-US" smtClean="0"/>
              <a:t> or documented </a:t>
            </a:r>
            <a:r>
              <a:rPr lang="en-US" b="1" u="sng" smtClean="0"/>
              <a:t>cardiac thrombosis</a:t>
            </a:r>
            <a:r>
              <a:rPr lang="en-US" smtClean="0"/>
              <a:t>, should receive anticoagulation</a:t>
            </a:r>
          </a:p>
          <a:p>
            <a:r>
              <a:rPr lang="en-US" smtClean="0"/>
              <a:t>Anticoagulation should be continued until a return of normal left ventricular function is documented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Guidelines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“warfarin is probably safe during the first 6 weeks of gestation, but there is a risk of embryopathy if the warfarin is taken between 6 and 12 weeks of gestation.”</a:t>
            </a:r>
          </a:p>
          <a:p>
            <a:r>
              <a:rPr lang="en-US" smtClean="0"/>
              <a:t>is “relatively safe” during the second and third trimesters but must be stopped and switched to a heparin several weeks before delivery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Anticoagulation treatment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Warfarin can cause spontaneous fetal cerebral hemorrhage in the second and third trimesters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Unfractionated heparin or low-molecular-weight heparin can be used during pregnancy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Cardiac transplantation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smtClean="0"/>
              <a:t>Patients with severe heart failure despite maximal drug therapy need cardiac transplantation to survive and to improve their quality of life</a:t>
            </a:r>
          </a:p>
          <a:p>
            <a:r>
              <a:rPr lang="en-US" sz="2800" smtClean="0"/>
              <a:t>However, fewer than 3,000 hearts are available for transplantation worldwide per year</a:t>
            </a:r>
          </a:p>
          <a:p>
            <a:r>
              <a:rPr lang="en-US" sz="2800" smtClean="0"/>
              <a:t>Therefore, ventricular assist devices are indicated as a bridge to transplantation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Patients with symptomatic ventricular arrhythmias should be considered for defibrillator implantation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New treatments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Pentoxifylline</a:t>
            </a:r>
            <a:r>
              <a:rPr lang="en-US" b="1" smtClean="0"/>
              <a:t> </a:t>
            </a:r>
            <a:r>
              <a:rPr lang="en-US" smtClean="0"/>
              <a:t>improved outcomes, left ventricular function, and symptoms when added to conventional therapy</a:t>
            </a:r>
          </a:p>
          <a:p>
            <a:r>
              <a:rPr lang="en-US" u="sng" smtClean="0"/>
              <a:t>Intravenous immunoglobulin</a:t>
            </a:r>
            <a:r>
              <a:rPr lang="en-US" b="1" smtClean="0"/>
              <a:t> </a:t>
            </a:r>
            <a:r>
              <a:rPr lang="en-US" smtClean="0"/>
              <a:t>improved the ejection fraction in several studies and also markedly reduced the levels of inflammatory cytokines, namely thioredoxin.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Immunosuppressive therapy</a:t>
            </a:r>
            <a:r>
              <a:rPr lang="en-US" b="1" smtClean="0"/>
              <a:t> </a:t>
            </a:r>
            <a:r>
              <a:rPr lang="en-US" smtClean="0"/>
              <a:t>does not yet have a fully proven role, but it could be considered in patients with proven myocarditis</a:t>
            </a:r>
          </a:p>
          <a:p>
            <a:r>
              <a:rPr lang="en-US" u="sng" smtClean="0"/>
              <a:t>Bromocriptine</a:t>
            </a:r>
            <a:r>
              <a:rPr lang="en-US" smtClean="0"/>
              <a:t> drugs that inhibit prolactin secretion may represent a novel therapy for peripartum cardiomyopathy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Early reports: death rate was nearly 50% in USA</a:t>
            </a:r>
            <a:endParaRPr lang="ar-SA" smtClean="0"/>
          </a:p>
          <a:p>
            <a:r>
              <a:rPr lang="en-US" smtClean="0"/>
              <a:t>More recent reports: 0-5% </a:t>
            </a:r>
            <a:endParaRPr lang="ar-SA" smtClean="0"/>
          </a:p>
          <a:p>
            <a:r>
              <a:rPr lang="en-US" smtClean="0">
                <a:latin typeface="GoudyStd" charset="-78"/>
                <a:cs typeface="GoudyStd" charset="-78"/>
              </a:rPr>
              <a:t>Earlier reports likely represented publication bias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proposed therapies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Calcium channel antagonists, </a:t>
            </a:r>
          </a:p>
          <a:p>
            <a:r>
              <a:rPr lang="en-US" dirty="0" smtClean="0"/>
              <a:t>Statins  </a:t>
            </a:r>
          </a:p>
          <a:p>
            <a:r>
              <a:rPr lang="en-US" dirty="0" smtClean="0"/>
              <a:t>Monoclonal antibodies</a:t>
            </a:r>
          </a:p>
          <a:p>
            <a:r>
              <a:rPr lang="en-US" dirty="0" smtClean="0"/>
              <a:t>Interferon beta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long to treat?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Patients who recover normal left ventricular function at rest or with low-dose dobutamine can be allowed to taper and then discontinue heart failure treatment in 6 to 12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Natural  Course 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Had a good prognosis, with a 94% survival rate at 5 years</a:t>
            </a:r>
          </a:p>
          <a:p>
            <a:r>
              <a:rPr lang="en-US" smtClean="0"/>
              <a:t>Return of heart size to normal within 6 months</a:t>
            </a:r>
          </a:p>
          <a:p>
            <a:r>
              <a:rPr lang="en-US" smtClean="0"/>
              <a:t>54% recover normal left ventricular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Prognostic factors</a:t>
            </a:r>
          </a:p>
        </p:txBody>
      </p:sp>
      <p:sp>
        <p:nvSpPr>
          <p:cNvPr id="66563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Troponin T. measured 2 weeks after the onset of peripartum cardiomyopathy predicts LV function at 6</a:t>
            </a:r>
            <a:r>
              <a:rPr lang="en-US" baseline="30000" smtClean="0"/>
              <a:t>th</a:t>
            </a:r>
            <a:r>
              <a:rPr lang="en-US" smtClean="0"/>
              <a:t> months</a:t>
            </a:r>
          </a:p>
          <a:p>
            <a:r>
              <a:rPr lang="en-US" smtClean="0"/>
              <a:t>QRS duration of 120 ms or more is a predictor of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Factors predicting normalization of left ventricular function:</a:t>
            </a:r>
          </a:p>
          <a:p>
            <a:pPr marL="990600" lvl="1" indent="-533400">
              <a:buFontTx/>
              <a:buAutoNum type="arabicPeriod"/>
            </a:pPr>
            <a:r>
              <a:rPr lang="en-US" smtClean="0"/>
              <a:t>Initial left ventricular end-diastolic dimension of 5.5 cm or less </a:t>
            </a:r>
          </a:p>
          <a:p>
            <a:pPr marL="990600" lvl="1" indent="-533400">
              <a:buFontTx/>
              <a:buAutoNum type="arabicPeriod"/>
            </a:pPr>
            <a:r>
              <a:rPr lang="en-US" smtClean="0"/>
              <a:t>Left  ventricular ejection fraction greater than 30%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Risk of persistent left ventricular dysfunction:</a:t>
            </a:r>
          </a:p>
          <a:p>
            <a:pPr marL="990600" lvl="1" indent="-533400">
              <a:buFontTx/>
              <a:buAutoNum type="arabicPeriod"/>
            </a:pPr>
            <a:r>
              <a:rPr lang="en-US" smtClean="0"/>
              <a:t>Left  ventricular ejection of less than 30%</a:t>
            </a:r>
          </a:p>
          <a:p>
            <a:pPr marL="990600" lvl="1" indent="-533400">
              <a:buFontTx/>
              <a:buAutoNum type="arabicPeriod"/>
            </a:pPr>
            <a:r>
              <a:rPr lang="en-US" smtClean="0"/>
              <a:t>Left ventricular end-diastolic dimension greater than 5.6 cm</a:t>
            </a:r>
          </a:p>
          <a:p>
            <a:pPr marL="990600" lvl="1" indent="-533400">
              <a:buFontTx/>
              <a:buAutoNum type="arabicPeriod"/>
            </a:pPr>
            <a:r>
              <a:rPr lang="en-US" smtClean="0"/>
              <a:t>Left ventricular thrombus</a:t>
            </a:r>
          </a:p>
          <a:p>
            <a:pPr marL="990600" lvl="1" indent="-533400">
              <a:buFontTx/>
              <a:buAutoNum type="arabicPeriod"/>
            </a:pPr>
            <a:r>
              <a:rPr lang="en-US" smtClean="0"/>
              <a:t>African American 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contrast, in Haiti, the death rate was 15.3% during a mean followup of 2.2 years, and only about 28% had regained normal left ventricular function at 6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RISK OF RELAPSE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What are the causes?</a:t>
            </a:r>
            <a:br>
              <a:rPr lang="en-US" smtClean="0"/>
            </a:br>
            <a:endParaRPr 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Even after full recovery of left ventricular function, subsequent pregnancies carry a risk of relapse of peripartum cardiomyopathy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Recommendations for further pregnancies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left ventricular function has recovered fully, subsequent pregnancy is not contraindicated</a:t>
            </a:r>
          </a:p>
          <a:p>
            <a:r>
              <a:rPr lang="en-US" smtClean="0"/>
              <a:t>If left ventricular function has not recovered at all, the risk is high, and subsequent pregnancy is not recommended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left ventricular function has recovered partially then perform dobutamine stress echocardiography </a:t>
            </a:r>
          </a:p>
          <a:p>
            <a:pPr lvl="1"/>
            <a:r>
              <a:rPr lang="en-US" smtClean="0"/>
              <a:t>Normal response, allow pregnancy</a:t>
            </a:r>
          </a:p>
          <a:p>
            <a:pPr lvl="1"/>
            <a:r>
              <a:rPr lang="en-US" smtClean="0"/>
              <a:t>Abnormal response, risk is moderate, pregnancy not allowed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Take home messages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828800"/>
            <a:ext cx="7772400" cy="4876800"/>
          </a:xfrm>
        </p:spPr>
        <p:txBody>
          <a:bodyPr/>
          <a:lstStyle/>
          <a:p>
            <a:r>
              <a:rPr lang="en-US" smtClean="0"/>
              <a:t>Heightened suspicion is important when a pregnant woman presents with signs of heart failure</a:t>
            </a:r>
          </a:p>
          <a:p>
            <a:r>
              <a:rPr lang="en-US" smtClean="0"/>
              <a:t>Standard heart failure therapy should be started in postpartum patients with this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Pregnant women should not receive angiotensin-converting enzyme inhibitors, angiotensin receptor blockers, or warfarin in 1</a:t>
            </a:r>
            <a:r>
              <a:rPr lang="en-US" baseline="30000" smtClean="0"/>
              <a:t>st</a:t>
            </a:r>
            <a:r>
              <a:rPr lang="en-US" smtClean="0"/>
              <a:t> trimester because of potential teratogenic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smtClean="0"/>
              <a:t>An initial left ventricular end-diastolic dimension less than 5.5 cm, a left ventricular ejection fraction greater than 30%, and a low cardiac troponin level may predict a better outcome</a:t>
            </a:r>
          </a:p>
          <a:p>
            <a:r>
              <a:rPr lang="en-US" sz="2800" smtClean="0"/>
              <a:t>Subsequent pregnancies carry a high risk of relapse, even in women who have fully recovered left ventricular function</a:t>
            </a:r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smtClean="0"/>
              <a:t>Thank you</a:t>
            </a:r>
          </a:p>
        </p:txBody>
      </p:sp>
      <p:sp>
        <p:nvSpPr>
          <p:cNvPr id="79875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smtClean="0"/>
              <a:t>Myocarditis</a:t>
            </a:r>
            <a:endParaRPr lang="ar-SA" dirty="0" smtClean="0"/>
          </a:p>
          <a:p>
            <a:pPr marL="609600" indent="-609600">
              <a:buFontTx/>
              <a:buAutoNum type="arabicPeriod"/>
            </a:pPr>
            <a:r>
              <a:rPr lang="en-US" dirty="0" err="1" smtClean="0"/>
              <a:t>Cardiotropic</a:t>
            </a:r>
            <a:r>
              <a:rPr lang="en-US" dirty="0" smtClean="0"/>
              <a:t> viral infections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Apoptosis and inflammation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Other possible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Myocarditis</a:t>
            </a:r>
            <a:br>
              <a:rPr lang="en-US" smtClean="0"/>
            </a:b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41462" y="2590800"/>
            <a:ext cx="6887389" cy="3599316"/>
          </a:xfrm>
        </p:spPr>
        <p:txBody>
          <a:bodyPr/>
          <a:lstStyle/>
          <a:p>
            <a:r>
              <a:rPr lang="en-US" dirty="0" smtClean="0"/>
              <a:t>Myocarditis has been found on </a:t>
            </a:r>
            <a:r>
              <a:rPr lang="en-US" sz="4000" dirty="0" err="1" smtClean="0"/>
              <a:t>endomyocardial</a:t>
            </a:r>
            <a:r>
              <a:rPr lang="en-US" dirty="0" smtClean="0"/>
              <a:t> biopsy of the right ventricle in patients with </a:t>
            </a:r>
            <a:r>
              <a:rPr lang="en-US" dirty="0" err="1" smtClean="0"/>
              <a:t>peripartum</a:t>
            </a:r>
            <a:r>
              <a:rPr lang="en-US" dirty="0" smtClean="0"/>
              <a:t> cardiomyopathy</a:t>
            </a:r>
            <a:endParaRPr lang="ar-SA" dirty="0" smtClean="0"/>
          </a:p>
          <a:p>
            <a:r>
              <a:rPr lang="en-US" dirty="0" smtClean="0"/>
              <a:t>The prevalence of myocarditis in patients with </a:t>
            </a:r>
            <a:r>
              <a:rPr lang="en-US" dirty="0" err="1" smtClean="0"/>
              <a:t>peripartum</a:t>
            </a:r>
            <a:r>
              <a:rPr lang="en-US" dirty="0" smtClean="0"/>
              <a:t> cardiomyopathy ranged from 8.8% to 78% in different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Myocarditis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40784" y="2514600"/>
            <a:ext cx="6887389" cy="3599316"/>
          </a:xfrm>
        </p:spPr>
        <p:txBody>
          <a:bodyPr/>
          <a:lstStyle/>
          <a:p>
            <a:r>
              <a:rPr lang="en-US" dirty="0" smtClean="0"/>
              <a:t>The presence or absence of myocarditis </a:t>
            </a:r>
            <a:r>
              <a:rPr lang="en-US" sz="3200" dirty="0" smtClean="0"/>
              <a:t>alone</a:t>
            </a:r>
            <a:r>
              <a:rPr lang="en-US" dirty="0" smtClean="0"/>
              <a:t> does not predict the outcome of </a:t>
            </a:r>
            <a:r>
              <a:rPr lang="en-US" dirty="0" err="1" smtClean="0"/>
              <a:t>peripartum</a:t>
            </a:r>
            <a:r>
              <a:rPr lang="en-US" dirty="0" smtClean="0"/>
              <a:t> cardiomyopathy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2139</TotalTime>
  <Words>2383</Words>
  <Application>Microsoft Office PowerPoint</Application>
  <PresentationFormat>On-screen Show (4:3)</PresentationFormat>
  <Paragraphs>262</Paragraphs>
  <Slides>67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Arial</vt:lpstr>
      <vt:lpstr>Brush Script Std</vt:lpstr>
      <vt:lpstr>Calligraph421 BT</vt:lpstr>
      <vt:lpstr>GoudyStd</vt:lpstr>
      <vt:lpstr>Times New Roman</vt:lpstr>
      <vt:lpstr>Trebuchet MS</vt:lpstr>
      <vt:lpstr>Berlin</vt:lpstr>
      <vt:lpstr>Peripartum cardiomyopathy </vt:lpstr>
      <vt:lpstr>Introduction </vt:lpstr>
      <vt:lpstr>Introduction</vt:lpstr>
      <vt:lpstr>Introduction</vt:lpstr>
      <vt:lpstr>Introduction</vt:lpstr>
      <vt:lpstr>What are the causes? </vt:lpstr>
      <vt:lpstr>PowerPoint Presentation</vt:lpstr>
      <vt:lpstr>1. Myocarditis </vt:lpstr>
      <vt:lpstr>1. Myocarditis</vt:lpstr>
      <vt:lpstr>2. Cardiotropic viral infections </vt:lpstr>
      <vt:lpstr>2. Cardiotropic viral infections</vt:lpstr>
      <vt:lpstr>2. Cardiotropic viral infections</vt:lpstr>
      <vt:lpstr>3 Autoantibodiea</vt:lpstr>
      <vt:lpstr>3. </vt:lpstr>
      <vt:lpstr>4. Apoptosis and inflammation </vt:lpstr>
      <vt:lpstr>4. Apoptosis and inflammation</vt:lpstr>
      <vt:lpstr>5. An abnormal hemodynamic response </vt:lpstr>
      <vt:lpstr>5. An abnormal hemodynamic response </vt:lpstr>
      <vt:lpstr>6. Other possible factors </vt:lpstr>
      <vt:lpstr>WHO is AT RISK? </vt:lpstr>
      <vt:lpstr>PowerPoint Presentation</vt:lpstr>
      <vt:lpstr>Clinical Features</vt:lpstr>
      <vt:lpstr>Diagnostic criteria </vt:lpstr>
      <vt:lpstr>PowerPoint Presentation</vt:lpstr>
      <vt:lpstr>Symptoms</vt:lpstr>
      <vt:lpstr>PowerPoint Presentation</vt:lpstr>
      <vt:lpstr>Symptoms</vt:lpstr>
      <vt:lpstr>Thromboembolism</vt:lpstr>
      <vt:lpstr>Cardiac arrhythmias</vt:lpstr>
      <vt:lpstr>A latent form</vt:lpstr>
      <vt:lpstr>Preeclampsia should be excluded</vt:lpstr>
      <vt:lpstr>Delayed diagnosis</vt:lpstr>
      <vt:lpstr>Management of Peripartum Cardiomyopathy</vt:lpstr>
      <vt:lpstr>Heart failure treatment during pregnancy</vt:lpstr>
      <vt:lpstr>PowerPoint Presentation</vt:lpstr>
      <vt:lpstr>PowerPoint Presentation</vt:lpstr>
      <vt:lpstr>PowerPoint Presentation</vt:lpstr>
      <vt:lpstr>Anticoagulation treatment</vt:lpstr>
      <vt:lpstr>Anticoagulation treatment</vt:lpstr>
      <vt:lpstr>Anticoagulation treatment</vt:lpstr>
      <vt:lpstr>Guidelines </vt:lpstr>
      <vt:lpstr>Anticoagulation treatment</vt:lpstr>
      <vt:lpstr>PowerPoint Presentation</vt:lpstr>
      <vt:lpstr>Cardiac transplantation</vt:lpstr>
      <vt:lpstr>PowerPoint Presentation</vt:lpstr>
      <vt:lpstr>PowerPoint Presentation</vt:lpstr>
      <vt:lpstr>New treatments</vt:lpstr>
      <vt:lpstr>PowerPoint Presentation</vt:lpstr>
      <vt:lpstr>PowerPoint Presentation</vt:lpstr>
      <vt:lpstr>Other proposed therapies</vt:lpstr>
      <vt:lpstr>How long to treat?</vt:lpstr>
      <vt:lpstr>Natural  Course </vt:lpstr>
      <vt:lpstr>PowerPoint Presentation</vt:lpstr>
      <vt:lpstr>Prognostic factors</vt:lpstr>
      <vt:lpstr>PowerPoint Presentation</vt:lpstr>
      <vt:lpstr>PowerPoint Presentation</vt:lpstr>
      <vt:lpstr>PowerPoint Presentation</vt:lpstr>
      <vt:lpstr>PowerPoint Presentation</vt:lpstr>
      <vt:lpstr>RISK OF RELAPSE</vt:lpstr>
      <vt:lpstr>PowerPoint Presentation</vt:lpstr>
      <vt:lpstr>Recommendations for further pregnancies</vt:lpstr>
      <vt:lpstr>PowerPoint Presentation</vt:lpstr>
      <vt:lpstr>Take home messages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rkumar</dc:creator>
  <cp:lastModifiedBy>Sareh</cp:lastModifiedBy>
  <cp:revision>47</cp:revision>
  <cp:lastPrinted>1601-01-01T00:00:00Z</cp:lastPrinted>
  <dcterms:created xsi:type="dcterms:W3CDTF">1601-01-01T00:00:00Z</dcterms:created>
  <dcterms:modified xsi:type="dcterms:W3CDTF">2016-08-09T17:25:47Z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