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3.jpg" ContentType="image/jpeg"/>
  <Override PartName="/ppt/media/image4.jp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media/image10.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768" r:id="rId1"/>
  </p:sldMasterIdLst>
  <p:notesMasterIdLst>
    <p:notesMasterId r:id="rId75"/>
  </p:notesMasterIdLst>
  <p:sldIdLst>
    <p:sldId id="398" r:id="rId2"/>
    <p:sldId id="257" r:id="rId3"/>
    <p:sldId id="258" r:id="rId4"/>
    <p:sldId id="264" r:id="rId5"/>
    <p:sldId id="378" r:id="rId6"/>
    <p:sldId id="266" r:id="rId7"/>
    <p:sldId id="269" r:id="rId8"/>
    <p:sldId id="274"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301" r:id="rId32"/>
    <p:sldId id="298" r:id="rId33"/>
    <p:sldId id="306" r:id="rId34"/>
    <p:sldId id="312" r:id="rId35"/>
    <p:sldId id="315" r:id="rId36"/>
    <p:sldId id="379" r:id="rId37"/>
    <p:sldId id="399" r:id="rId38"/>
    <p:sldId id="400" r:id="rId39"/>
    <p:sldId id="401" r:id="rId40"/>
    <p:sldId id="402" r:id="rId41"/>
    <p:sldId id="391" r:id="rId42"/>
    <p:sldId id="317" r:id="rId43"/>
    <p:sldId id="316" r:id="rId44"/>
    <p:sldId id="318" r:id="rId45"/>
    <p:sldId id="319" r:id="rId46"/>
    <p:sldId id="339" r:id="rId47"/>
    <p:sldId id="340" r:id="rId48"/>
    <p:sldId id="341" r:id="rId49"/>
    <p:sldId id="342" r:id="rId50"/>
    <p:sldId id="343" r:id="rId51"/>
    <p:sldId id="346" r:id="rId52"/>
    <p:sldId id="396" r:id="rId53"/>
    <p:sldId id="397" r:id="rId54"/>
    <p:sldId id="347" r:id="rId55"/>
    <p:sldId id="348" r:id="rId56"/>
    <p:sldId id="350" r:id="rId57"/>
    <p:sldId id="351" r:id="rId58"/>
    <p:sldId id="353" r:id="rId59"/>
    <p:sldId id="377" r:id="rId60"/>
    <p:sldId id="354" r:id="rId61"/>
    <p:sldId id="355" r:id="rId62"/>
    <p:sldId id="357" r:id="rId63"/>
    <p:sldId id="358" r:id="rId64"/>
    <p:sldId id="359" r:id="rId65"/>
    <p:sldId id="361" r:id="rId66"/>
    <p:sldId id="360" r:id="rId67"/>
    <p:sldId id="366" r:id="rId68"/>
    <p:sldId id="362" r:id="rId69"/>
    <p:sldId id="363" r:id="rId70"/>
    <p:sldId id="364" r:id="rId71"/>
    <p:sldId id="365" r:id="rId72"/>
    <p:sldId id="367" r:id="rId73"/>
    <p:sldId id="403" r:id="rId74"/>
  </p:sldIdLst>
  <p:sldSz cx="12192000" cy="6858000"/>
  <p:notesSz cx="6858000" cy="9144000"/>
  <p:embeddedFontLst>
    <p:embeddedFont>
      <p:font typeface="Calibri Light" panose="020F0302020204030204" pitchFamily="34" charset="0"/>
      <p:regular r:id="rId76"/>
      <p:italic r:id="rId77"/>
    </p:embeddedFont>
    <p:embeddedFont>
      <p:font typeface="Calibri" panose="020F0502020204030204" pitchFamily="34" charset="0"/>
      <p:regular r:id="rId78"/>
      <p:bold r:id="rId79"/>
      <p:italic r:id="rId80"/>
      <p:boldItalic r:id="rId81"/>
    </p:embeddedFont>
    <p:embeddedFont>
      <p:font typeface="Adorable" panose="03000600000000020000" pitchFamily="66" charset="0"/>
      <p:regular r:id="rId8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45U" initials="X" lastIdx="1" clrIdx="0">
    <p:extLst>
      <p:ext uri="{19B8F6BF-5375-455C-9EA6-DF929625EA0E}">
        <p15:presenceInfo xmlns:p15="http://schemas.microsoft.com/office/powerpoint/2012/main" userId="X45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8DDF6"/>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1325" autoAdjust="0"/>
  </p:normalViewPr>
  <p:slideViewPr>
    <p:cSldViewPr snapToGrid="0">
      <p:cViewPr varScale="1">
        <p:scale>
          <a:sx n="52" d="100"/>
          <a:sy n="52" d="100"/>
        </p:scale>
        <p:origin x="145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font" Target="fonts/font4.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5.fntdata"/><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3.fntdata"/><Relationship Id="rId81" Type="http://schemas.openxmlformats.org/officeDocument/2006/relationships/font" Target="fonts/font6.fntdata"/><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font" Target="fonts/font7.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C032A0-938E-425F-81FF-CB5525C11A9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DB083EF-C01B-44A8-9EDF-9E15D12B8A1E}">
      <dgm:prSet phldrT="[Text]"/>
      <dgm:spPr/>
      <dgm:t>
        <a:bodyPr/>
        <a:lstStyle/>
        <a:p>
          <a:r>
            <a:rPr lang="en-US" dirty="0" smtClean="0"/>
            <a:t>CYP3A4</a:t>
          </a:r>
          <a:endParaRPr lang="en-US" dirty="0"/>
        </a:p>
      </dgm:t>
    </dgm:pt>
    <dgm:pt modelId="{5596AAE3-6900-421E-8870-232527E52B5B}" type="parTrans" cxnId="{AE87DC98-9166-45FD-86DF-3CD9E74D09D1}">
      <dgm:prSet/>
      <dgm:spPr/>
      <dgm:t>
        <a:bodyPr/>
        <a:lstStyle/>
        <a:p>
          <a:endParaRPr lang="en-US"/>
        </a:p>
      </dgm:t>
    </dgm:pt>
    <dgm:pt modelId="{0219919B-0688-4817-8B96-A71EDE204BF4}" type="sibTrans" cxnId="{AE87DC98-9166-45FD-86DF-3CD9E74D09D1}">
      <dgm:prSet/>
      <dgm:spPr/>
      <dgm:t>
        <a:bodyPr/>
        <a:lstStyle/>
        <a:p>
          <a:endParaRPr lang="en-US"/>
        </a:p>
      </dgm:t>
    </dgm:pt>
    <dgm:pt modelId="{5EE01B2C-90F4-44BC-A9A6-4B8FD977B097}">
      <dgm:prSet phldrT="[Text]"/>
      <dgm:spPr/>
      <dgm:t>
        <a:bodyPr/>
        <a:lstStyle/>
        <a:p>
          <a:r>
            <a:rPr lang="en-US" dirty="0" smtClean="0"/>
            <a:t>Statin, CCB, BB, amiodarone, warfarin, quinidine, </a:t>
          </a:r>
          <a:r>
            <a:rPr lang="en-US" dirty="0" err="1" smtClean="0"/>
            <a:t>clopidogrel</a:t>
          </a:r>
          <a:endParaRPr lang="en-US" dirty="0"/>
        </a:p>
      </dgm:t>
    </dgm:pt>
    <dgm:pt modelId="{AF4D89FD-A0D5-43E4-AC24-4C8DF9862B7F}" type="parTrans" cxnId="{828B26BA-FE32-40FE-9895-018A37659A2A}">
      <dgm:prSet/>
      <dgm:spPr/>
      <dgm:t>
        <a:bodyPr/>
        <a:lstStyle/>
        <a:p>
          <a:endParaRPr lang="en-US"/>
        </a:p>
      </dgm:t>
    </dgm:pt>
    <dgm:pt modelId="{19A898F7-EC53-4925-A8A9-655EA465AFB7}" type="sibTrans" cxnId="{828B26BA-FE32-40FE-9895-018A37659A2A}">
      <dgm:prSet/>
      <dgm:spPr/>
      <dgm:t>
        <a:bodyPr/>
        <a:lstStyle/>
        <a:p>
          <a:endParaRPr lang="en-US"/>
        </a:p>
      </dgm:t>
    </dgm:pt>
    <dgm:pt modelId="{B06B2EA2-B563-4122-BB43-5F5D695FD563}">
      <dgm:prSet phldrT="[Text]"/>
      <dgm:spPr/>
      <dgm:t>
        <a:bodyPr/>
        <a:lstStyle/>
        <a:p>
          <a:r>
            <a:rPr lang="en-US" dirty="0" smtClean="0"/>
            <a:t>CYP2D6</a:t>
          </a:r>
          <a:endParaRPr lang="en-US" dirty="0"/>
        </a:p>
      </dgm:t>
    </dgm:pt>
    <dgm:pt modelId="{9D34674F-6E1C-4A25-ADE3-BF2AF5E2FC07}" type="parTrans" cxnId="{D3370CC5-62A8-4E04-B485-1D2DAE8C903D}">
      <dgm:prSet/>
      <dgm:spPr/>
      <dgm:t>
        <a:bodyPr/>
        <a:lstStyle/>
        <a:p>
          <a:endParaRPr lang="en-US"/>
        </a:p>
      </dgm:t>
    </dgm:pt>
    <dgm:pt modelId="{02E5AD78-39C8-46DC-B418-06E3E968928F}" type="sibTrans" cxnId="{D3370CC5-62A8-4E04-B485-1D2DAE8C903D}">
      <dgm:prSet/>
      <dgm:spPr/>
      <dgm:t>
        <a:bodyPr/>
        <a:lstStyle/>
        <a:p>
          <a:endParaRPr lang="en-US"/>
        </a:p>
      </dgm:t>
    </dgm:pt>
    <dgm:pt modelId="{3472FF6A-A337-4696-BBA0-A8036C3A097E}">
      <dgm:prSet phldrT="[Text]"/>
      <dgm:spPr/>
      <dgm:t>
        <a:bodyPr/>
        <a:lstStyle/>
        <a:p>
          <a:r>
            <a:rPr lang="en-US" dirty="0" err="1" smtClean="0"/>
            <a:t>Flecainid</a:t>
          </a:r>
          <a:r>
            <a:rPr lang="en-US" dirty="0" smtClean="0"/>
            <a:t>, quinidine, </a:t>
          </a:r>
          <a:r>
            <a:rPr lang="en-US" dirty="0" err="1" smtClean="0"/>
            <a:t>mexilitine</a:t>
          </a:r>
          <a:r>
            <a:rPr lang="en-US" dirty="0" smtClean="0"/>
            <a:t>, BB</a:t>
          </a:r>
          <a:endParaRPr lang="en-US" dirty="0"/>
        </a:p>
      </dgm:t>
    </dgm:pt>
    <dgm:pt modelId="{159B1DCD-C7C3-4740-A7E7-9164C3681256}" type="parTrans" cxnId="{8AC90D9A-3174-4FFB-9642-C571F6CA368B}">
      <dgm:prSet/>
      <dgm:spPr/>
      <dgm:t>
        <a:bodyPr/>
        <a:lstStyle/>
        <a:p>
          <a:endParaRPr lang="en-US"/>
        </a:p>
      </dgm:t>
    </dgm:pt>
    <dgm:pt modelId="{E29AAA91-B134-4697-9E54-8621A42B8498}" type="sibTrans" cxnId="{8AC90D9A-3174-4FFB-9642-C571F6CA368B}">
      <dgm:prSet/>
      <dgm:spPr/>
      <dgm:t>
        <a:bodyPr/>
        <a:lstStyle/>
        <a:p>
          <a:endParaRPr lang="en-US"/>
        </a:p>
      </dgm:t>
    </dgm:pt>
    <dgm:pt modelId="{5286B889-1158-41A5-9810-328BC57741BD}">
      <dgm:prSet phldrT="[Text]"/>
      <dgm:spPr/>
      <dgm:t>
        <a:bodyPr/>
        <a:lstStyle/>
        <a:p>
          <a:r>
            <a:rPr lang="en-US" dirty="0" smtClean="0"/>
            <a:t>5′ -UGT</a:t>
          </a:r>
          <a:endParaRPr lang="en-US" dirty="0"/>
        </a:p>
      </dgm:t>
    </dgm:pt>
    <dgm:pt modelId="{E1EB818B-1D8A-4181-8BB4-1586874E197B}" type="parTrans" cxnId="{4086709C-5E91-415F-B789-1C22DB7BA559}">
      <dgm:prSet/>
      <dgm:spPr/>
      <dgm:t>
        <a:bodyPr/>
        <a:lstStyle/>
        <a:p>
          <a:endParaRPr lang="en-US"/>
        </a:p>
      </dgm:t>
    </dgm:pt>
    <dgm:pt modelId="{D7A67D28-15AE-4218-BD3E-B988C24BA1DF}" type="sibTrans" cxnId="{4086709C-5E91-415F-B789-1C22DB7BA559}">
      <dgm:prSet/>
      <dgm:spPr/>
      <dgm:t>
        <a:bodyPr/>
        <a:lstStyle/>
        <a:p>
          <a:endParaRPr lang="en-US"/>
        </a:p>
      </dgm:t>
    </dgm:pt>
    <dgm:pt modelId="{D9E4E627-2868-4CDB-AA07-838B363D4FC5}">
      <dgm:prSet phldrT="[Text]"/>
      <dgm:spPr/>
      <dgm:t>
        <a:bodyPr/>
        <a:lstStyle/>
        <a:p>
          <a:r>
            <a:rPr lang="en-US" dirty="0" smtClean="0"/>
            <a:t>Furosemide</a:t>
          </a:r>
          <a:endParaRPr lang="en-US" dirty="0"/>
        </a:p>
      </dgm:t>
    </dgm:pt>
    <dgm:pt modelId="{B494C0F4-87C3-4D76-9DBD-2693F15F3570}" type="parTrans" cxnId="{2B436354-D517-4930-A3C5-9A5E09334991}">
      <dgm:prSet/>
      <dgm:spPr/>
      <dgm:t>
        <a:bodyPr/>
        <a:lstStyle/>
        <a:p>
          <a:endParaRPr lang="en-US"/>
        </a:p>
      </dgm:t>
    </dgm:pt>
    <dgm:pt modelId="{3A53F633-5D81-4C5D-A879-8640696755E5}" type="sibTrans" cxnId="{2B436354-D517-4930-A3C5-9A5E09334991}">
      <dgm:prSet/>
      <dgm:spPr/>
      <dgm:t>
        <a:bodyPr/>
        <a:lstStyle/>
        <a:p>
          <a:endParaRPr lang="en-US"/>
        </a:p>
      </dgm:t>
    </dgm:pt>
    <dgm:pt modelId="{6D894EE3-04FD-44EA-801E-4FCFFA45DCBD}">
      <dgm:prSet phldrT="[Text]"/>
      <dgm:spPr/>
      <dgm:t>
        <a:bodyPr/>
        <a:lstStyle/>
        <a:p>
          <a:r>
            <a:rPr lang="en-US" dirty="0" smtClean="0"/>
            <a:t>Digoxin, propranolol</a:t>
          </a:r>
          <a:endParaRPr lang="en-US" dirty="0"/>
        </a:p>
      </dgm:t>
    </dgm:pt>
    <dgm:pt modelId="{D78DBB3A-62C1-4C6F-8231-482EED5B4EDA}" type="parTrans" cxnId="{61021CB5-11D2-4720-8D5D-39D6E7A6BDEC}">
      <dgm:prSet/>
      <dgm:spPr/>
      <dgm:t>
        <a:bodyPr/>
        <a:lstStyle/>
        <a:p>
          <a:endParaRPr lang="en-US"/>
        </a:p>
      </dgm:t>
    </dgm:pt>
    <dgm:pt modelId="{986ADC07-6A2F-4341-8D09-3BAE880C68F4}" type="sibTrans" cxnId="{61021CB5-11D2-4720-8D5D-39D6E7A6BDEC}">
      <dgm:prSet/>
      <dgm:spPr/>
      <dgm:t>
        <a:bodyPr/>
        <a:lstStyle/>
        <a:p>
          <a:endParaRPr lang="en-US"/>
        </a:p>
      </dgm:t>
    </dgm:pt>
    <dgm:pt modelId="{65B0A5F9-6E71-4788-AC70-61549ED83A62}">
      <dgm:prSet/>
      <dgm:spPr/>
      <dgm:t>
        <a:bodyPr/>
        <a:lstStyle/>
        <a:p>
          <a:r>
            <a:rPr lang="en-US" dirty="0" smtClean="0"/>
            <a:t>CYP1A2</a:t>
          </a:r>
          <a:endParaRPr lang="en-US" dirty="0"/>
        </a:p>
      </dgm:t>
    </dgm:pt>
    <dgm:pt modelId="{FCC55C05-1D0C-4323-BDD7-49AAC2BA1572}" type="parTrans" cxnId="{6713FEC1-AE25-4BDD-95DD-07722EBE66BA}">
      <dgm:prSet/>
      <dgm:spPr/>
      <dgm:t>
        <a:bodyPr/>
        <a:lstStyle/>
        <a:p>
          <a:endParaRPr lang="en-US"/>
        </a:p>
      </dgm:t>
    </dgm:pt>
    <dgm:pt modelId="{C880C6DF-E59E-41E3-87A3-AB92683EA6C8}" type="sibTrans" cxnId="{6713FEC1-AE25-4BDD-95DD-07722EBE66BA}">
      <dgm:prSet/>
      <dgm:spPr/>
      <dgm:t>
        <a:bodyPr/>
        <a:lstStyle/>
        <a:p>
          <a:endParaRPr lang="en-US"/>
        </a:p>
      </dgm:t>
    </dgm:pt>
    <dgm:pt modelId="{0FD87238-F01D-4F40-9913-824426D5BC08}">
      <dgm:prSet/>
      <dgm:spPr/>
      <dgm:t>
        <a:bodyPr/>
        <a:lstStyle/>
        <a:p>
          <a:r>
            <a:rPr lang="en-US" dirty="0" smtClean="0"/>
            <a:t>Warfarin, propranolol, verapamil</a:t>
          </a:r>
          <a:endParaRPr lang="en-US" dirty="0"/>
        </a:p>
      </dgm:t>
    </dgm:pt>
    <dgm:pt modelId="{3D383CC0-A7D3-40E0-B588-05065136342C}" type="parTrans" cxnId="{94A8CCD2-ADE0-461B-9CBC-8809E7089385}">
      <dgm:prSet/>
      <dgm:spPr/>
      <dgm:t>
        <a:bodyPr/>
        <a:lstStyle/>
        <a:p>
          <a:endParaRPr lang="en-US"/>
        </a:p>
      </dgm:t>
    </dgm:pt>
    <dgm:pt modelId="{CE00DF78-38D7-4AA7-89AE-F1346EC12FA0}" type="sibTrans" cxnId="{94A8CCD2-ADE0-461B-9CBC-8809E7089385}">
      <dgm:prSet/>
      <dgm:spPr/>
      <dgm:t>
        <a:bodyPr/>
        <a:lstStyle/>
        <a:p>
          <a:endParaRPr lang="en-US"/>
        </a:p>
      </dgm:t>
    </dgm:pt>
    <dgm:pt modelId="{D3F2E10C-1FF2-4B36-AE1E-177CC985DC99}" type="pres">
      <dgm:prSet presAssocID="{2EC032A0-938E-425F-81FF-CB5525C11A93}" presName="Name0" presStyleCnt="0">
        <dgm:presLayoutVars>
          <dgm:dir/>
          <dgm:animLvl val="lvl"/>
          <dgm:resizeHandles val="exact"/>
        </dgm:presLayoutVars>
      </dgm:prSet>
      <dgm:spPr/>
      <dgm:t>
        <a:bodyPr/>
        <a:lstStyle/>
        <a:p>
          <a:endParaRPr lang="en-US"/>
        </a:p>
      </dgm:t>
    </dgm:pt>
    <dgm:pt modelId="{F5B1D667-CE95-46F3-933A-EA14771D0080}" type="pres">
      <dgm:prSet presAssocID="{5DB083EF-C01B-44A8-9EDF-9E15D12B8A1E}" presName="linNode" presStyleCnt="0"/>
      <dgm:spPr/>
    </dgm:pt>
    <dgm:pt modelId="{8C1B734A-677D-4555-8AA0-55BE33DDF5BE}" type="pres">
      <dgm:prSet presAssocID="{5DB083EF-C01B-44A8-9EDF-9E15D12B8A1E}" presName="parentText" presStyleLbl="node1" presStyleIdx="0" presStyleCnt="4">
        <dgm:presLayoutVars>
          <dgm:chMax val="1"/>
          <dgm:bulletEnabled val="1"/>
        </dgm:presLayoutVars>
      </dgm:prSet>
      <dgm:spPr/>
      <dgm:t>
        <a:bodyPr/>
        <a:lstStyle/>
        <a:p>
          <a:endParaRPr lang="en-US"/>
        </a:p>
      </dgm:t>
    </dgm:pt>
    <dgm:pt modelId="{42D48A86-6C93-472A-891E-7234D2AFB98B}" type="pres">
      <dgm:prSet presAssocID="{5DB083EF-C01B-44A8-9EDF-9E15D12B8A1E}" presName="descendantText" presStyleLbl="alignAccFollowNode1" presStyleIdx="0" presStyleCnt="4">
        <dgm:presLayoutVars>
          <dgm:bulletEnabled val="1"/>
        </dgm:presLayoutVars>
      </dgm:prSet>
      <dgm:spPr/>
      <dgm:t>
        <a:bodyPr/>
        <a:lstStyle/>
        <a:p>
          <a:endParaRPr lang="en-US"/>
        </a:p>
      </dgm:t>
    </dgm:pt>
    <dgm:pt modelId="{1B487895-528E-4E0E-992B-94929A76EEEE}" type="pres">
      <dgm:prSet presAssocID="{0219919B-0688-4817-8B96-A71EDE204BF4}" presName="sp" presStyleCnt="0"/>
      <dgm:spPr/>
    </dgm:pt>
    <dgm:pt modelId="{353E3743-DB9F-44E9-B017-E22880ABB6B4}" type="pres">
      <dgm:prSet presAssocID="{B06B2EA2-B563-4122-BB43-5F5D695FD563}" presName="linNode" presStyleCnt="0"/>
      <dgm:spPr/>
    </dgm:pt>
    <dgm:pt modelId="{4086EA64-6FBA-47BC-9664-BC06115D7DFA}" type="pres">
      <dgm:prSet presAssocID="{B06B2EA2-B563-4122-BB43-5F5D695FD563}" presName="parentText" presStyleLbl="node1" presStyleIdx="1" presStyleCnt="4">
        <dgm:presLayoutVars>
          <dgm:chMax val="1"/>
          <dgm:bulletEnabled val="1"/>
        </dgm:presLayoutVars>
      </dgm:prSet>
      <dgm:spPr/>
      <dgm:t>
        <a:bodyPr/>
        <a:lstStyle/>
        <a:p>
          <a:endParaRPr lang="en-US"/>
        </a:p>
      </dgm:t>
    </dgm:pt>
    <dgm:pt modelId="{A4FF7EFA-7C0D-4067-9F9C-41B2F64DAE66}" type="pres">
      <dgm:prSet presAssocID="{B06B2EA2-B563-4122-BB43-5F5D695FD563}" presName="descendantText" presStyleLbl="alignAccFollowNode1" presStyleIdx="1" presStyleCnt="4">
        <dgm:presLayoutVars>
          <dgm:bulletEnabled val="1"/>
        </dgm:presLayoutVars>
      </dgm:prSet>
      <dgm:spPr/>
      <dgm:t>
        <a:bodyPr/>
        <a:lstStyle/>
        <a:p>
          <a:endParaRPr lang="en-US"/>
        </a:p>
      </dgm:t>
    </dgm:pt>
    <dgm:pt modelId="{B6D9A273-1F2B-48B0-8572-AC098016F62F}" type="pres">
      <dgm:prSet presAssocID="{02E5AD78-39C8-46DC-B418-06E3E968928F}" presName="sp" presStyleCnt="0"/>
      <dgm:spPr/>
    </dgm:pt>
    <dgm:pt modelId="{081E1C96-409A-4578-91D3-C39AFAEEF1EE}" type="pres">
      <dgm:prSet presAssocID="{5286B889-1158-41A5-9810-328BC57741BD}" presName="linNode" presStyleCnt="0"/>
      <dgm:spPr/>
    </dgm:pt>
    <dgm:pt modelId="{BF6182FB-ECC5-4091-B128-B13A610466F9}" type="pres">
      <dgm:prSet presAssocID="{5286B889-1158-41A5-9810-328BC57741BD}" presName="parentText" presStyleLbl="node1" presStyleIdx="2" presStyleCnt="4">
        <dgm:presLayoutVars>
          <dgm:chMax val="1"/>
          <dgm:bulletEnabled val="1"/>
        </dgm:presLayoutVars>
      </dgm:prSet>
      <dgm:spPr/>
      <dgm:t>
        <a:bodyPr/>
        <a:lstStyle/>
        <a:p>
          <a:endParaRPr lang="en-US"/>
        </a:p>
      </dgm:t>
    </dgm:pt>
    <dgm:pt modelId="{5E38EF93-FBE3-4EEE-BB9E-76FB956371F8}" type="pres">
      <dgm:prSet presAssocID="{5286B889-1158-41A5-9810-328BC57741BD}" presName="descendantText" presStyleLbl="alignAccFollowNode1" presStyleIdx="2" presStyleCnt="4">
        <dgm:presLayoutVars>
          <dgm:bulletEnabled val="1"/>
        </dgm:presLayoutVars>
      </dgm:prSet>
      <dgm:spPr/>
      <dgm:t>
        <a:bodyPr/>
        <a:lstStyle/>
        <a:p>
          <a:endParaRPr lang="en-US"/>
        </a:p>
      </dgm:t>
    </dgm:pt>
    <dgm:pt modelId="{B5AE7A20-5A39-4016-A02F-DFAFF1E1182B}" type="pres">
      <dgm:prSet presAssocID="{D7A67D28-15AE-4218-BD3E-B988C24BA1DF}" presName="sp" presStyleCnt="0"/>
      <dgm:spPr/>
    </dgm:pt>
    <dgm:pt modelId="{35E4D511-F1CF-4A98-936D-D357543B0BC3}" type="pres">
      <dgm:prSet presAssocID="{65B0A5F9-6E71-4788-AC70-61549ED83A62}" presName="linNode" presStyleCnt="0"/>
      <dgm:spPr/>
    </dgm:pt>
    <dgm:pt modelId="{6DF2FF2D-76A6-4733-8F4B-9EF8A3EA6470}" type="pres">
      <dgm:prSet presAssocID="{65B0A5F9-6E71-4788-AC70-61549ED83A62}" presName="parentText" presStyleLbl="node1" presStyleIdx="3" presStyleCnt="4">
        <dgm:presLayoutVars>
          <dgm:chMax val="1"/>
          <dgm:bulletEnabled val="1"/>
        </dgm:presLayoutVars>
      </dgm:prSet>
      <dgm:spPr/>
      <dgm:t>
        <a:bodyPr/>
        <a:lstStyle/>
        <a:p>
          <a:endParaRPr lang="en-US"/>
        </a:p>
      </dgm:t>
    </dgm:pt>
    <dgm:pt modelId="{69EEA2FA-6E44-47DE-A643-311C22F8BD7E}" type="pres">
      <dgm:prSet presAssocID="{65B0A5F9-6E71-4788-AC70-61549ED83A62}" presName="descendantText" presStyleLbl="alignAccFollowNode1" presStyleIdx="3" presStyleCnt="4">
        <dgm:presLayoutVars>
          <dgm:bulletEnabled val="1"/>
        </dgm:presLayoutVars>
      </dgm:prSet>
      <dgm:spPr/>
      <dgm:t>
        <a:bodyPr/>
        <a:lstStyle/>
        <a:p>
          <a:endParaRPr lang="en-US"/>
        </a:p>
      </dgm:t>
    </dgm:pt>
  </dgm:ptLst>
  <dgm:cxnLst>
    <dgm:cxn modelId="{8AC90D9A-3174-4FFB-9642-C571F6CA368B}" srcId="{B06B2EA2-B563-4122-BB43-5F5D695FD563}" destId="{3472FF6A-A337-4696-BBA0-A8036C3A097E}" srcOrd="0" destOrd="0" parTransId="{159B1DCD-C7C3-4740-A7E7-9164C3681256}" sibTransId="{E29AAA91-B134-4697-9E54-8621A42B8498}"/>
    <dgm:cxn modelId="{61021CB5-11D2-4720-8D5D-39D6E7A6BDEC}" srcId="{5286B889-1158-41A5-9810-328BC57741BD}" destId="{6D894EE3-04FD-44EA-801E-4FCFFA45DCBD}" srcOrd="1" destOrd="0" parTransId="{D78DBB3A-62C1-4C6F-8231-482EED5B4EDA}" sibTransId="{986ADC07-6A2F-4341-8D09-3BAE880C68F4}"/>
    <dgm:cxn modelId="{42D20934-B487-4F94-A78E-C0F92D06CD08}" type="presOf" srcId="{5DB083EF-C01B-44A8-9EDF-9E15D12B8A1E}" destId="{8C1B734A-677D-4555-8AA0-55BE33DDF5BE}" srcOrd="0" destOrd="0" presId="urn:microsoft.com/office/officeart/2005/8/layout/vList5"/>
    <dgm:cxn modelId="{87840D6B-E0F4-45CF-ACEA-4B0A65753727}" type="presOf" srcId="{B06B2EA2-B563-4122-BB43-5F5D695FD563}" destId="{4086EA64-6FBA-47BC-9664-BC06115D7DFA}" srcOrd="0" destOrd="0" presId="urn:microsoft.com/office/officeart/2005/8/layout/vList5"/>
    <dgm:cxn modelId="{86E28F1C-CFBF-4955-8E85-0664B516940E}" type="presOf" srcId="{65B0A5F9-6E71-4788-AC70-61549ED83A62}" destId="{6DF2FF2D-76A6-4733-8F4B-9EF8A3EA6470}" srcOrd="0" destOrd="0" presId="urn:microsoft.com/office/officeart/2005/8/layout/vList5"/>
    <dgm:cxn modelId="{75C6B9DC-C2FD-45D4-B62C-8829662C87A9}" type="presOf" srcId="{0FD87238-F01D-4F40-9913-824426D5BC08}" destId="{69EEA2FA-6E44-47DE-A643-311C22F8BD7E}" srcOrd="0" destOrd="0" presId="urn:microsoft.com/office/officeart/2005/8/layout/vList5"/>
    <dgm:cxn modelId="{282389CB-2BAE-4F6C-93FE-BCBC79B73D8B}" type="presOf" srcId="{5EE01B2C-90F4-44BC-A9A6-4B8FD977B097}" destId="{42D48A86-6C93-472A-891E-7234D2AFB98B}" srcOrd="0" destOrd="0" presId="urn:microsoft.com/office/officeart/2005/8/layout/vList5"/>
    <dgm:cxn modelId="{6713FEC1-AE25-4BDD-95DD-07722EBE66BA}" srcId="{2EC032A0-938E-425F-81FF-CB5525C11A93}" destId="{65B0A5F9-6E71-4788-AC70-61549ED83A62}" srcOrd="3" destOrd="0" parTransId="{FCC55C05-1D0C-4323-BDD7-49AAC2BA1572}" sibTransId="{C880C6DF-E59E-41E3-87A3-AB92683EA6C8}"/>
    <dgm:cxn modelId="{828B26BA-FE32-40FE-9895-018A37659A2A}" srcId="{5DB083EF-C01B-44A8-9EDF-9E15D12B8A1E}" destId="{5EE01B2C-90F4-44BC-A9A6-4B8FD977B097}" srcOrd="0" destOrd="0" parTransId="{AF4D89FD-A0D5-43E4-AC24-4C8DF9862B7F}" sibTransId="{19A898F7-EC53-4925-A8A9-655EA465AFB7}"/>
    <dgm:cxn modelId="{7ED98521-F1F7-40ED-AC43-9EC8CD312F7D}" type="presOf" srcId="{3472FF6A-A337-4696-BBA0-A8036C3A097E}" destId="{A4FF7EFA-7C0D-4067-9F9C-41B2F64DAE66}" srcOrd="0" destOrd="0" presId="urn:microsoft.com/office/officeart/2005/8/layout/vList5"/>
    <dgm:cxn modelId="{B6EDAC8A-3F2E-4ADE-9945-113FEC5921F1}" type="presOf" srcId="{6D894EE3-04FD-44EA-801E-4FCFFA45DCBD}" destId="{5E38EF93-FBE3-4EEE-BB9E-76FB956371F8}" srcOrd="0" destOrd="1" presId="urn:microsoft.com/office/officeart/2005/8/layout/vList5"/>
    <dgm:cxn modelId="{AE87DC98-9166-45FD-86DF-3CD9E74D09D1}" srcId="{2EC032A0-938E-425F-81FF-CB5525C11A93}" destId="{5DB083EF-C01B-44A8-9EDF-9E15D12B8A1E}" srcOrd="0" destOrd="0" parTransId="{5596AAE3-6900-421E-8870-232527E52B5B}" sibTransId="{0219919B-0688-4817-8B96-A71EDE204BF4}"/>
    <dgm:cxn modelId="{94A8CCD2-ADE0-461B-9CBC-8809E7089385}" srcId="{65B0A5F9-6E71-4788-AC70-61549ED83A62}" destId="{0FD87238-F01D-4F40-9913-824426D5BC08}" srcOrd="0" destOrd="0" parTransId="{3D383CC0-A7D3-40E0-B588-05065136342C}" sibTransId="{CE00DF78-38D7-4AA7-89AE-F1346EC12FA0}"/>
    <dgm:cxn modelId="{2B436354-D517-4930-A3C5-9A5E09334991}" srcId="{5286B889-1158-41A5-9810-328BC57741BD}" destId="{D9E4E627-2868-4CDB-AA07-838B363D4FC5}" srcOrd="0" destOrd="0" parTransId="{B494C0F4-87C3-4D76-9DBD-2693F15F3570}" sibTransId="{3A53F633-5D81-4C5D-A879-8640696755E5}"/>
    <dgm:cxn modelId="{47CED9F8-5031-46ED-9B2E-D77B7C3F9A8C}" type="presOf" srcId="{5286B889-1158-41A5-9810-328BC57741BD}" destId="{BF6182FB-ECC5-4091-B128-B13A610466F9}" srcOrd="0" destOrd="0" presId="urn:microsoft.com/office/officeart/2005/8/layout/vList5"/>
    <dgm:cxn modelId="{9AED84EB-60E6-4533-937A-DE78D986BAA1}" type="presOf" srcId="{D9E4E627-2868-4CDB-AA07-838B363D4FC5}" destId="{5E38EF93-FBE3-4EEE-BB9E-76FB956371F8}" srcOrd="0" destOrd="0" presId="urn:microsoft.com/office/officeart/2005/8/layout/vList5"/>
    <dgm:cxn modelId="{203F2544-003C-4DE1-A6F6-94AEB77345F2}" type="presOf" srcId="{2EC032A0-938E-425F-81FF-CB5525C11A93}" destId="{D3F2E10C-1FF2-4B36-AE1E-177CC985DC99}" srcOrd="0" destOrd="0" presId="urn:microsoft.com/office/officeart/2005/8/layout/vList5"/>
    <dgm:cxn modelId="{D3370CC5-62A8-4E04-B485-1D2DAE8C903D}" srcId="{2EC032A0-938E-425F-81FF-CB5525C11A93}" destId="{B06B2EA2-B563-4122-BB43-5F5D695FD563}" srcOrd="1" destOrd="0" parTransId="{9D34674F-6E1C-4A25-ADE3-BF2AF5E2FC07}" sibTransId="{02E5AD78-39C8-46DC-B418-06E3E968928F}"/>
    <dgm:cxn modelId="{4086709C-5E91-415F-B789-1C22DB7BA559}" srcId="{2EC032A0-938E-425F-81FF-CB5525C11A93}" destId="{5286B889-1158-41A5-9810-328BC57741BD}" srcOrd="2" destOrd="0" parTransId="{E1EB818B-1D8A-4181-8BB4-1586874E197B}" sibTransId="{D7A67D28-15AE-4218-BD3E-B988C24BA1DF}"/>
    <dgm:cxn modelId="{9A0E3D47-6ADE-4CAA-B7F9-AFED36254007}" type="presParOf" srcId="{D3F2E10C-1FF2-4B36-AE1E-177CC985DC99}" destId="{F5B1D667-CE95-46F3-933A-EA14771D0080}" srcOrd="0" destOrd="0" presId="urn:microsoft.com/office/officeart/2005/8/layout/vList5"/>
    <dgm:cxn modelId="{FF40ED63-962A-4331-A59D-E3A1BD47BEFC}" type="presParOf" srcId="{F5B1D667-CE95-46F3-933A-EA14771D0080}" destId="{8C1B734A-677D-4555-8AA0-55BE33DDF5BE}" srcOrd="0" destOrd="0" presId="urn:microsoft.com/office/officeart/2005/8/layout/vList5"/>
    <dgm:cxn modelId="{C0843E4E-CF2E-457B-8C26-30C0CA43CA51}" type="presParOf" srcId="{F5B1D667-CE95-46F3-933A-EA14771D0080}" destId="{42D48A86-6C93-472A-891E-7234D2AFB98B}" srcOrd="1" destOrd="0" presId="urn:microsoft.com/office/officeart/2005/8/layout/vList5"/>
    <dgm:cxn modelId="{2889BBE8-C086-4BFC-9CEA-8B3C3282DA4F}" type="presParOf" srcId="{D3F2E10C-1FF2-4B36-AE1E-177CC985DC99}" destId="{1B487895-528E-4E0E-992B-94929A76EEEE}" srcOrd="1" destOrd="0" presId="urn:microsoft.com/office/officeart/2005/8/layout/vList5"/>
    <dgm:cxn modelId="{7E4D2D47-BCFB-4A57-B058-F5286303D28F}" type="presParOf" srcId="{D3F2E10C-1FF2-4B36-AE1E-177CC985DC99}" destId="{353E3743-DB9F-44E9-B017-E22880ABB6B4}" srcOrd="2" destOrd="0" presId="urn:microsoft.com/office/officeart/2005/8/layout/vList5"/>
    <dgm:cxn modelId="{54071033-56D6-4381-89E2-562C80FF0D9E}" type="presParOf" srcId="{353E3743-DB9F-44E9-B017-E22880ABB6B4}" destId="{4086EA64-6FBA-47BC-9664-BC06115D7DFA}" srcOrd="0" destOrd="0" presId="urn:microsoft.com/office/officeart/2005/8/layout/vList5"/>
    <dgm:cxn modelId="{50563432-D734-4D90-B584-A45991275F88}" type="presParOf" srcId="{353E3743-DB9F-44E9-B017-E22880ABB6B4}" destId="{A4FF7EFA-7C0D-4067-9F9C-41B2F64DAE66}" srcOrd="1" destOrd="0" presId="urn:microsoft.com/office/officeart/2005/8/layout/vList5"/>
    <dgm:cxn modelId="{F5CBF1F7-2557-4843-9928-1AD0A7567643}" type="presParOf" srcId="{D3F2E10C-1FF2-4B36-AE1E-177CC985DC99}" destId="{B6D9A273-1F2B-48B0-8572-AC098016F62F}" srcOrd="3" destOrd="0" presId="urn:microsoft.com/office/officeart/2005/8/layout/vList5"/>
    <dgm:cxn modelId="{C65EAC37-836D-4760-95A0-E9B6F58A1E75}" type="presParOf" srcId="{D3F2E10C-1FF2-4B36-AE1E-177CC985DC99}" destId="{081E1C96-409A-4578-91D3-C39AFAEEF1EE}" srcOrd="4" destOrd="0" presId="urn:microsoft.com/office/officeart/2005/8/layout/vList5"/>
    <dgm:cxn modelId="{A48A61E5-60AA-4B0B-8CEE-8E484605CE1F}" type="presParOf" srcId="{081E1C96-409A-4578-91D3-C39AFAEEF1EE}" destId="{BF6182FB-ECC5-4091-B128-B13A610466F9}" srcOrd="0" destOrd="0" presId="urn:microsoft.com/office/officeart/2005/8/layout/vList5"/>
    <dgm:cxn modelId="{274E62C3-7DA0-48AF-BF9D-A4CBD24C899E}" type="presParOf" srcId="{081E1C96-409A-4578-91D3-C39AFAEEF1EE}" destId="{5E38EF93-FBE3-4EEE-BB9E-76FB956371F8}" srcOrd="1" destOrd="0" presId="urn:microsoft.com/office/officeart/2005/8/layout/vList5"/>
    <dgm:cxn modelId="{6D58F322-B485-4A56-942C-AAC90F34C1AB}" type="presParOf" srcId="{D3F2E10C-1FF2-4B36-AE1E-177CC985DC99}" destId="{B5AE7A20-5A39-4016-A02F-DFAFF1E1182B}" srcOrd="5" destOrd="0" presId="urn:microsoft.com/office/officeart/2005/8/layout/vList5"/>
    <dgm:cxn modelId="{79AF83BB-F154-4552-9FF7-B12CD317FF5D}" type="presParOf" srcId="{D3F2E10C-1FF2-4B36-AE1E-177CC985DC99}" destId="{35E4D511-F1CF-4A98-936D-D357543B0BC3}" srcOrd="6" destOrd="0" presId="urn:microsoft.com/office/officeart/2005/8/layout/vList5"/>
    <dgm:cxn modelId="{B023469F-F891-43AE-B837-01003EE9092F}" type="presParOf" srcId="{35E4D511-F1CF-4A98-936D-D357543B0BC3}" destId="{6DF2FF2D-76A6-4733-8F4B-9EF8A3EA6470}" srcOrd="0" destOrd="0" presId="urn:microsoft.com/office/officeart/2005/8/layout/vList5"/>
    <dgm:cxn modelId="{45C9A5D7-9A22-4D9D-9633-A0B2ADD98C74}" type="presParOf" srcId="{35E4D511-F1CF-4A98-936D-D357543B0BC3}" destId="{69EEA2FA-6E44-47DE-A643-311C22F8BD7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F2F94D-8237-4CC4-9887-61B8377FFD8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1ADE05F-8898-4B99-8B77-BE07ADB729BE}">
      <dgm:prSet phldrT="[Text]"/>
      <dgm:spPr>
        <a:solidFill>
          <a:srgbClr val="FF0000"/>
        </a:solidFill>
        <a:ln w="38100">
          <a:solidFill>
            <a:srgbClr val="C00000"/>
          </a:solidFill>
        </a:ln>
      </dgm:spPr>
      <dgm:t>
        <a:bodyPr/>
        <a:lstStyle/>
        <a:p>
          <a:r>
            <a:rPr lang="en-US" dirty="0" smtClean="0"/>
            <a:t>Labetalol</a:t>
          </a:r>
          <a:endParaRPr lang="en-US" dirty="0"/>
        </a:p>
      </dgm:t>
    </dgm:pt>
    <dgm:pt modelId="{7D2F9CF6-814E-4931-8B7E-9EB91BE3C084}" type="parTrans" cxnId="{73D64522-314A-47F7-93E0-672037265B4C}">
      <dgm:prSet/>
      <dgm:spPr/>
      <dgm:t>
        <a:bodyPr/>
        <a:lstStyle/>
        <a:p>
          <a:endParaRPr lang="en-US"/>
        </a:p>
      </dgm:t>
    </dgm:pt>
    <dgm:pt modelId="{9513ECD1-8106-493D-BCB1-B7143781AA3C}" type="sibTrans" cxnId="{73D64522-314A-47F7-93E0-672037265B4C}">
      <dgm:prSet/>
      <dgm:spPr/>
      <dgm:t>
        <a:bodyPr/>
        <a:lstStyle/>
        <a:p>
          <a:endParaRPr lang="en-US"/>
        </a:p>
      </dgm:t>
    </dgm:pt>
    <dgm:pt modelId="{DE072E0B-2D27-4E1D-BFCA-C29E61A9EB1F}">
      <dgm:prSet phldrT="[Text]"/>
      <dgm:spPr>
        <a:solidFill>
          <a:srgbClr val="FF0000"/>
        </a:solidFill>
        <a:ln w="38100">
          <a:solidFill>
            <a:srgbClr val="C00000"/>
          </a:solidFill>
        </a:ln>
      </dgm:spPr>
      <dgm:t>
        <a:bodyPr/>
        <a:lstStyle/>
        <a:p>
          <a:r>
            <a:rPr lang="en-US" dirty="0" smtClean="0"/>
            <a:t>Oral </a:t>
          </a:r>
          <a:r>
            <a:rPr lang="en-US" dirty="0" err="1" smtClean="0"/>
            <a:t>Nifedipine</a:t>
          </a:r>
          <a:endParaRPr lang="en-US" dirty="0"/>
        </a:p>
      </dgm:t>
    </dgm:pt>
    <dgm:pt modelId="{4BDEDB4B-4B65-42A0-A1BC-F64C6A07433D}" type="parTrans" cxnId="{237585BC-3CF1-4998-B026-42856E4B2BB1}">
      <dgm:prSet/>
      <dgm:spPr/>
      <dgm:t>
        <a:bodyPr/>
        <a:lstStyle/>
        <a:p>
          <a:endParaRPr lang="en-US"/>
        </a:p>
      </dgm:t>
    </dgm:pt>
    <dgm:pt modelId="{7A39A69E-67E7-4615-86C4-298457B60F8C}" type="sibTrans" cxnId="{237585BC-3CF1-4998-B026-42856E4B2BB1}">
      <dgm:prSet/>
      <dgm:spPr/>
      <dgm:t>
        <a:bodyPr/>
        <a:lstStyle/>
        <a:p>
          <a:endParaRPr lang="en-US"/>
        </a:p>
      </dgm:t>
    </dgm:pt>
    <dgm:pt modelId="{6190CFF5-F332-4DE4-9532-4023F28F31A9}">
      <dgm:prSet phldrT="[Text]"/>
      <dgm:spPr>
        <a:solidFill>
          <a:srgbClr val="FF0000"/>
        </a:solidFill>
        <a:ln w="38100">
          <a:solidFill>
            <a:srgbClr val="C00000"/>
          </a:solidFill>
        </a:ln>
      </dgm:spPr>
      <dgm:t>
        <a:bodyPr/>
        <a:lstStyle/>
        <a:p>
          <a:r>
            <a:rPr lang="en-US" dirty="0" smtClean="0"/>
            <a:t>IV Hydralazine</a:t>
          </a:r>
          <a:endParaRPr lang="en-US" dirty="0"/>
        </a:p>
      </dgm:t>
    </dgm:pt>
    <dgm:pt modelId="{CB2B7266-00AA-4B30-8CFA-98F3059978D9}" type="parTrans" cxnId="{A0DB1986-07DE-47F7-BDB8-EA912C39DE79}">
      <dgm:prSet/>
      <dgm:spPr/>
      <dgm:t>
        <a:bodyPr/>
        <a:lstStyle/>
        <a:p>
          <a:endParaRPr lang="en-US"/>
        </a:p>
      </dgm:t>
    </dgm:pt>
    <dgm:pt modelId="{56850122-EFE5-461B-8B73-1707DCE4A249}" type="sibTrans" cxnId="{A0DB1986-07DE-47F7-BDB8-EA912C39DE79}">
      <dgm:prSet/>
      <dgm:spPr/>
      <dgm:t>
        <a:bodyPr/>
        <a:lstStyle/>
        <a:p>
          <a:endParaRPr lang="en-US"/>
        </a:p>
      </dgm:t>
    </dgm:pt>
    <dgm:pt modelId="{8EFB6816-963E-45BE-9A79-220FA1B2ABC3}" type="pres">
      <dgm:prSet presAssocID="{21F2F94D-8237-4CC4-9887-61B8377FFD86}" presName="diagram" presStyleCnt="0">
        <dgm:presLayoutVars>
          <dgm:dir/>
          <dgm:resizeHandles val="exact"/>
        </dgm:presLayoutVars>
      </dgm:prSet>
      <dgm:spPr/>
      <dgm:t>
        <a:bodyPr/>
        <a:lstStyle/>
        <a:p>
          <a:endParaRPr lang="en-US"/>
        </a:p>
      </dgm:t>
    </dgm:pt>
    <dgm:pt modelId="{A83F65C6-8610-48C3-B804-B73FC7EAB1C8}" type="pres">
      <dgm:prSet presAssocID="{E1ADE05F-8898-4B99-8B77-BE07ADB729BE}" presName="node" presStyleLbl="node1" presStyleIdx="0" presStyleCnt="3">
        <dgm:presLayoutVars>
          <dgm:bulletEnabled val="1"/>
        </dgm:presLayoutVars>
      </dgm:prSet>
      <dgm:spPr/>
      <dgm:t>
        <a:bodyPr/>
        <a:lstStyle/>
        <a:p>
          <a:endParaRPr lang="en-US"/>
        </a:p>
      </dgm:t>
    </dgm:pt>
    <dgm:pt modelId="{20AE71A3-81AA-4F63-82E6-78253B6B6EDE}" type="pres">
      <dgm:prSet presAssocID="{9513ECD1-8106-493D-BCB1-B7143781AA3C}" presName="sibTrans" presStyleCnt="0"/>
      <dgm:spPr/>
    </dgm:pt>
    <dgm:pt modelId="{3418AE72-7CF8-418B-83BF-8AD2AF112D65}" type="pres">
      <dgm:prSet presAssocID="{DE072E0B-2D27-4E1D-BFCA-C29E61A9EB1F}" presName="node" presStyleLbl="node1" presStyleIdx="1" presStyleCnt="3">
        <dgm:presLayoutVars>
          <dgm:bulletEnabled val="1"/>
        </dgm:presLayoutVars>
      </dgm:prSet>
      <dgm:spPr/>
      <dgm:t>
        <a:bodyPr/>
        <a:lstStyle/>
        <a:p>
          <a:endParaRPr lang="en-US"/>
        </a:p>
      </dgm:t>
    </dgm:pt>
    <dgm:pt modelId="{6708A8E0-008A-4EA6-9453-4AD9345A8064}" type="pres">
      <dgm:prSet presAssocID="{7A39A69E-67E7-4615-86C4-298457B60F8C}" presName="sibTrans" presStyleCnt="0"/>
      <dgm:spPr/>
    </dgm:pt>
    <dgm:pt modelId="{8E609EAB-D8B8-49ED-9C08-1BF4AF3B21C8}" type="pres">
      <dgm:prSet presAssocID="{6190CFF5-F332-4DE4-9532-4023F28F31A9}" presName="node" presStyleLbl="node1" presStyleIdx="2" presStyleCnt="3">
        <dgm:presLayoutVars>
          <dgm:bulletEnabled val="1"/>
        </dgm:presLayoutVars>
      </dgm:prSet>
      <dgm:spPr/>
      <dgm:t>
        <a:bodyPr/>
        <a:lstStyle/>
        <a:p>
          <a:endParaRPr lang="en-US"/>
        </a:p>
      </dgm:t>
    </dgm:pt>
  </dgm:ptLst>
  <dgm:cxnLst>
    <dgm:cxn modelId="{CE29E128-9600-47C2-9317-FC322E41921E}" type="presOf" srcId="{6190CFF5-F332-4DE4-9532-4023F28F31A9}" destId="{8E609EAB-D8B8-49ED-9C08-1BF4AF3B21C8}" srcOrd="0" destOrd="0" presId="urn:microsoft.com/office/officeart/2005/8/layout/default"/>
    <dgm:cxn modelId="{73D64522-314A-47F7-93E0-672037265B4C}" srcId="{21F2F94D-8237-4CC4-9887-61B8377FFD86}" destId="{E1ADE05F-8898-4B99-8B77-BE07ADB729BE}" srcOrd="0" destOrd="0" parTransId="{7D2F9CF6-814E-4931-8B7E-9EB91BE3C084}" sibTransId="{9513ECD1-8106-493D-BCB1-B7143781AA3C}"/>
    <dgm:cxn modelId="{A0DB1986-07DE-47F7-BDB8-EA912C39DE79}" srcId="{21F2F94D-8237-4CC4-9887-61B8377FFD86}" destId="{6190CFF5-F332-4DE4-9532-4023F28F31A9}" srcOrd="2" destOrd="0" parTransId="{CB2B7266-00AA-4B30-8CFA-98F3059978D9}" sibTransId="{56850122-EFE5-461B-8B73-1707DCE4A249}"/>
    <dgm:cxn modelId="{C28ABCB4-B703-4258-A286-E28022B09240}" type="presOf" srcId="{E1ADE05F-8898-4B99-8B77-BE07ADB729BE}" destId="{A83F65C6-8610-48C3-B804-B73FC7EAB1C8}" srcOrd="0" destOrd="0" presId="urn:microsoft.com/office/officeart/2005/8/layout/default"/>
    <dgm:cxn modelId="{237585BC-3CF1-4998-B026-42856E4B2BB1}" srcId="{21F2F94D-8237-4CC4-9887-61B8377FFD86}" destId="{DE072E0B-2D27-4E1D-BFCA-C29E61A9EB1F}" srcOrd="1" destOrd="0" parTransId="{4BDEDB4B-4B65-42A0-A1BC-F64C6A07433D}" sibTransId="{7A39A69E-67E7-4615-86C4-298457B60F8C}"/>
    <dgm:cxn modelId="{9DA31D5B-BAA3-4F8B-8E20-398BD89DB3D9}" type="presOf" srcId="{21F2F94D-8237-4CC4-9887-61B8377FFD86}" destId="{8EFB6816-963E-45BE-9A79-220FA1B2ABC3}" srcOrd="0" destOrd="0" presId="urn:microsoft.com/office/officeart/2005/8/layout/default"/>
    <dgm:cxn modelId="{B8810297-EB28-4C71-948F-A9D6EDED609A}" type="presOf" srcId="{DE072E0B-2D27-4E1D-BFCA-C29E61A9EB1F}" destId="{3418AE72-7CF8-418B-83BF-8AD2AF112D65}" srcOrd="0" destOrd="0" presId="urn:microsoft.com/office/officeart/2005/8/layout/default"/>
    <dgm:cxn modelId="{600542D0-88AA-4FA8-B3FD-F49227F637DC}" type="presParOf" srcId="{8EFB6816-963E-45BE-9A79-220FA1B2ABC3}" destId="{A83F65C6-8610-48C3-B804-B73FC7EAB1C8}" srcOrd="0" destOrd="0" presId="urn:microsoft.com/office/officeart/2005/8/layout/default"/>
    <dgm:cxn modelId="{12AD3ED8-A4C8-4779-986A-975F1104CF86}" type="presParOf" srcId="{8EFB6816-963E-45BE-9A79-220FA1B2ABC3}" destId="{20AE71A3-81AA-4F63-82E6-78253B6B6EDE}" srcOrd="1" destOrd="0" presId="urn:microsoft.com/office/officeart/2005/8/layout/default"/>
    <dgm:cxn modelId="{71790DB8-2DBD-4A66-9924-D9F7E5BBDCC1}" type="presParOf" srcId="{8EFB6816-963E-45BE-9A79-220FA1B2ABC3}" destId="{3418AE72-7CF8-418B-83BF-8AD2AF112D65}" srcOrd="2" destOrd="0" presId="urn:microsoft.com/office/officeart/2005/8/layout/default"/>
    <dgm:cxn modelId="{C32EEED9-338F-497C-BD7F-F283CF890CB4}" type="presParOf" srcId="{8EFB6816-963E-45BE-9A79-220FA1B2ABC3}" destId="{6708A8E0-008A-4EA6-9453-4AD9345A8064}" srcOrd="3" destOrd="0" presId="urn:microsoft.com/office/officeart/2005/8/layout/default"/>
    <dgm:cxn modelId="{995F0A5E-0917-4B06-9DD6-57F84C4E7079}" type="presParOf" srcId="{8EFB6816-963E-45BE-9A79-220FA1B2ABC3}" destId="{8E609EAB-D8B8-49ED-9C08-1BF4AF3B21C8}"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48A86-6C93-472A-891E-7234D2AFB98B}">
      <dsp:nvSpPr>
        <dsp:cNvPr id="0" name=""/>
        <dsp:cNvSpPr/>
      </dsp:nvSpPr>
      <dsp:spPr>
        <a:xfrm rot="5400000">
          <a:off x="6452367" y="-2732494"/>
          <a:ext cx="774688" cy="6437376"/>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Statin, CCB, BB, amiodarone, warfarin, quinidine, </a:t>
          </a:r>
          <a:r>
            <a:rPr lang="en-US" sz="2000" kern="1200" dirty="0" err="1" smtClean="0"/>
            <a:t>clopidogrel</a:t>
          </a:r>
          <a:endParaRPr lang="en-US" sz="2000" kern="1200" dirty="0"/>
        </a:p>
      </dsp:txBody>
      <dsp:txXfrm rot="-5400000">
        <a:off x="3621024" y="136666"/>
        <a:ext cx="6399559" cy="699054"/>
      </dsp:txXfrm>
    </dsp:sp>
    <dsp:sp modelId="{8C1B734A-677D-4555-8AA0-55BE33DDF5BE}">
      <dsp:nvSpPr>
        <dsp:cNvPr id="0" name=""/>
        <dsp:cNvSpPr/>
      </dsp:nvSpPr>
      <dsp:spPr>
        <a:xfrm>
          <a:off x="0" y="2013"/>
          <a:ext cx="3621024" cy="96836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lvl="0" algn="ctr" defTabSz="2178050">
            <a:lnSpc>
              <a:spcPct val="90000"/>
            </a:lnSpc>
            <a:spcBef>
              <a:spcPct val="0"/>
            </a:spcBef>
            <a:spcAft>
              <a:spcPct val="35000"/>
            </a:spcAft>
          </a:pPr>
          <a:r>
            <a:rPr lang="en-US" sz="4900" kern="1200" dirty="0" smtClean="0"/>
            <a:t>CYP3A4</a:t>
          </a:r>
          <a:endParaRPr lang="en-US" sz="4900" kern="1200" dirty="0"/>
        </a:p>
      </dsp:txBody>
      <dsp:txXfrm>
        <a:off x="47271" y="49284"/>
        <a:ext cx="3526482" cy="873819"/>
      </dsp:txXfrm>
    </dsp:sp>
    <dsp:sp modelId="{A4FF7EFA-7C0D-4067-9F9C-41B2F64DAE66}">
      <dsp:nvSpPr>
        <dsp:cNvPr id="0" name=""/>
        <dsp:cNvSpPr/>
      </dsp:nvSpPr>
      <dsp:spPr>
        <a:xfrm rot="5400000">
          <a:off x="6452367" y="-1715715"/>
          <a:ext cx="774688" cy="6437376"/>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err="1" smtClean="0"/>
            <a:t>Flecainid</a:t>
          </a:r>
          <a:r>
            <a:rPr lang="en-US" sz="2000" kern="1200" dirty="0" smtClean="0"/>
            <a:t>, quinidine, </a:t>
          </a:r>
          <a:r>
            <a:rPr lang="en-US" sz="2000" kern="1200" dirty="0" err="1" smtClean="0"/>
            <a:t>mexilitine</a:t>
          </a:r>
          <a:r>
            <a:rPr lang="en-US" sz="2000" kern="1200" dirty="0" smtClean="0"/>
            <a:t>, BB</a:t>
          </a:r>
          <a:endParaRPr lang="en-US" sz="2000" kern="1200" dirty="0"/>
        </a:p>
      </dsp:txBody>
      <dsp:txXfrm rot="-5400000">
        <a:off x="3621024" y="1153445"/>
        <a:ext cx="6399559" cy="699054"/>
      </dsp:txXfrm>
    </dsp:sp>
    <dsp:sp modelId="{4086EA64-6FBA-47BC-9664-BC06115D7DFA}">
      <dsp:nvSpPr>
        <dsp:cNvPr id="0" name=""/>
        <dsp:cNvSpPr/>
      </dsp:nvSpPr>
      <dsp:spPr>
        <a:xfrm>
          <a:off x="0" y="1018792"/>
          <a:ext cx="3621024" cy="96836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lvl="0" algn="ctr" defTabSz="2178050">
            <a:lnSpc>
              <a:spcPct val="90000"/>
            </a:lnSpc>
            <a:spcBef>
              <a:spcPct val="0"/>
            </a:spcBef>
            <a:spcAft>
              <a:spcPct val="35000"/>
            </a:spcAft>
          </a:pPr>
          <a:r>
            <a:rPr lang="en-US" sz="4900" kern="1200" dirty="0" smtClean="0"/>
            <a:t>CYP2D6</a:t>
          </a:r>
          <a:endParaRPr lang="en-US" sz="4900" kern="1200" dirty="0"/>
        </a:p>
      </dsp:txBody>
      <dsp:txXfrm>
        <a:off x="47271" y="1066063"/>
        <a:ext cx="3526482" cy="873819"/>
      </dsp:txXfrm>
    </dsp:sp>
    <dsp:sp modelId="{5E38EF93-FBE3-4EEE-BB9E-76FB956371F8}">
      <dsp:nvSpPr>
        <dsp:cNvPr id="0" name=""/>
        <dsp:cNvSpPr/>
      </dsp:nvSpPr>
      <dsp:spPr>
        <a:xfrm rot="5400000">
          <a:off x="6452367" y="-698935"/>
          <a:ext cx="774688" cy="6437376"/>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Furosemide</a:t>
          </a:r>
          <a:endParaRPr lang="en-US" sz="2000" kern="1200" dirty="0"/>
        </a:p>
        <a:p>
          <a:pPr marL="228600" lvl="1" indent="-228600" algn="l" defTabSz="889000">
            <a:lnSpc>
              <a:spcPct val="90000"/>
            </a:lnSpc>
            <a:spcBef>
              <a:spcPct val="0"/>
            </a:spcBef>
            <a:spcAft>
              <a:spcPct val="15000"/>
            </a:spcAft>
            <a:buChar char="••"/>
          </a:pPr>
          <a:r>
            <a:rPr lang="en-US" sz="2000" kern="1200" dirty="0" smtClean="0"/>
            <a:t>Digoxin, propranolol</a:t>
          </a:r>
          <a:endParaRPr lang="en-US" sz="2000" kern="1200" dirty="0"/>
        </a:p>
      </dsp:txBody>
      <dsp:txXfrm rot="-5400000">
        <a:off x="3621024" y="2170225"/>
        <a:ext cx="6399559" cy="699054"/>
      </dsp:txXfrm>
    </dsp:sp>
    <dsp:sp modelId="{BF6182FB-ECC5-4091-B128-B13A610466F9}">
      <dsp:nvSpPr>
        <dsp:cNvPr id="0" name=""/>
        <dsp:cNvSpPr/>
      </dsp:nvSpPr>
      <dsp:spPr>
        <a:xfrm>
          <a:off x="0" y="2035571"/>
          <a:ext cx="3621024" cy="96836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lvl="0" algn="ctr" defTabSz="2178050">
            <a:lnSpc>
              <a:spcPct val="90000"/>
            </a:lnSpc>
            <a:spcBef>
              <a:spcPct val="0"/>
            </a:spcBef>
            <a:spcAft>
              <a:spcPct val="35000"/>
            </a:spcAft>
          </a:pPr>
          <a:r>
            <a:rPr lang="en-US" sz="4900" kern="1200" dirty="0" smtClean="0"/>
            <a:t>5′ -UGT</a:t>
          </a:r>
          <a:endParaRPr lang="en-US" sz="4900" kern="1200" dirty="0"/>
        </a:p>
      </dsp:txBody>
      <dsp:txXfrm>
        <a:off x="47271" y="2082842"/>
        <a:ext cx="3526482" cy="873819"/>
      </dsp:txXfrm>
    </dsp:sp>
    <dsp:sp modelId="{69EEA2FA-6E44-47DE-A643-311C22F8BD7E}">
      <dsp:nvSpPr>
        <dsp:cNvPr id="0" name=""/>
        <dsp:cNvSpPr/>
      </dsp:nvSpPr>
      <dsp:spPr>
        <a:xfrm rot="5400000">
          <a:off x="6452367" y="317843"/>
          <a:ext cx="774688" cy="6437376"/>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Warfarin, propranolol, verapamil</a:t>
          </a:r>
          <a:endParaRPr lang="en-US" sz="2000" kern="1200" dirty="0"/>
        </a:p>
      </dsp:txBody>
      <dsp:txXfrm rot="-5400000">
        <a:off x="3621024" y="3187004"/>
        <a:ext cx="6399559" cy="699054"/>
      </dsp:txXfrm>
    </dsp:sp>
    <dsp:sp modelId="{6DF2FF2D-76A6-4733-8F4B-9EF8A3EA6470}">
      <dsp:nvSpPr>
        <dsp:cNvPr id="0" name=""/>
        <dsp:cNvSpPr/>
      </dsp:nvSpPr>
      <dsp:spPr>
        <a:xfrm>
          <a:off x="0" y="3052350"/>
          <a:ext cx="3621024" cy="96836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lvl="0" algn="ctr" defTabSz="2178050">
            <a:lnSpc>
              <a:spcPct val="90000"/>
            </a:lnSpc>
            <a:spcBef>
              <a:spcPct val="0"/>
            </a:spcBef>
            <a:spcAft>
              <a:spcPct val="35000"/>
            </a:spcAft>
          </a:pPr>
          <a:r>
            <a:rPr lang="en-US" sz="4900" kern="1200" dirty="0" smtClean="0"/>
            <a:t>CYP1A2</a:t>
          </a:r>
          <a:endParaRPr lang="en-US" sz="4900" kern="1200" dirty="0"/>
        </a:p>
      </dsp:txBody>
      <dsp:txXfrm>
        <a:off x="47271" y="3099621"/>
        <a:ext cx="3526482" cy="8738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3F65C6-8610-48C3-B804-B73FC7EAB1C8}">
      <dsp:nvSpPr>
        <dsp:cNvPr id="0" name=""/>
        <dsp:cNvSpPr/>
      </dsp:nvSpPr>
      <dsp:spPr>
        <a:xfrm>
          <a:off x="1017893" y="171"/>
          <a:ext cx="2568311" cy="1540987"/>
        </a:xfrm>
        <a:prstGeom prst="rect">
          <a:avLst/>
        </a:prstGeom>
        <a:solidFill>
          <a:srgbClr val="FF0000"/>
        </a:solidFill>
        <a:ln w="381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Labetalol</a:t>
          </a:r>
          <a:endParaRPr lang="en-US" sz="3700" kern="1200" dirty="0"/>
        </a:p>
      </dsp:txBody>
      <dsp:txXfrm>
        <a:off x="1017893" y="171"/>
        <a:ext cx="2568311" cy="1540987"/>
      </dsp:txXfrm>
    </dsp:sp>
    <dsp:sp modelId="{3418AE72-7CF8-418B-83BF-8AD2AF112D65}">
      <dsp:nvSpPr>
        <dsp:cNvPr id="0" name=""/>
        <dsp:cNvSpPr/>
      </dsp:nvSpPr>
      <dsp:spPr>
        <a:xfrm>
          <a:off x="3843036" y="171"/>
          <a:ext cx="2568311" cy="1540987"/>
        </a:xfrm>
        <a:prstGeom prst="rect">
          <a:avLst/>
        </a:prstGeom>
        <a:solidFill>
          <a:srgbClr val="FF0000"/>
        </a:solidFill>
        <a:ln w="381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Oral </a:t>
          </a:r>
          <a:r>
            <a:rPr lang="en-US" sz="3700" kern="1200" dirty="0" err="1" smtClean="0"/>
            <a:t>Nifedipine</a:t>
          </a:r>
          <a:endParaRPr lang="en-US" sz="3700" kern="1200" dirty="0"/>
        </a:p>
      </dsp:txBody>
      <dsp:txXfrm>
        <a:off x="3843036" y="171"/>
        <a:ext cx="2568311" cy="1540987"/>
      </dsp:txXfrm>
    </dsp:sp>
    <dsp:sp modelId="{8E609EAB-D8B8-49ED-9C08-1BF4AF3B21C8}">
      <dsp:nvSpPr>
        <dsp:cNvPr id="0" name=""/>
        <dsp:cNvSpPr/>
      </dsp:nvSpPr>
      <dsp:spPr>
        <a:xfrm>
          <a:off x="2430464" y="1797990"/>
          <a:ext cx="2568311" cy="1540987"/>
        </a:xfrm>
        <a:prstGeom prst="rect">
          <a:avLst/>
        </a:prstGeom>
        <a:solidFill>
          <a:srgbClr val="FF0000"/>
        </a:solidFill>
        <a:ln w="381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IV Hydralazine</a:t>
          </a:r>
          <a:endParaRPr lang="en-US" sz="3700" kern="1200" dirty="0"/>
        </a:p>
      </dsp:txBody>
      <dsp:txXfrm>
        <a:off x="2430464" y="1797990"/>
        <a:ext cx="2568311" cy="154098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5A6128-E838-4A05-8DE8-1D2EB2180C05}" type="datetimeFigureOut">
              <a:rPr lang="en-US" smtClean="0"/>
              <a:t>8/10/2016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88309E-8489-40DC-9B11-1D67C7B1F1B9}" type="slidenum">
              <a:rPr lang="en-US" smtClean="0"/>
              <a:t>‹#›</a:t>
            </a:fld>
            <a:endParaRPr lang="en-US"/>
          </a:p>
        </p:txBody>
      </p:sp>
    </p:spTree>
    <p:extLst>
      <p:ext uri="{BB962C8B-B14F-4D97-AF65-F5344CB8AC3E}">
        <p14:creationId xmlns:p14="http://schemas.microsoft.com/office/powerpoint/2010/main" val="1453472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merckmanuals.com/home/women-s-health-issues/complications-of-labor-and-delivery/postterm-pregnancy-and-postmaturity"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88309E-8489-40DC-9B11-1D67C7B1F1B9}" type="slidenum">
              <a:rPr lang="en-US" smtClean="0"/>
              <a:t>2</a:t>
            </a:fld>
            <a:endParaRPr lang="en-US"/>
          </a:p>
        </p:txBody>
      </p:sp>
    </p:spTree>
    <p:extLst>
      <p:ext uri="{BB962C8B-B14F-4D97-AF65-F5344CB8AC3E}">
        <p14:creationId xmlns:p14="http://schemas.microsoft.com/office/powerpoint/2010/main" val="884944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Fetal distress is an uncommon complication of labor. It typically occurs when the fetus has not been receiving enough oxygen. Fetal distress may occur when the pregnancy lasts too long ( </a:t>
            </a:r>
            <a:r>
              <a:rPr lang="en-US" dirty="0" err="1" smtClean="0">
                <a:hlinkClick r:id="rId3"/>
              </a:rPr>
              <a:t>postmaturity</a:t>
            </a:r>
            <a:r>
              <a:rPr lang="en-US" dirty="0" smtClean="0"/>
              <a:t>) or when complications of pregnancy or labor occur.</a:t>
            </a:r>
            <a:endParaRPr lang="en-US" dirty="0"/>
          </a:p>
        </p:txBody>
      </p:sp>
      <p:sp>
        <p:nvSpPr>
          <p:cNvPr id="4" name="Slide Number Placeholder 3"/>
          <p:cNvSpPr>
            <a:spLocks noGrp="1"/>
          </p:cNvSpPr>
          <p:nvPr>
            <p:ph type="sldNum" sz="quarter" idx="10"/>
          </p:nvPr>
        </p:nvSpPr>
        <p:spPr/>
        <p:txBody>
          <a:bodyPr/>
          <a:lstStyle/>
          <a:p>
            <a:fld id="{6988309E-8489-40DC-9B11-1D67C7B1F1B9}" type="slidenum">
              <a:rPr lang="en-US" smtClean="0"/>
              <a:t>14</a:t>
            </a:fld>
            <a:endParaRPr lang="en-US"/>
          </a:p>
        </p:txBody>
      </p:sp>
    </p:spTree>
    <p:extLst>
      <p:ext uri="{BB962C8B-B14F-4D97-AF65-F5344CB8AC3E}">
        <p14:creationId xmlns:p14="http://schemas.microsoft.com/office/powerpoint/2010/main" val="1955181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antihypertensive treatment does not reduce progression to pre-eclampsia or severe pre-eclampsia. Theoretically, another benefit of treatment, besides BP reduction, could be vasodilatation with better organ system perfusion, and therefore prolongation of pregnancy.</a:t>
            </a:r>
          </a:p>
          <a:p>
            <a:endParaRPr lang="en-US" dirty="0" smtClean="0"/>
          </a:p>
          <a:p>
            <a:r>
              <a:rPr lang="en-US" dirty="0" smtClean="0"/>
              <a:t>unknown epigenetic effects on fetal programming that could increase risk of cardiovascular disease in later life </a:t>
            </a:r>
            <a:endParaRPr lang="en-US" dirty="0"/>
          </a:p>
        </p:txBody>
      </p:sp>
      <p:sp>
        <p:nvSpPr>
          <p:cNvPr id="4" name="Slide Number Placeholder 3"/>
          <p:cNvSpPr>
            <a:spLocks noGrp="1"/>
          </p:cNvSpPr>
          <p:nvPr>
            <p:ph type="sldNum" sz="quarter" idx="10"/>
          </p:nvPr>
        </p:nvSpPr>
        <p:spPr/>
        <p:txBody>
          <a:bodyPr/>
          <a:lstStyle/>
          <a:p>
            <a:fld id="{6988309E-8489-40DC-9B11-1D67C7B1F1B9}" type="slidenum">
              <a:rPr lang="en-US" smtClean="0"/>
              <a:t>16</a:t>
            </a:fld>
            <a:endParaRPr lang="en-US"/>
          </a:p>
        </p:txBody>
      </p:sp>
    </p:spTree>
    <p:extLst>
      <p:ext uri="{BB962C8B-B14F-4D97-AF65-F5344CB8AC3E}">
        <p14:creationId xmlns:p14="http://schemas.microsoft.com/office/powerpoint/2010/main" val="1227821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 replaces norepinephrine in adrenergic nerve terminals.</a:t>
            </a:r>
          </a:p>
          <a:p>
            <a:r>
              <a:rPr lang="en-US" dirty="0" smtClean="0"/>
              <a:t>Extensive experience and safety data exist for methyldopa used in pregnancy, including follow-up of children exposed during fetal life.</a:t>
            </a:r>
          </a:p>
          <a:p>
            <a:endParaRPr lang="en-US" dirty="0"/>
          </a:p>
        </p:txBody>
      </p:sp>
      <p:sp>
        <p:nvSpPr>
          <p:cNvPr id="4" name="Slide Number Placeholder 3"/>
          <p:cNvSpPr>
            <a:spLocks noGrp="1"/>
          </p:cNvSpPr>
          <p:nvPr>
            <p:ph type="sldNum" sz="quarter" idx="10"/>
          </p:nvPr>
        </p:nvSpPr>
        <p:spPr/>
        <p:txBody>
          <a:bodyPr/>
          <a:lstStyle/>
          <a:p>
            <a:fld id="{6988309E-8489-40DC-9B11-1D67C7B1F1B9}" type="slidenum">
              <a:rPr lang="en-US" smtClean="0"/>
              <a:t>17</a:t>
            </a:fld>
            <a:endParaRPr lang="en-US"/>
          </a:p>
        </p:txBody>
      </p:sp>
    </p:spTree>
    <p:extLst>
      <p:ext uri="{BB962C8B-B14F-4D97-AF65-F5344CB8AC3E}">
        <p14:creationId xmlns:p14="http://schemas.microsoft.com/office/powerpoint/2010/main" val="2625570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Beta blockers: The authors defined being born small for gestational age as having a birth weight below the 10th percentile for the corresponding gestational week.</a:t>
            </a:r>
          </a:p>
          <a:p>
            <a:r>
              <a:rPr lang="en-US" dirty="0" smtClean="0"/>
              <a:t>Preterm birth was defined as born before the 37th gestational week. Beta- blocker exposure during pregnancy was found to be </a:t>
            </a:r>
            <a:r>
              <a:rPr lang="en-US" dirty="0" err="1" smtClean="0"/>
              <a:t>associ-ated</a:t>
            </a:r>
            <a:r>
              <a:rPr lang="en-US" dirty="0" smtClean="0"/>
              <a:t> with increased risk of small for gestational age (SGA) fetuses (adjusted OR 1.97, 95 % CI 1.75–2.23), preterm birth (adjusted OR 2.26, 95 % ci 2.03–2.52) and an increased </a:t>
            </a:r>
            <a:r>
              <a:rPr lang="en-US" dirty="0" err="1" smtClean="0"/>
              <a:t>peri</a:t>
            </a:r>
            <a:r>
              <a:rPr lang="en-US" dirty="0" smtClean="0"/>
              <a:t>-natal mortality</a:t>
            </a:r>
          </a:p>
          <a:p>
            <a:endParaRPr lang="en-US" dirty="0" smtClean="0"/>
          </a:p>
          <a:p>
            <a:r>
              <a:rPr lang="en-US" dirty="0" smtClean="0"/>
              <a:t>The authors found similar risks irrespective of type of beta- blocker used. </a:t>
            </a:r>
          </a:p>
          <a:p>
            <a:r>
              <a:rPr lang="en-US" dirty="0" smtClean="0"/>
              <a:t>Atenolol:  intrauterine growth restriction </a:t>
            </a:r>
          </a:p>
          <a:p>
            <a:r>
              <a:rPr lang="en-US" dirty="0" smtClean="0"/>
              <a:t>Reduced fetal growth is related to increased vascular resistance in the mother and fetus, and is a function of the length of drug exposure</a:t>
            </a:r>
            <a:endParaRPr lang="en-US" dirty="0"/>
          </a:p>
        </p:txBody>
      </p:sp>
      <p:sp>
        <p:nvSpPr>
          <p:cNvPr id="4" name="Slide Number Placeholder 3"/>
          <p:cNvSpPr>
            <a:spLocks noGrp="1"/>
          </p:cNvSpPr>
          <p:nvPr>
            <p:ph type="sldNum" sz="quarter" idx="10"/>
          </p:nvPr>
        </p:nvSpPr>
        <p:spPr/>
        <p:txBody>
          <a:bodyPr/>
          <a:lstStyle/>
          <a:p>
            <a:fld id="{6988309E-8489-40DC-9B11-1D67C7B1F1B9}" type="slidenum">
              <a:rPr lang="en-US" smtClean="0"/>
              <a:t>18</a:t>
            </a:fld>
            <a:endParaRPr lang="en-US"/>
          </a:p>
        </p:txBody>
      </p:sp>
    </p:spTree>
    <p:extLst>
      <p:ext uri="{BB962C8B-B14F-4D97-AF65-F5344CB8AC3E}">
        <p14:creationId xmlns:p14="http://schemas.microsoft.com/office/powerpoint/2010/main" val="2852103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calcium channel blockers, for example amlodipine, have been used with safety and success, but have not matched the extensive experience gained with </a:t>
            </a:r>
            <a:r>
              <a:rPr lang="en-US" dirty="0" err="1" smtClean="0"/>
              <a:t>nifedipine</a:t>
            </a:r>
            <a:r>
              <a:rPr lang="en-US" dirty="0" smtClean="0"/>
              <a:t> used in pregnancy. </a:t>
            </a:r>
            <a:endParaRPr lang="en-US" dirty="0"/>
          </a:p>
        </p:txBody>
      </p:sp>
      <p:sp>
        <p:nvSpPr>
          <p:cNvPr id="4" name="Slide Number Placeholder 3"/>
          <p:cNvSpPr>
            <a:spLocks noGrp="1"/>
          </p:cNvSpPr>
          <p:nvPr>
            <p:ph type="sldNum" sz="quarter" idx="10"/>
          </p:nvPr>
        </p:nvSpPr>
        <p:spPr/>
        <p:txBody>
          <a:bodyPr/>
          <a:lstStyle/>
          <a:p>
            <a:fld id="{6988309E-8489-40DC-9B11-1D67C7B1F1B9}" type="slidenum">
              <a:rPr lang="en-US" smtClean="0"/>
              <a:t>19</a:t>
            </a:fld>
            <a:endParaRPr lang="en-US"/>
          </a:p>
        </p:txBody>
      </p:sp>
    </p:spTree>
    <p:extLst>
      <p:ext uri="{BB962C8B-B14F-4D97-AF65-F5344CB8AC3E}">
        <p14:creationId xmlns:p14="http://schemas.microsoft.com/office/powerpoint/2010/main" val="2611650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fourth-line agent in refractory cases</a:t>
            </a:r>
          </a:p>
          <a:p>
            <a:endParaRPr lang="en-US" dirty="0"/>
          </a:p>
        </p:txBody>
      </p:sp>
      <p:sp>
        <p:nvSpPr>
          <p:cNvPr id="4" name="Slide Number Placeholder 3"/>
          <p:cNvSpPr>
            <a:spLocks noGrp="1"/>
          </p:cNvSpPr>
          <p:nvPr>
            <p:ph type="sldNum" sz="quarter" idx="10"/>
          </p:nvPr>
        </p:nvSpPr>
        <p:spPr/>
        <p:txBody>
          <a:bodyPr/>
          <a:lstStyle/>
          <a:p>
            <a:fld id="{6988309E-8489-40DC-9B11-1D67C7B1F1B9}" type="slidenum">
              <a:rPr lang="en-US" smtClean="0"/>
              <a:t>20</a:t>
            </a:fld>
            <a:endParaRPr lang="en-US"/>
          </a:p>
        </p:txBody>
      </p:sp>
    </p:spTree>
    <p:extLst>
      <p:ext uri="{BB962C8B-B14F-4D97-AF65-F5344CB8AC3E}">
        <p14:creationId xmlns:p14="http://schemas.microsoft.com/office/powerpoint/2010/main" val="1898597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Prazosin</a:t>
            </a:r>
            <a:r>
              <a:rPr lang="en-US" dirty="0" smtClean="0"/>
              <a:t> and clonidine may occasionally be used.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ACEI and ARBs are implicated in cardiovascular </a:t>
            </a:r>
            <a:r>
              <a:rPr lang="en-US" dirty="0" err="1" smtClean="0"/>
              <a:t>teratogenesis</a:t>
            </a:r>
            <a:r>
              <a:rPr lang="en-US" dirty="0" smtClean="0"/>
              <a:t> if used in the first trimester, and in fetal death and neonatal renal failure if used later in pregnancy </a:t>
            </a:r>
          </a:p>
          <a:p>
            <a:endParaRPr lang="en-US" dirty="0"/>
          </a:p>
        </p:txBody>
      </p:sp>
      <p:sp>
        <p:nvSpPr>
          <p:cNvPr id="4" name="Slide Number Placeholder 3"/>
          <p:cNvSpPr>
            <a:spLocks noGrp="1"/>
          </p:cNvSpPr>
          <p:nvPr>
            <p:ph type="sldNum" sz="quarter" idx="10"/>
          </p:nvPr>
        </p:nvSpPr>
        <p:spPr/>
        <p:txBody>
          <a:bodyPr/>
          <a:lstStyle/>
          <a:p>
            <a:fld id="{6988309E-8489-40DC-9B11-1D67C7B1F1B9}" type="slidenum">
              <a:rPr lang="en-US" smtClean="0"/>
              <a:t>21</a:t>
            </a:fld>
            <a:endParaRPr lang="en-US"/>
          </a:p>
        </p:txBody>
      </p:sp>
    </p:spTree>
    <p:extLst>
      <p:ext uri="{BB962C8B-B14F-4D97-AF65-F5344CB8AC3E}">
        <p14:creationId xmlns:p14="http://schemas.microsoft.com/office/powerpoint/2010/main" val="3695900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convulsions persist after magnesium loading, an additional dose of magnesium </a:t>
            </a:r>
            <a:r>
              <a:rPr lang="en-US" dirty="0" err="1" smtClean="0"/>
              <a:t>sulphate</a:t>
            </a:r>
            <a:r>
              <a:rPr lang="en-US" dirty="0" smtClean="0"/>
              <a:t> 2 g may be given intravenously, with clonazepam 1 mg over 5 min intravenously if necessary</a:t>
            </a:r>
          </a:p>
          <a:p>
            <a:r>
              <a:rPr lang="en-US" dirty="0" smtClean="0"/>
              <a:t>In low-resource settings with limited monitoring capacity, intramuscular magnesium </a:t>
            </a:r>
            <a:r>
              <a:rPr lang="en-US" dirty="0" err="1" smtClean="0"/>
              <a:t>sulphate</a:t>
            </a:r>
            <a:r>
              <a:rPr lang="en-US" dirty="0" smtClean="0"/>
              <a:t> can be used with equivalent effect. A loading dose of 4 g IV is given as above, with 5 g intramuscularly in each buttock(total 14 g).</a:t>
            </a:r>
          </a:p>
          <a:p>
            <a:r>
              <a:rPr lang="en-US" dirty="0" smtClean="0"/>
              <a:t>This is followed by 4 hourly injections of 5 g into alternate buttocks  for a total of 24 h after delivery or after the last postpartum </a:t>
            </a:r>
          </a:p>
          <a:p>
            <a:r>
              <a:rPr lang="en-US" dirty="0" smtClean="0"/>
              <a:t>convulsion. </a:t>
            </a:r>
            <a:endParaRPr lang="en-US" dirty="0"/>
          </a:p>
        </p:txBody>
      </p:sp>
      <p:sp>
        <p:nvSpPr>
          <p:cNvPr id="4" name="Slide Number Placeholder 3"/>
          <p:cNvSpPr>
            <a:spLocks noGrp="1"/>
          </p:cNvSpPr>
          <p:nvPr>
            <p:ph type="sldNum" sz="quarter" idx="10"/>
          </p:nvPr>
        </p:nvSpPr>
        <p:spPr/>
        <p:txBody>
          <a:bodyPr/>
          <a:lstStyle/>
          <a:p>
            <a:fld id="{6988309E-8489-40DC-9B11-1D67C7B1F1B9}" type="slidenum">
              <a:rPr lang="en-US" smtClean="0"/>
              <a:t>22</a:t>
            </a:fld>
            <a:endParaRPr lang="en-US"/>
          </a:p>
        </p:txBody>
      </p:sp>
    </p:spTree>
    <p:extLst>
      <p:ext uri="{BB962C8B-B14F-4D97-AF65-F5344CB8AC3E}">
        <p14:creationId xmlns:p14="http://schemas.microsoft.com/office/powerpoint/2010/main" val="2772248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While monitoring with magnesium levels is not necessary with the suggested dosage, hourly observation of respiratory rate and deep tendon reflexes is advised. </a:t>
            </a:r>
          </a:p>
          <a:p>
            <a:r>
              <a:rPr lang="en-US" dirty="0" smtClean="0"/>
              <a:t> The antidote for magnesium toxicity is calcium gluconate 1 g given intravenously, repeated if necessary. </a:t>
            </a:r>
          </a:p>
          <a:p>
            <a:endParaRPr lang="en-US" dirty="0" smtClean="0"/>
          </a:p>
          <a:p>
            <a:r>
              <a:rPr lang="en-US" dirty="0" smtClean="0"/>
              <a:t> For prevention of eclampsia in women with severe pre- eclampsia, or with symptoms suggesting imminent </a:t>
            </a:r>
            <a:r>
              <a:rPr lang="en-US" dirty="0" err="1" smtClean="0"/>
              <a:t>convul-sions</a:t>
            </a:r>
            <a:r>
              <a:rPr lang="en-US" dirty="0" smtClean="0"/>
              <a:t> (headache, visual disturbances, epigastric pain), </a:t>
            </a:r>
          </a:p>
          <a:p>
            <a:r>
              <a:rPr lang="en-US" dirty="0" smtClean="0"/>
              <a:t>magnesium </a:t>
            </a:r>
            <a:r>
              <a:rPr lang="en-US" dirty="0" err="1" smtClean="0"/>
              <a:t>sulphate</a:t>
            </a:r>
            <a:r>
              <a:rPr lang="en-US" dirty="0" smtClean="0"/>
              <a:t> has been shown to be effective in </a:t>
            </a:r>
            <a:r>
              <a:rPr lang="en-US" dirty="0" err="1" smtClean="0"/>
              <a:t>reduc-ing</a:t>
            </a:r>
            <a:r>
              <a:rPr lang="en-US" dirty="0" smtClean="0"/>
              <a:t> the risk of convulsions, compared with placebo (</a:t>
            </a:r>
            <a:r>
              <a:rPr lang="en-US" dirty="0" err="1" smtClean="0"/>
              <a:t>Duley</a:t>
            </a:r>
            <a:r>
              <a:rPr lang="en-US" dirty="0" smtClean="0"/>
              <a:t> et al.   2010 ). Magnesium used for this indication is given in the same dosage as used for eclampsia, but need not be used for a full 24 h. </a:t>
            </a:r>
            <a:endParaRPr lang="en-US" dirty="0"/>
          </a:p>
        </p:txBody>
      </p:sp>
      <p:sp>
        <p:nvSpPr>
          <p:cNvPr id="4" name="Slide Number Placeholder 3"/>
          <p:cNvSpPr>
            <a:spLocks noGrp="1"/>
          </p:cNvSpPr>
          <p:nvPr>
            <p:ph type="sldNum" sz="quarter" idx="10"/>
          </p:nvPr>
        </p:nvSpPr>
        <p:spPr/>
        <p:txBody>
          <a:bodyPr/>
          <a:lstStyle/>
          <a:p>
            <a:fld id="{6988309E-8489-40DC-9B11-1D67C7B1F1B9}" type="slidenum">
              <a:rPr lang="en-US" smtClean="0"/>
              <a:t>23</a:t>
            </a:fld>
            <a:endParaRPr lang="en-US"/>
          </a:p>
        </p:txBody>
      </p:sp>
    </p:spTree>
    <p:extLst>
      <p:ext uri="{BB962C8B-B14F-4D97-AF65-F5344CB8AC3E}">
        <p14:creationId xmlns:p14="http://schemas.microsoft.com/office/powerpoint/2010/main" val="19461673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Severe hypertension is treated as described above, although fetal considerations do not apply.</a:t>
            </a:r>
          </a:p>
          <a:p>
            <a:r>
              <a:rPr lang="en-US" dirty="0" smtClean="0"/>
              <a:t>Women may be discharged from hospital once the BP has settled at below 160/110 mmHg, with outpatient follow-up until the BP is normal. Hypertension that has not remitted by 3 months postpartum is likely to have been pre-existing and may require investigation. </a:t>
            </a:r>
            <a:endParaRPr lang="en-US" dirty="0"/>
          </a:p>
        </p:txBody>
      </p:sp>
      <p:sp>
        <p:nvSpPr>
          <p:cNvPr id="4" name="Slide Number Placeholder 3"/>
          <p:cNvSpPr>
            <a:spLocks noGrp="1"/>
          </p:cNvSpPr>
          <p:nvPr>
            <p:ph type="sldNum" sz="quarter" idx="10"/>
          </p:nvPr>
        </p:nvSpPr>
        <p:spPr/>
        <p:txBody>
          <a:bodyPr/>
          <a:lstStyle/>
          <a:p>
            <a:fld id="{6988309E-8489-40DC-9B11-1D67C7B1F1B9}" type="slidenum">
              <a:rPr lang="en-US" smtClean="0"/>
              <a:t>24</a:t>
            </a:fld>
            <a:endParaRPr lang="en-US"/>
          </a:p>
        </p:txBody>
      </p:sp>
    </p:spTree>
    <p:extLst>
      <p:ext uri="{BB962C8B-B14F-4D97-AF65-F5344CB8AC3E}">
        <p14:creationId xmlns:p14="http://schemas.microsoft.com/office/powerpoint/2010/main" val="2455749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Drugs used during pregnancy may show an altered pharmacodynamics profile when compared to their use in the non-pregnant population.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use of prescription drugs can only be justified when the anticipated benefits outweigh any known risk.</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maternal use of drugs in the pre-implantation phase of pregnancy (2 </a:t>
            </a:r>
            <a:r>
              <a:rPr lang="en-US" dirty="0" err="1" smtClean="0"/>
              <a:t>wks</a:t>
            </a:r>
            <a:r>
              <a:rPr lang="en-US" dirty="0" smtClean="0"/>
              <a:t>) limits fetal exposure to the drug.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988309E-8489-40DC-9B11-1D67C7B1F1B9}" type="slidenum">
              <a:rPr lang="en-US" smtClean="0"/>
              <a:t>3</a:t>
            </a:fld>
            <a:endParaRPr lang="en-US"/>
          </a:p>
        </p:txBody>
      </p:sp>
    </p:spTree>
    <p:extLst>
      <p:ext uri="{BB962C8B-B14F-4D97-AF65-F5344CB8AC3E}">
        <p14:creationId xmlns:p14="http://schemas.microsoft.com/office/powerpoint/2010/main" val="233226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American Academy of </a:t>
            </a:r>
            <a:r>
              <a:rPr lang="en-US" dirty="0" err="1" smtClean="0"/>
              <a:t>Paediatrics</a:t>
            </a:r>
            <a:r>
              <a:rPr lang="en-US" dirty="0" smtClean="0"/>
              <a:t> has passed captopril, </a:t>
            </a:r>
            <a:r>
              <a:rPr lang="en-US" dirty="0" err="1" smtClean="0"/>
              <a:t>enalapril</a:t>
            </a:r>
            <a:r>
              <a:rPr lang="en-US" dirty="0" smtClean="0"/>
              <a:t> and quinapril as safe during breastfeeding</a:t>
            </a:r>
          </a:p>
          <a:p>
            <a:endParaRPr lang="en-US" dirty="0"/>
          </a:p>
        </p:txBody>
      </p:sp>
      <p:sp>
        <p:nvSpPr>
          <p:cNvPr id="4" name="Slide Number Placeholder 3"/>
          <p:cNvSpPr>
            <a:spLocks noGrp="1"/>
          </p:cNvSpPr>
          <p:nvPr>
            <p:ph type="sldNum" sz="quarter" idx="10"/>
          </p:nvPr>
        </p:nvSpPr>
        <p:spPr/>
        <p:txBody>
          <a:bodyPr/>
          <a:lstStyle/>
          <a:p>
            <a:fld id="{6988309E-8489-40DC-9B11-1D67C7B1F1B9}" type="slidenum">
              <a:rPr lang="en-US" smtClean="0"/>
              <a:t>25</a:t>
            </a:fld>
            <a:endParaRPr lang="en-US"/>
          </a:p>
        </p:txBody>
      </p:sp>
    </p:spTree>
    <p:extLst>
      <p:ext uri="{BB962C8B-B14F-4D97-AF65-F5344CB8AC3E}">
        <p14:creationId xmlns:p14="http://schemas.microsoft.com/office/powerpoint/2010/main" val="3423482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Weight monitoring of the child during the first 4 weeks is essential as an indicator of kidney dysfunction.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988309E-8489-40DC-9B11-1D67C7B1F1B9}" type="slidenum">
              <a:rPr lang="en-US" smtClean="0"/>
              <a:t>26</a:t>
            </a:fld>
            <a:endParaRPr lang="en-US"/>
          </a:p>
        </p:txBody>
      </p:sp>
    </p:spTree>
    <p:extLst>
      <p:ext uri="{BB962C8B-B14F-4D97-AF65-F5344CB8AC3E}">
        <p14:creationId xmlns:p14="http://schemas.microsoft.com/office/powerpoint/2010/main" val="10676687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Statins have so far been contraindicated in pregnancy for fear of </a:t>
            </a:r>
            <a:r>
              <a:rPr lang="en-US" dirty="0" err="1" smtClean="0"/>
              <a:t>teratogenesis</a:t>
            </a:r>
            <a:r>
              <a:rPr lang="en-US" dirty="0" smtClean="0"/>
              <a:t>, but the first trial is now underway (the </a:t>
            </a:r>
            <a:r>
              <a:rPr lang="en-US" dirty="0" err="1" smtClean="0"/>
              <a:t>StAmP</a:t>
            </a:r>
            <a:r>
              <a:rPr lang="en-US" dirty="0" smtClean="0"/>
              <a:t> trial – Statins for the Amelioration of Pre-eclampsia) in the United Kingdom. In a double-blind placebo-controlled </a:t>
            </a:r>
            <a:r>
              <a:rPr lang="en-US" dirty="0" err="1" smtClean="0"/>
              <a:t>randomised</a:t>
            </a:r>
            <a:r>
              <a:rPr lang="en-US" dirty="0" smtClean="0"/>
              <a:t> trial, pravastatin is being given to women with early-onset pre-eclampsia. Obstetricians should eagerly await the results </a:t>
            </a:r>
            <a:endParaRPr lang="en-US" dirty="0"/>
          </a:p>
        </p:txBody>
      </p:sp>
      <p:sp>
        <p:nvSpPr>
          <p:cNvPr id="4" name="Slide Number Placeholder 3"/>
          <p:cNvSpPr>
            <a:spLocks noGrp="1"/>
          </p:cNvSpPr>
          <p:nvPr>
            <p:ph type="sldNum" sz="quarter" idx="10"/>
          </p:nvPr>
        </p:nvSpPr>
        <p:spPr/>
        <p:txBody>
          <a:bodyPr/>
          <a:lstStyle/>
          <a:p>
            <a:fld id="{6988309E-8489-40DC-9B11-1D67C7B1F1B9}" type="slidenum">
              <a:rPr lang="en-US" smtClean="0"/>
              <a:t>27</a:t>
            </a:fld>
            <a:endParaRPr lang="en-US"/>
          </a:p>
        </p:txBody>
      </p:sp>
    </p:spTree>
    <p:extLst>
      <p:ext uri="{BB962C8B-B14F-4D97-AF65-F5344CB8AC3E}">
        <p14:creationId xmlns:p14="http://schemas.microsoft.com/office/powerpoint/2010/main" val="2403043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class C</a:t>
            </a:r>
          </a:p>
          <a:p>
            <a:endParaRPr lang="en-US" dirty="0"/>
          </a:p>
        </p:txBody>
      </p:sp>
      <p:sp>
        <p:nvSpPr>
          <p:cNvPr id="4" name="Slide Number Placeholder 3"/>
          <p:cNvSpPr>
            <a:spLocks noGrp="1"/>
          </p:cNvSpPr>
          <p:nvPr>
            <p:ph type="sldNum" sz="quarter" idx="10"/>
          </p:nvPr>
        </p:nvSpPr>
        <p:spPr/>
        <p:txBody>
          <a:bodyPr/>
          <a:lstStyle/>
          <a:p>
            <a:fld id="{6988309E-8489-40DC-9B11-1D67C7B1F1B9}" type="slidenum">
              <a:rPr lang="en-US" smtClean="0"/>
              <a:t>29</a:t>
            </a:fld>
            <a:endParaRPr lang="en-US"/>
          </a:p>
        </p:txBody>
      </p:sp>
    </p:spTree>
    <p:extLst>
      <p:ext uri="{BB962C8B-B14F-4D97-AF65-F5344CB8AC3E}">
        <p14:creationId xmlns:p14="http://schemas.microsoft.com/office/powerpoint/2010/main" val="2886798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FDA class C </a:t>
            </a:r>
          </a:p>
          <a:p>
            <a:endParaRPr lang="en-US" dirty="0"/>
          </a:p>
        </p:txBody>
      </p:sp>
      <p:sp>
        <p:nvSpPr>
          <p:cNvPr id="4" name="Slide Number Placeholder 3"/>
          <p:cNvSpPr>
            <a:spLocks noGrp="1"/>
          </p:cNvSpPr>
          <p:nvPr>
            <p:ph type="sldNum" sz="quarter" idx="10"/>
          </p:nvPr>
        </p:nvSpPr>
        <p:spPr/>
        <p:txBody>
          <a:bodyPr/>
          <a:lstStyle/>
          <a:p>
            <a:fld id="{6988309E-8489-40DC-9B11-1D67C7B1F1B9}" type="slidenum">
              <a:rPr lang="en-US" smtClean="0"/>
              <a:t>30</a:t>
            </a:fld>
            <a:endParaRPr lang="en-US"/>
          </a:p>
        </p:txBody>
      </p:sp>
    </p:spTree>
    <p:extLst>
      <p:ext uri="{BB962C8B-B14F-4D97-AF65-F5344CB8AC3E}">
        <p14:creationId xmlns:p14="http://schemas.microsoft.com/office/powerpoint/2010/main" val="446306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 52 % of the newborns exposed to ACE- inhibitors and 13 % of the newborns exposed to ARBs did not exhibit any complications (p &lt; 0.0001). Neonatal complications </a:t>
            </a:r>
          </a:p>
          <a:p>
            <a:r>
              <a:rPr lang="en-US" dirty="0" smtClean="0"/>
              <a:t>were more frequent following exposure to ARBs and included renal failure, </a:t>
            </a:r>
            <a:r>
              <a:rPr lang="en-US" dirty="0" err="1" smtClean="0"/>
              <a:t>oligohydramnions</a:t>
            </a:r>
            <a:r>
              <a:rPr lang="en-US" dirty="0" smtClean="0"/>
              <a:t>, death, arterial hypertension, intrauterine growth retardation, respiratory distress syndrome, pulmonary hypoplasia, limb defects and persistent patent ductus arteriosus.</a:t>
            </a:r>
          </a:p>
          <a:p>
            <a:r>
              <a:rPr lang="en-US" dirty="0" smtClean="0"/>
              <a:t>For symptomatic relief, an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FDA class D</a:t>
            </a:r>
          </a:p>
          <a:p>
            <a:r>
              <a:rPr lang="en-US" dirty="0" smtClean="0"/>
              <a:t>d to reduce afterload, hydralazine and nitrates can be used instead of ACE inhibitors/ARBs for afterload reduction. </a:t>
            </a:r>
            <a:endParaRPr lang="en-US" dirty="0"/>
          </a:p>
        </p:txBody>
      </p:sp>
      <p:sp>
        <p:nvSpPr>
          <p:cNvPr id="4" name="Slide Number Placeholder 3"/>
          <p:cNvSpPr>
            <a:spLocks noGrp="1"/>
          </p:cNvSpPr>
          <p:nvPr>
            <p:ph type="sldNum" sz="quarter" idx="10"/>
          </p:nvPr>
        </p:nvSpPr>
        <p:spPr/>
        <p:txBody>
          <a:bodyPr/>
          <a:lstStyle/>
          <a:p>
            <a:fld id="{6988309E-8489-40DC-9B11-1D67C7B1F1B9}" type="slidenum">
              <a:rPr lang="en-US" smtClean="0"/>
              <a:t>31</a:t>
            </a:fld>
            <a:endParaRPr lang="en-US"/>
          </a:p>
        </p:txBody>
      </p:sp>
    </p:spTree>
    <p:extLst>
      <p:ext uri="{BB962C8B-B14F-4D97-AF65-F5344CB8AC3E}">
        <p14:creationId xmlns:p14="http://schemas.microsoft.com/office/powerpoint/2010/main" val="20381930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FDA class C </a:t>
            </a:r>
          </a:p>
          <a:p>
            <a:endParaRPr lang="en-US" dirty="0"/>
          </a:p>
        </p:txBody>
      </p:sp>
      <p:sp>
        <p:nvSpPr>
          <p:cNvPr id="4" name="Slide Number Placeholder 3"/>
          <p:cNvSpPr>
            <a:spLocks noGrp="1"/>
          </p:cNvSpPr>
          <p:nvPr>
            <p:ph type="sldNum" sz="quarter" idx="10"/>
          </p:nvPr>
        </p:nvSpPr>
        <p:spPr/>
        <p:txBody>
          <a:bodyPr/>
          <a:lstStyle/>
          <a:p>
            <a:fld id="{6988309E-8489-40DC-9B11-1D67C7B1F1B9}" type="slidenum">
              <a:rPr lang="en-US" smtClean="0"/>
              <a:t>32</a:t>
            </a:fld>
            <a:endParaRPr lang="en-US"/>
          </a:p>
        </p:txBody>
      </p:sp>
    </p:spTree>
    <p:extLst>
      <p:ext uri="{BB962C8B-B14F-4D97-AF65-F5344CB8AC3E}">
        <p14:creationId xmlns:p14="http://schemas.microsoft.com/office/powerpoint/2010/main" val="40986160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C00000"/>
              </a:buClr>
              <a:buFont typeface="Wingdings" panose="05000000000000000000" pitchFamily="2" charset="2"/>
              <a:buChar char="Ø"/>
            </a:pPr>
            <a:r>
              <a:rPr lang="en-US" dirty="0" smtClean="0"/>
              <a:t>Cornerstone </a:t>
            </a:r>
          </a:p>
          <a:p>
            <a:pPr>
              <a:buClr>
                <a:srgbClr val="C00000"/>
              </a:buClr>
              <a:buFont typeface="Wingdings" panose="05000000000000000000" pitchFamily="2" charset="2"/>
              <a:buChar char="Ø"/>
            </a:pPr>
            <a:endParaRPr lang="en-US" dirty="0" smtClean="0"/>
          </a:p>
          <a:p>
            <a:pPr>
              <a:buClr>
                <a:srgbClr val="C00000"/>
              </a:buClr>
              <a:buFont typeface="Wingdings" panose="05000000000000000000" pitchFamily="2" charset="2"/>
              <a:buChar char="Ø"/>
            </a:pPr>
            <a:r>
              <a:rPr lang="en-US" dirty="0" smtClean="0"/>
              <a:t>Decrease mortality in acute phase myocardial infarction and in the post infarct period.</a:t>
            </a:r>
          </a:p>
          <a:p>
            <a:pPr>
              <a:buClr>
                <a:srgbClr val="C00000"/>
              </a:buClr>
              <a:buFont typeface="Wingdings" panose="05000000000000000000" pitchFamily="2" charset="2"/>
              <a:buChar char="Ø"/>
            </a:pPr>
            <a:endParaRPr lang="en-US" dirty="0" smtClean="0"/>
          </a:p>
          <a:p>
            <a:endParaRPr lang="en-US" dirty="0"/>
          </a:p>
        </p:txBody>
      </p:sp>
      <p:sp>
        <p:nvSpPr>
          <p:cNvPr id="4" name="Slide Number Placeholder 3"/>
          <p:cNvSpPr>
            <a:spLocks noGrp="1"/>
          </p:cNvSpPr>
          <p:nvPr>
            <p:ph type="sldNum" sz="quarter" idx="10"/>
          </p:nvPr>
        </p:nvSpPr>
        <p:spPr/>
        <p:txBody>
          <a:bodyPr/>
          <a:lstStyle/>
          <a:p>
            <a:fld id="{6988309E-8489-40DC-9B11-1D67C7B1F1B9}" type="slidenum">
              <a:rPr lang="en-US" smtClean="0"/>
              <a:t>34</a:t>
            </a:fld>
            <a:endParaRPr lang="en-US"/>
          </a:p>
        </p:txBody>
      </p:sp>
    </p:spTree>
    <p:extLst>
      <p:ext uri="{BB962C8B-B14F-4D97-AF65-F5344CB8AC3E}">
        <p14:creationId xmlns:p14="http://schemas.microsoft.com/office/powerpoint/2010/main" val="30709081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Epidemiological data collected to date suggest that statins are not major teratogens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Small animal series, the available evidence is far from conclusive.</a:t>
            </a:r>
          </a:p>
          <a:p>
            <a:endParaRPr lang="en-US" dirty="0"/>
          </a:p>
        </p:txBody>
      </p:sp>
      <p:sp>
        <p:nvSpPr>
          <p:cNvPr id="4" name="Slide Number Placeholder 3"/>
          <p:cNvSpPr>
            <a:spLocks noGrp="1"/>
          </p:cNvSpPr>
          <p:nvPr>
            <p:ph type="sldNum" sz="quarter" idx="10"/>
          </p:nvPr>
        </p:nvSpPr>
        <p:spPr/>
        <p:txBody>
          <a:bodyPr/>
          <a:lstStyle/>
          <a:p>
            <a:fld id="{6988309E-8489-40DC-9B11-1D67C7B1F1B9}" type="slidenum">
              <a:rPr lang="en-US" smtClean="0"/>
              <a:t>35</a:t>
            </a:fld>
            <a:endParaRPr lang="en-US"/>
          </a:p>
        </p:txBody>
      </p:sp>
    </p:spTree>
    <p:extLst>
      <p:ext uri="{BB962C8B-B14F-4D97-AF65-F5344CB8AC3E}">
        <p14:creationId xmlns:p14="http://schemas.microsoft.com/office/powerpoint/2010/main" val="41464261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Prophylactic antiarrhythmic medication: only if symptoms are intolerable or the arrhythmia causes </a:t>
            </a:r>
            <a:r>
              <a:rPr lang="en-US" dirty="0" err="1" smtClean="0"/>
              <a:t>haemodynamic</a:t>
            </a:r>
            <a:r>
              <a:rPr lang="en-US" dirty="0" smtClean="0"/>
              <a:t> instability.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AV nodal blocking agents should not be used in patients with manifest pre-excitation on resting ECG. Catheter ablation should be considered only in special cases if necessary during pregnancy.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Av nodal blockers: CCB,</a:t>
            </a:r>
            <a:r>
              <a:rPr lang="en-US" baseline="0" dirty="0" smtClean="0"/>
              <a:t> long act BB, digital</a:t>
            </a:r>
            <a:endParaRPr lang="en-US" dirty="0" smtClean="0"/>
          </a:p>
          <a:p>
            <a:r>
              <a:rPr lang="en-US" dirty="0" err="1" smtClean="0"/>
              <a:t>Adenosin</a:t>
            </a:r>
            <a:r>
              <a:rPr lang="en-US" dirty="0" smtClean="0"/>
              <a:t>: </a:t>
            </a:r>
            <a:r>
              <a:rPr lang="en-US" dirty="0" err="1" smtClean="0"/>
              <a:t>psvt</a:t>
            </a:r>
            <a:endParaRPr lang="en-US" dirty="0"/>
          </a:p>
        </p:txBody>
      </p:sp>
      <p:sp>
        <p:nvSpPr>
          <p:cNvPr id="4" name="Slide Number Placeholder 3"/>
          <p:cNvSpPr>
            <a:spLocks noGrp="1"/>
          </p:cNvSpPr>
          <p:nvPr>
            <p:ph type="sldNum" sz="quarter" idx="10"/>
          </p:nvPr>
        </p:nvSpPr>
        <p:spPr/>
        <p:txBody>
          <a:bodyPr/>
          <a:lstStyle/>
          <a:p>
            <a:fld id="{6988309E-8489-40DC-9B11-1D67C7B1F1B9}" type="slidenum">
              <a:rPr lang="en-US" smtClean="0"/>
              <a:t>37</a:t>
            </a:fld>
            <a:endParaRPr lang="en-US"/>
          </a:p>
        </p:txBody>
      </p:sp>
    </p:spTree>
    <p:extLst>
      <p:ext uri="{BB962C8B-B14F-4D97-AF65-F5344CB8AC3E}">
        <p14:creationId xmlns:p14="http://schemas.microsoft.com/office/powerpoint/2010/main" val="31447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these effects may not be solely related to changes in serum protein concentration but the presence of competitive endogenous inhibitors of drug binding.</a:t>
            </a:r>
          </a:p>
          <a:p>
            <a:r>
              <a:rPr lang="en-US" dirty="0" smtClean="0"/>
              <a:t>Transporter proteins are expressed on the apical and basal aspects of epithelial cells where they facilitate the movement of endogenous and exogenous substances from the blood into the cells and vice versa.</a:t>
            </a:r>
          </a:p>
          <a:p>
            <a:endParaRPr lang="en-US" dirty="0" smtClean="0"/>
          </a:p>
          <a:p>
            <a:r>
              <a:rPr lang="en-US" dirty="0" smtClean="0"/>
              <a:t>The normal plasma volume in males is 39 mL/kg of body weight; in females, 40 mL/kg.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During pregnancy the plasma volume increases by up to 45 % above non-pregnant values, with a net increase of about 1.2 l reached at 30–34 weeks (result of physiological </a:t>
            </a:r>
            <a:r>
              <a:rPr lang="en-US" dirty="0" err="1" smtClean="0"/>
              <a:t>hyperaldoste-ronism</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retention of water by pregnant women is not confined to the intravascular compartment with dependent interstitial </a:t>
            </a:r>
            <a:r>
              <a:rPr lang="en-US" dirty="0" err="1" smtClean="0"/>
              <a:t>oedema</a:t>
            </a:r>
            <a:r>
              <a:rPr lang="en-US" dirty="0" smtClean="0"/>
              <a:t> developing towards the end of pregnancy.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988309E-8489-40DC-9B11-1D67C7B1F1B9}" type="slidenum">
              <a:rPr lang="en-US" smtClean="0"/>
              <a:t>4</a:t>
            </a:fld>
            <a:endParaRPr lang="en-US"/>
          </a:p>
        </p:txBody>
      </p:sp>
    </p:spTree>
    <p:extLst>
      <p:ext uri="{BB962C8B-B14F-4D97-AF65-F5344CB8AC3E}">
        <p14:creationId xmlns:p14="http://schemas.microsoft.com/office/powerpoint/2010/main" val="39045279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Atrial fibrillation and flutter are uncommon in pregnancy and are most commonly associated with congenital or </a:t>
            </a:r>
            <a:r>
              <a:rPr lang="en-US" dirty="0" err="1" smtClean="0"/>
              <a:t>valvular</a:t>
            </a:r>
            <a:r>
              <a:rPr lang="en-US" dirty="0" smtClean="0"/>
              <a:t> heart disease as well as metabolic disturbances such as  thyrotoxicosis or electrolyte imbalance.</a:t>
            </a:r>
          </a:p>
          <a:p>
            <a:r>
              <a:rPr lang="en-US" dirty="0" smtClean="0"/>
              <a:t>may be considered in the cases of severe symptoms despite rate-controlling drugs</a:t>
            </a:r>
            <a:endParaRPr lang="en-US" dirty="0"/>
          </a:p>
        </p:txBody>
      </p:sp>
      <p:sp>
        <p:nvSpPr>
          <p:cNvPr id="4" name="Slide Number Placeholder 3"/>
          <p:cNvSpPr>
            <a:spLocks noGrp="1"/>
          </p:cNvSpPr>
          <p:nvPr>
            <p:ph type="sldNum" sz="quarter" idx="10"/>
          </p:nvPr>
        </p:nvSpPr>
        <p:spPr/>
        <p:txBody>
          <a:bodyPr/>
          <a:lstStyle/>
          <a:p>
            <a:fld id="{6988309E-8489-40DC-9B11-1D67C7B1F1B9}" type="slidenum">
              <a:rPr lang="en-US" smtClean="0"/>
              <a:t>38</a:t>
            </a:fld>
            <a:endParaRPr lang="en-US"/>
          </a:p>
        </p:txBody>
      </p:sp>
    </p:spTree>
    <p:extLst>
      <p:ext uri="{BB962C8B-B14F-4D97-AF65-F5344CB8AC3E}">
        <p14:creationId xmlns:p14="http://schemas.microsoft.com/office/powerpoint/2010/main" val="28466929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Life-threatening ventricular arrhythmias are uncommon  during pregnancy. Rapid VT causes hypotension, reduced myocardial coronary perfusion and </a:t>
            </a:r>
            <a:r>
              <a:rPr lang="en-US" dirty="0" err="1" smtClean="0"/>
              <a:t>subendocardial</a:t>
            </a:r>
            <a:r>
              <a:rPr lang="en-US" dirty="0" smtClean="0"/>
              <a:t> </a:t>
            </a:r>
            <a:r>
              <a:rPr lang="en-US" dirty="0" err="1" smtClean="0"/>
              <a:t>isch</a:t>
            </a:r>
            <a:r>
              <a:rPr lang="en-US" dirty="0" smtClean="0"/>
              <a:t>-</a:t>
            </a:r>
          </a:p>
          <a:p>
            <a:r>
              <a:rPr lang="en-US" dirty="0" err="1" smtClean="0"/>
              <a:t>aemia</a:t>
            </a:r>
            <a:r>
              <a:rPr lang="en-US" dirty="0" smtClean="0"/>
              <a:t>, an unstable situation that may degenerate into ventricular fibrillation.</a:t>
            </a:r>
          </a:p>
          <a:p>
            <a:r>
              <a:rPr lang="en-US" dirty="0" smtClean="0"/>
              <a:t> Ventricular tachycardia in the presence of structural heart disease is associated with a significant risk of sudden death and requires emergency treatment.</a:t>
            </a:r>
            <a:endParaRPr lang="en-US" dirty="0"/>
          </a:p>
        </p:txBody>
      </p:sp>
      <p:sp>
        <p:nvSpPr>
          <p:cNvPr id="4" name="Slide Number Placeholder 3"/>
          <p:cNvSpPr>
            <a:spLocks noGrp="1"/>
          </p:cNvSpPr>
          <p:nvPr>
            <p:ph type="sldNum" sz="quarter" idx="10"/>
          </p:nvPr>
        </p:nvSpPr>
        <p:spPr/>
        <p:txBody>
          <a:bodyPr/>
          <a:lstStyle/>
          <a:p>
            <a:fld id="{6988309E-8489-40DC-9B11-1D67C7B1F1B9}" type="slidenum">
              <a:rPr lang="en-US" smtClean="0"/>
              <a:t>39</a:t>
            </a:fld>
            <a:endParaRPr lang="en-US"/>
          </a:p>
        </p:txBody>
      </p:sp>
    </p:spTree>
    <p:extLst>
      <p:ext uri="{BB962C8B-B14F-4D97-AF65-F5344CB8AC3E}">
        <p14:creationId xmlns:p14="http://schemas.microsoft.com/office/powerpoint/2010/main" val="19579375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have been congenital abnormalities reported in neonates exposed in the first trimester</a:t>
            </a:r>
          </a:p>
          <a:p>
            <a:endParaRPr lang="en-US" dirty="0"/>
          </a:p>
        </p:txBody>
      </p:sp>
      <p:sp>
        <p:nvSpPr>
          <p:cNvPr id="4" name="Slide Number Placeholder 3"/>
          <p:cNvSpPr>
            <a:spLocks noGrp="1"/>
          </p:cNvSpPr>
          <p:nvPr>
            <p:ph type="sldNum" sz="quarter" idx="10"/>
          </p:nvPr>
        </p:nvSpPr>
        <p:spPr/>
        <p:txBody>
          <a:bodyPr/>
          <a:lstStyle/>
          <a:p>
            <a:fld id="{6988309E-8489-40DC-9B11-1D67C7B1F1B9}" type="slidenum">
              <a:rPr lang="en-US" smtClean="0"/>
              <a:t>41</a:t>
            </a:fld>
            <a:endParaRPr lang="en-US"/>
          </a:p>
        </p:txBody>
      </p:sp>
    </p:spTree>
    <p:extLst>
      <p:ext uri="{BB962C8B-B14F-4D97-AF65-F5344CB8AC3E}">
        <p14:creationId xmlns:p14="http://schemas.microsoft.com/office/powerpoint/2010/main" val="10662540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category B by FDA</a:t>
            </a:r>
          </a:p>
          <a:p>
            <a:r>
              <a:rPr lang="en-US" sz="1200" kern="1200" dirty="0" smtClean="0">
                <a:solidFill>
                  <a:schemeClr val="tx1"/>
                </a:solidFill>
                <a:effectLst/>
                <a:latin typeface="+mn-lt"/>
                <a:ea typeface="+mn-ea"/>
                <a:cs typeface="+mn-cs"/>
              </a:rPr>
              <a:t>congenital cleft of the abdominal wall</a:t>
            </a:r>
            <a:endParaRPr lang="en-US" dirty="0"/>
          </a:p>
        </p:txBody>
      </p:sp>
      <p:sp>
        <p:nvSpPr>
          <p:cNvPr id="4" name="Slide Number Placeholder 3"/>
          <p:cNvSpPr>
            <a:spLocks noGrp="1"/>
          </p:cNvSpPr>
          <p:nvPr>
            <p:ph type="sldNum" sz="quarter" idx="10"/>
          </p:nvPr>
        </p:nvSpPr>
        <p:spPr/>
        <p:txBody>
          <a:bodyPr/>
          <a:lstStyle/>
          <a:p>
            <a:fld id="{6988309E-8489-40DC-9B11-1D67C7B1F1B9}" type="slidenum">
              <a:rPr lang="en-US" smtClean="0"/>
              <a:t>43</a:t>
            </a:fld>
            <a:endParaRPr lang="en-US"/>
          </a:p>
        </p:txBody>
      </p:sp>
    </p:spTree>
    <p:extLst>
      <p:ext uri="{BB962C8B-B14F-4D97-AF65-F5344CB8AC3E}">
        <p14:creationId xmlns:p14="http://schemas.microsoft.com/office/powerpoint/2010/main" val="6841854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is very limited data on the use of these agents in pregnancy, but published cases are generally reassuring and the drugs do not appear to be teratogenic in animal studies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inhibit the binding of ADP to its receptor on the platelets, thereby preventing the transformation of the glycoprotein </a:t>
            </a:r>
            <a:r>
              <a:rPr lang="en-US" dirty="0" err="1" smtClean="0"/>
              <a:t>IIb</a:t>
            </a:r>
            <a:r>
              <a:rPr lang="en-US" dirty="0" smtClean="0"/>
              <a:t>/</a:t>
            </a:r>
            <a:r>
              <a:rPr lang="en-US" dirty="0" err="1" smtClean="0"/>
              <a:t>IIIa</a:t>
            </a:r>
            <a:r>
              <a:rPr lang="en-US" dirty="0" smtClean="0"/>
              <a:t> receptor into its active form.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Clopidogrel</a:t>
            </a:r>
            <a:r>
              <a:rPr lang="en-US" dirty="0" smtClean="0"/>
              <a:t> has recently been upgraded from category C to B by the FDA classification</a:t>
            </a:r>
          </a:p>
          <a:p>
            <a:endParaRPr lang="en-US" dirty="0"/>
          </a:p>
        </p:txBody>
      </p:sp>
      <p:sp>
        <p:nvSpPr>
          <p:cNvPr id="4" name="Slide Number Placeholder 3"/>
          <p:cNvSpPr>
            <a:spLocks noGrp="1"/>
          </p:cNvSpPr>
          <p:nvPr>
            <p:ph type="sldNum" sz="quarter" idx="10"/>
          </p:nvPr>
        </p:nvSpPr>
        <p:spPr/>
        <p:txBody>
          <a:bodyPr/>
          <a:lstStyle/>
          <a:p>
            <a:fld id="{6988309E-8489-40DC-9B11-1D67C7B1F1B9}" type="slidenum">
              <a:rPr lang="en-US" smtClean="0"/>
              <a:t>44</a:t>
            </a:fld>
            <a:endParaRPr lang="en-US"/>
          </a:p>
        </p:txBody>
      </p:sp>
    </p:spTree>
    <p:extLst>
      <p:ext uri="{BB962C8B-B14F-4D97-AF65-F5344CB8AC3E}">
        <p14:creationId xmlns:p14="http://schemas.microsoft.com/office/powerpoint/2010/main" val="35531917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They are  classified by FDA as B.</a:t>
            </a:r>
          </a:p>
          <a:p>
            <a:endParaRPr lang="en-US" dirty="0"/>
          </a:p>
        </p:txBody>
      </p:sp>
      <p:sp>
        <p:nvSpPr>
          <p:cNvPr id="4" name="Slide Number Placeholder 3"/>
          <p:cNvSpPr>
            <a:spLocks noGrp="1"/>
          </p:cNvSpPr>
          <p:nvPr>
            <p:ph type="sldNum" sz="quarter" idx="10"/>
          </p:nvPr>
        </p:nvSpPr>
        <p:spPr/>
        <p:txBody>
          <a:bodyPr/>
          <a:lstStyle/>
          <a:p>
            <a:fld id="{6988309E-8489-40DC-9B11-1D67C7B1F1B9}" type="slidenum">
              <a:rPr lang="en-US" smtClean="0"/>
              <a:t>47</a:t>
            </a:fld>
            <a:endParaRPr lang="en-US"/>
          </a:p>
        </p:txBody>
      </p:sp>
    </p:spTree>
    <p:extLst>
      <p:ext uri="{BB962C8B-B14F-4D97-AF65-F5344CB8AC3E}">
        <p14:creationId xmlns:p14="http://schemas.microsoft.com/office/powerpoint/2010/main" val="8004705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has been demonstrated that pre-dose anti-</a:t>
            </a:r>
            <a:r>
              <a:rPr lang="en-US" dirty="0" err="1" smtClean="0"/>
              <a:t>Xa</a:t>
            </a:r>
            <a:r>
              <a:rPr lang="en-US" dirty="0" smtClean="0"/>
              <a:t> levels are often </a:t>
            </a:r>
            <a:r>
              <a:rPr lang="en-US" dirty="0" err="1" smtClean="0"/>
              <a:t>subtherapeutic</a:t>
            </a:r>
            <a:r>
              <a:rPr lang="en-US" dirty="0" smtClean="0"/>
              <a:t> when peak levels are between 0.8 and 1.2 U/ml</a:t>
            </a:r>
          </a:p>
          <a:p>
            <a:r>
              <a:rPr lang="en-US" dirty="0" smtClean="0"/>
              <a:t>Even when </a:t>
            </a:r>
            <a:r>
              <a:rPr lang="en-US" dirty="0" err="1" smtClean="0"/>
              <a:t>predose</a:t>
            </a:r>
            <a:r>
              <a:rPr lang="en-US" dirty="0" smtClean="0"/>
              <a:t> anti-</a:t>
            </a:r>
            <a:r>
              <a:rPr lang="en-US" dirty="0" err="1" smtClean="0"/>
              <a:t>Xa</a:t>
            </a:r>
            <a:r>
              <a:rPr lang="en-US" dirty="0" smtClean="0"/>
              <a:t> level monitoring and more frequent dosing lead to higher pre-dose levels combined with lower peak levels, there are no data available to </a:t>
            </a:r>
          </a:p>
          <a:p>
            <a:r>
              <a:rPr lang="en-US" dirty="0" smtClean="0"/>
              <a:t>show that this approach achieves a stable, consistent therapeutic intensity of anticoagulation and will prevent valve thrombosis and bleeding </a:t>
            </a:r>
            <a:endParaRPr lang="en-US" dirty="0"/>
          </a:p>
        </p:txBody>
      </p:sp>
      <p:sp>
        <p:nvSpPr>
          <p:cNvPr id="4" name="Slide Number Placeholder 3"/>
          <p:cNvSpPr>
            <a:spLocks noGrp="1"/>
          </p:cNvSpPr>
          <p:nvPr>
            <p:ph type="sldNum" sz="quarter" idx="10"/>
          </p:nvPr>
        </p:nvSpPr>
        <p:spPr/>
        <p:txBody>
          <a:bodyPr/>
          <a:lstStyle/>
          <a:p>
            <a:fld id="{6988309E-8489-40DC-9B11-1D67C7B1F1B9}" type="slidenum">
              <a:rPr lang="en-US" smtClean="0"/>
              <a:t>51</a:t>
            </a:fld>
            <a:endParaRPr lang="en-US"/>
          </a:p>
        </p:txBody>
      </p:sp>
    </p:spTree>
    <p:extLst>
      <p:ext uri="{BB962C8B-B14F-4D97-AF65-F5344CB8AC3E}">
        <p14:creationId xmlns:p14="http://schemas.microsoft.com/office/powerpoint/2010/main" val="42854082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valve thrombosis in pregnant women. In a large review this risk was 3.9 % with oral anticoagulants throughout pregnancy, 9.2 % when unfractionated heparin (UFH) was used in the first trimester and oral anticoagulants in the second and third trimester, and 33 % with UFH throughout pregnancy</a:t>
            </a:r>
            <a:endParaRPr lang="en-US" dirty="0"/>
          </a:p>
        </p:txBody>
      </p:sp>
      <p:sp>
        <p:nvSpPr>
          <p:cNvPr id="4" name="Slide Number Placeholder 3"/>
          <p:cNvSpPr>
            <a:spLocks noGrp="1"/>
          </p:cNvSpPr>
          <p:nvPr>
            <p:ph type="sldNum" sz="quarter" idx="10"/>
          </p:nvPr>
        </p:nvSpPr>
        <p:spPr/>
        <p:txBody>
          <a:bodyPr/>
          <a:lstStyle/>
          <a:p>
            <a:fld id="{6988309E-8489-40DC-9B11-1D67C7B1F1B9}" type="slidenum">
              <a:rPr lang="en-US" smtClean="0"/>
              <a:t>52</a:t>
            </a:fld>
            <a:endParaRPr lang="en-US"/>
          </a:p>
        </p:txBody>
      </p:sp>
    </p:spTree>
    <p:extLst>
      <p:ext uri="{BB962C8B-B14F-4D97-AF65-F5344CB8AC3E}">
        <p14:creationId xmlns:p14="http://schemas.microsoft.com/office/powerpoint/2010/main" val="8488736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Warfarin:</a:t>
            </a:r>
            <a:r>
              <a:rPr lang="en-US" baseline="0" dirty="0" smtClean="0"/>
              <a:t> </a:t>
            </a:r>
            <a:r>
              <a:rPr lang="en-US" dirty="0" smtClean="0"/>
              <a:t>The dose-dependency was confirmed in several recent studies (</a:t>
            </a:r>
            <a:r>
              <a:rPr lang="en-US" dirty="0" err="1" smtClean="0"/>
              <a:t>Cotrufo</a:t>
            </a:r>
            <a:r>
              <a:rPr lang="en-US" dirty="0" smtClean="0"/>
              <a:t> et al.   2002 ; Vitale et al.   1999 ; </a:t>
            </a:r>
            <a:r>
              <a:rPr lang="en-US" dirty="0" err="1" smtClean="0"/>
              <a:t>Sillesen</a:t>
            </a:r>
            <a:r>
              <a:rPr lang="en-US" dirty="0" smtClean="0"/>
              <a:t> et al.   2011 ) however not in all </a:t>
            </a:r>
          </a:p>
          <a:p>
            <a:r>
              <a:rPr lang="en-US" dirty="0" smtClean="0"/>
              <a:t>15% risk of pregnancy complications in women receiving warfarin daily doses of ≤5 mg in </a:t>
            </a:r>
            <a:r>
              <a:rPr lang="en-US" dirty="0" err="1" smtClean="0"/>
              <a:t>compari</a:t>
            </a:r>
            <a:r>
              <a:rPr lang="en-US" dirty="0" smtClean="0"/>
              <a:t>-son with an 88% risk </a:t>
            </a:r>
          </a:p>
          <a:p>
            <a:endParaRPr lang="en-US" dirty="0"/>
          </a:p>
        </p:txBody>
      </p:sp>
      <p:sp>
        <p:nvSpPr>
          <p:cNvPr id="4" name="Slide Number Placeholder 3"/>
          <p:cNvSpPr>
            <a:spLocks noGrp="1"/>
          </p:cNvSpPr>
          <p:nvPr>
            <p:ph type="sldNum" sz="quarter" idx="10"/>
          </p:nvPr>
        </p:nvSpPr>
        <p:spPr/>
        <p:txBody>
          <a:bodyPr/>
          <a:lstStyle/>
          <a:p>
            <a:fld id="{6988309E-8489-40DC-9B11-1D67C7B1F1B9}" type="slidenum">
              <a:rPr lang="en-US" smtClean="0"/>
              <a:t>54</a:t>
            </a:fld>
            <a:endParaRPr lang="en-US"/>
          </a:p>
        </p:txBody>
      </p:sp>
    </p:spTree>
    <p:extLst>
      <p:ext uri="{BB962C8B-B14F-4D97-AF65-F5344CB8AC3E}">
        <p14:creationId xmlns:p14="http://schemas.microsoft.com/office/powerpoint/2010/main" val="26003417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Surgery is indicated when anticoagulation fails and for critically ill patients with obstructive thrombosis</a:t>
            </a:r>
          </a:p>
          <a:p>
            <a:endParaRPr lang="en-US" dirty="0"/>
          </a:p>
        </p:txBody>
      </p:sp>
      <p:sp>
        <p:nvSpPr>
          <p:cNvPr id="4" name="Slide Number Placeholder 3"/>
          <p:cNvSpPr>
            <a:spLocks noGrp="1"/>
          </p:cNvSpPr>
          <p:nvPr>
            <p:ph type="sldNum" sz="quarter" idx="10"/>
          </p:nvPr>
        </p:nvSpPr>
        <p:spPr/>
        <p:txBody>
          <a:bodyPr/>
          <a:lstStyle/>
          <a:p>
            <a:fld id="{6988309E-8489-40DC-9B11-1D67C7B1F1B9}" type="slidenum">
              <a:rPr lang="en-US" smtClean="0"/>
              <a:t>60</a:t>
            </a:fld>
            <a:endParaRPr lang="en-US"/>
          </a:p>
        </p:txBody>
      </p:sp>
    </p:spTree>
    <p:extLst>
      <p:ext uri="{BB962C8B-B14F-4D97-AF65-F5344CB8AC3E}">
        <p14:creationId xmlns:p14="http://schemas.microsoft.com/office/powerpoint/2010/main" val="296359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-diphosphate glucuronosyltransferase (UGT)</a:t>
            </a:r>
            <a:endParaRPr lang="en-US" dirty="0"/>
          </a:p>
        </p:txBody>
      </p:sp>
      <p:sp>
        <p:nvSpPr>
          <p:cNvPr id="4" name="Slide Number Placeholder 3"/>
          <p:cNvSpPr>
            <a:spLocks noGrp="1"/>
          </p:cNvSpPr>
          <p:nvPr>
            <p:ph type="sldNum" sz="quarter" idx="10"/>
          </p:nvPr>
        </p:nvSpPr>
        <p:spPr/>
        <p:txBody>
          <a:bodyPr/>
          <a:lstStyle/>
          <a:p>
            <a:fld id="{6988309E-8489-40DC-9B11-1D67C7B1F1B9}" type="slidenum">
              <a:rPr lang="en-US" smtClean="0"/>
              <a:t>5</a:t>
            </a:fld>
            <a:endParaRPr lang="en-US"/>
          </a:p>
        </p:txBody>
      </p:sp>
    </p:spTree>
    <p:extLst>
      <p:ext uri="{BB962C8B-B14F-4D97-AF65-F5344CB8AC3E}">
        <p14:creationId xmlns:p14="http://schemas.microsoft.com/office/powerpoint/2010/main" val="39929455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times higher</a:t>
            </a:r>
          </a:p>
          <a:p>
            <a:r>
              <a:rPr lang="en-US" dirty="0" smtClean="0"/>
              <a:t>Pulmonary embolism is the third most common cause of direct maternal death in the U</a:t>
            </a:r>
          </a:p>
          <a:p>
            <a:r>
              <a:rPr lang="en-US" dirty="0" smtClean="0"/>
              <a:t>D-Dimer levels increase physiologically with each trimester. Thus a positive D-dimer test based on the conventional cut-off level is not necessarily indicative of DVT and new  cut- off levels are needed.</a:t>
            </a:r>
          </a:p>
          <a:p>
            <a:r>
              <a:rPr lang="en-US" dirty="0" smtClean="0"/>
              <a:t>ANT </a:t>
            </a:r>
            <a:r>
              <a:rPr lang="en-US" dirty="0" err="1" smtClean="0"/>
              <a:t>Xa</a:t>
            </a:r>
            <a:r>
              <a:rPr lang="en-US" baseline="0" dirty="0" smtClean="0"/>
              <a:t> necessary for mechanical valve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or </a:t>
            </a:r>
            <a:r>
              <a:rPr lang="en-US" dirty="0" err="1" smtClean="0"/>
              <a:t>Dalteparin</a:t>
            </a:r>
            <a:r>
              <a:rPr lang="en-US" dirty="0" smtClean="0"/>
              <a:t> 50 units/kg 12 hourly</a:t>
            </a:r>
          </a:p>
          <a:p>
            <a:endParaRPr lang="en-US" dirty="0"/>
          </a:p>
        </p:txBody>
      </p:sp>
      <p:sp>
        <p:nvSpPr>
          <p:cNvPr id="4" name="Slide Number Placeholder 3"/>
          <p:cNvSpPr>
            <a:spLocks noGrp="1"/>
          </p:cNvSpPr>
          <p:nvPr>
            <p:ph type="sldNum" sz="quarter" idx="10"/>
          </p:nvPr>
        </p:nvSpPr>
        <p:spPr/>
        <p:txBody>
          <a:bodyPr/>
          <a:lstStyle/>
          <a:p>
            <a:fld id="{6988309E-8489-40DC-9B11-1D67C7B1F1B9}" type="slidenum">
              <a:rPr lang="en-US" smtClean="0"/>
              <a:t>61</a:t>
            </a:fld>
            <a:endParaRPr lang="en-US"/>
          </a:p>
        </p:txBody>
      </p:sp>
    </p:spTree>
    <p:extLst>
      <p:ext uri="{BB962C8B-B14F-4D97-AF65-F5344CB8AC3E}">
        <p14:creationId xmlns:p14="http://schemas.microsoft.com/office/powerpoint/2010/main" val="1932058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 months if pulmonary embolism occurred late in pregnancy). </a:t>
            </a:r>
            <a:endParaRPr lang="en-US" dirty="0"/>
          </a:p>
        </p:txBody>
      </p:sp>
      <p:sp>
        <p:nvSpPr>
          <p:cNvPr id="4" name="Slide Number Placeholder 3"/>
          <p:cNvSpPr>
            <a:spLocks noGrp="1"/>
          </p:cNvSpPr>
          <p:nvPr>
            <p:ph type="sldNum" sz="quarter" idx="10"/>
          </p:nvPr>
        </p:nvSpPr>
        <p:spPr/>
        <p:txBody>
          <a:bodyPr/>
          <a:lstStyle/>
          <a:p>
            <a:fld id="{6988309E-8489-40DC-9B11-1D67C7B1F1B9}" type="slidenum">
              <a:rPr lang="en-US" smtClean="0"/>
              <a:t>65</a:t>
            </a:fld>
            <a:endParaRPr lang="en-US"/>
          </a:p>
        </p:txBody>
      </p:sp>
    </p:spTree>
    <p:extLst>
      <p:ext uri="{BB962C8B-B14F-4D97-AF65-F5344CB8AC3E}">
        <p14:creationId xmlns:p14="http://schemas.microsoft.com/office/powerpoint/2010/main" val="21011176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Primary percutaneous coronary intervention is the preferred modality of reperfusion during pregnancy since it avoids potential hazards of thrombolysis and it is the only means to diagnose and treat spontaneous coronary </a:t>
            </a:r>
            <a:r>
              <a:rPr lang="en-US" dirty="0" err="1" smtClean="0"/>
              <a:t>dissectionSpontaneous</a:t>
            </a:r>
            <a:r>
              <a:rPr lang="en-US" dirty="0" smtClean="0"/>
              <a:t> coronary artery dissections are more prevalent among pregnant than non-pregnant women, occurring mainly around delivery or in the early postpartum period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use of more recent antiplatelet drugs (</a:t>
            </a:r>
            <a:r>
              <a:rPr lang="en-US" dirty="0" err="1" smtClean="0"/>
              <a:t>prasugrel</a:t>
            </a:r>
            <a:r>
              <a:rPr lang="en-US" dirty="0" smtClean="0"/>
              <a:t>, </a:t>
            </a:r>
            <a:r>
              <a:rPr lang="en-US" dirty="0" err="1" smtClean="0"/>
              <a:t>ticagrelor</a:t>
            </a:r>
            <a:r>
              <a:rPr lang="en-US" dirty="0" smtClean="0"/>
              <a:t>), </a:t>
            </a:r>
            <a:r>
              <a:rPr lang="en-US" dirty="0" err="1" smtClean="0"/>
              <a:t>bivalirudin</a:t>
            </a:r>
            <a:r>
              <a:rPr lang="en-US" dirty="0" smtClean="0"/>
              <a:t> and glycoprotein </a:t>
            </a:r>
            <a:r>
              <a:rPr lang="en-US" dirty="0" err="1" smtClean="0"/>
              <a:t>IIb</a:t>
            </a:r>
            <a:r>
              <a:rPr lang="en-US" dirty="0" smtClean="0"/>
              <a:t>/</a:t>
            </a:r>
            <a:r>
              <a:rPr lang="en-US" dirty="0" err="1" smtClean="0"/>
              <a:t>IIIa</a:t>
            </a:r>
            <a:r>
              <a:rPr lang="en-US" dirty="0" smtClean="0"/>
              <a:t> inhibitors is not recommended during pregnancy </a:t>
            </a:r>
            <a:endParaRPr lang="en-US" dirty="0"/>
          </a:p>
        </p:txBody>
      </p:sp>
      <p:sp>
        <p:nvSpPr>
          <p:cNvPr id="4" name="Slide Number Placeholder 3"/>
          <p:cNvSpPr>
            <a:spLocks noGrp="1"/>
          </p:cNvSpPr>
          <p:nvPr>
            <p:ph type="sldNum" sz="quarter" idx="10"/>
          </p:nvPr>
        </p:nvSpPr>
        <p:spPr/>
        <p:txBody>
          <a:bodyPr/>
          <a:lstStyle/>
          <a:p>
            <a:fld id="{6988309E-8489-40DC-9B11-1D67C7B1F1B9}" type="slidenum">
              <a:rPr lang="en-US" smtClean="0"/>
              <a:t>67</a:t>
            </a:fld>
            <a:endParaRPr lang="en-US"/>
          </a:p>
        </p:txBody>
      </p:sp>
    </p:spTree>
    <p:extLst>
      <p:ext uri="{BB962C8B-B14F-4D97-AF65-F5344CB8AC3E}">
        <p14:creationId xmlns:p14="http://schemas.microsoft.com/office/powerpoint/2010/main" val="16437749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thrombus in the left ventricle and associated embolic events are rare but dangerous complications of heart failure due to cardiomyopathies.</a:t>
            </a:r>
          </a:p>
          <a:p>
            <a:r>
              <a:rPr lang="en-US" dirty="0" smtClean="0"/>
              <a:t>in hypertrophic cardiomyopathy therapeutic  anticoagulation with LMWH or Vitamin K antagonists is recommended for those with paroxysmal or persistent atrial fibrillation.</a:t>
            </a:r>
            <a:endParaRPr lang="en-US" dirty="0"/>
          </a:p>
        </p:txBody>
      </p:sp>
      <p:sp>
        <p:nvSpPr>
          <p:cNvPr id="4" name="Slide Number Placeholder 3"/>
          <p:cNvSpPr>
            <a:spLocks noGrp="1"/>
          </p:cNvSpPr>
          <p:nvPr>
            <p:ph type="sldNum" sz="quarter" idx="10"/>
          </p:nvPr>
        </p:nvSpPr>
        <p:spPr/>
        <p:txBody>
          <a:bodyPr/>
          <a:lstStyle/>
          <a:p>
            <a:fld id="{6988309E-8489-40DC-9B11-1D67C7B1F1B9}" type="slidenum">
              <a:rPr lang="en-US" smtClean="0"/>
              <a:t>68</a:t>
            </a:fld>
            <a:endParaRPr lang="en-US"/>
          </a:p>
        </p:txBody>
      </p:sp>
    </p:spTree>
    <p:extLst>
      <p:ext uri="{BB962C8B-B14F-4D97-AF65-F5344CB8AC3E}">
        <p14:creationId xmlns:p14="http://schemas.microsoft.com/office/powerpoint/2010/main" val="9124717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particularly in patients with severe mitral stenosis. The occur-</a:t>
            </a:r>
            <a:r>
              <a:rPr lang="en-US" dirty="0" err="1" smtClean="0"/>
              <a:t>rence</a:t>
            </a:r>
            <a:r>
              <a:rPr lang="en-US" dirty="0" smtClean="0"/>
              <a:t> of atrial fibrillation requires immediate anticoagulation with intravenous UFH, followed by LMWH in the first and last trimester  and oral anticoagulants or LMWH for the second trimester.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LMWH should be given in weight- adjusted </a:t>
            </a:r>
            <a:r>
              <a:rPr lang="en-US" dirty="0" err="1" smtClean="0"/>
              <a:t>thera-peutic</a:t>
            </a:r>
            <a:r>
              <a:rPr lang="en-US" dirty="0" smtClean="0"/>
              <a:t> doses (twice daily) until 36 h prior to delivery. If oral anticoagulants are used, the INR can be kept between 2.0 and 2.5, thus minimizing the risk for the fetus.</a:t>
            </a:r>
          </a:p>
          <a:p>
            <a:endParaRPr lang="en-US" dirty="0"/>
          </a:p>
        </p:txBody>
      </p:sp>
      <p:sp>
        <p:nvSpPr>
          <p:cNvPr id="4" name="Slide Number Placeholder 3"/>
          <p:cNvSpPr>
            <a:spLocks noGrp="1"/>
          </p:cNvSpPr>
          <p:nvPr>
            <p:ph type="sldNum" sz="quarter" idx="10"/>
          </p:nvPr>
        </p:nvSpPr>
        <p:spPr/>
        <p:txBody>
          <a:bodyPr/>
          <a:lstStyle/>
          <a:p>
            <a:fld id="{6988309E-8489-40DC-9B11-1D67C7B1F1B9}" type="slidenum">
              <a:rPr lang="en-US" smtClean="0"/>
              <a:t>69</a:t>
            </a:fld>
            <a:endParaRPr lang="en-US"/>
          </a:p>
        </p:txBody>
      </p:sp>
    </p:spTree>
    <p:extLst>
      <p:ext uri="{BB962C8B-B14F-4D97-AF65-F5344CB8AC3E}">
        <p14:creationId xmlns:p14="http://schemas.microsoft.com/office/powerpoint/2010/main" val="6216569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Studies in non-pregnant older patients show that LMWH is effective and can be used if appropriate monitoring is available.</a:t>
            </a:r>
            <a:endParaRPr lang="en-US" dirty="0"/>
          </a:p>
        </p:txBody>
      </p:sp>
      <p:sp>
        <p:nvSpPr>
          <p:cNvPr id="4" name="Slide Number Placeholder 3"/>
          <p:cNvSpPr>
            <a:spLocks noGrp="1"/>
          </p:cNvSpPr>
          <p:nvPr>
            <p:ph type="sldNum" sz="quarter" idx="10"/>
          </p:nvPr>
        </p:nvSpPr>
        <p:spPr/>
        <p:txBody>
          <a:bodyPr/>
          <a:lstStyle/>
          <a:p>
            <a:fld id="{6988309E-8489-40DC-9B11-1D67C7B1F1B9}" type="slidenum">
              <a:rPr lang="en-US" smtClean="0"/>
              <a:t>70</a:t>
            </a:fld>
            <a:endParaRPr lang="en-US"/>
          </a:p>
        </p:txBody>
      </p:sp>
    </p:spTree>
    <p:extLst>
      <p:ext uri="{BB962C8B-B14F-4D97-AF65-F5344CB8AC3E}">
        <p14:creationId xmlns:p14="http://schemas.microsoft.com/office/powerpoint/2010/main" val="18745212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indications for prophylactic </a:t>
            </a:r>
            <a:r>
              <a:rPr lang="en-US" dirty="0" err="1" smtClean="0"/>
              <a:t>antiarrhyth</a:t>
            </a:r>
            <a:r>
              <a:rPr lang="en-US" dirty="0" smtClean="0"/>
              <a:t>-mic drugs and anticoagulation relates to the presence of symptoms and the presence of risk factors for </a:t>
            </a:r>
            <a:r>
              <a:rPr lang="en-US" dirty="0" err="1" smtClean="0"/>
              <a:t>thromboembo</a:t>
            </a:r>
            <a:r>
              <a:rPr lang="en-US" dirty="0" smtClean="0"/>
              <a:t>-</a:t>
            </a:r>
          </a:p>
          <a:p>
            <a:r>
              <a:rPr lang="en-US" dirty="0" err="1" smtClean="0"/>
              <a:t>lism</a:t>
            </a:r>
            <a:r>
              <a:rPr lang="en-US" dirty="0" smtClean="0"/>
              <a:t>, respectively (</a:t>
            </a:r>
            <a:r>
              <a:rPr lang="en-US" dirty="0" err="1" smtClean="0"/>
              <a:t>Camm</a:t>
            </a:r>
            <a:r>
              <a:rPr lang="en-US" dirty="0" smtClean="0"/>
              <a:t> et al.   2012 ). In patients with risk factors for stroke or atrial fibrillation recurrence, anti- thrombotic treatment should be continued following cardioversion </a:t>
            </a:r>
            <a:endParaRPr lang="en-US" dirty="0"/>
          </a:p>
        </p:txBody>
      </p:sp>
      <p:sp>
        <p:nvSpPr>
          <p:cNvPr id="4" name="Slide Number Placeholder 3"/>
          <p:cNvSpPr>
            <a:spLocks noGrp="1"/>
          </p:cNvSpPr>
          <p:nvPr>
            <p:ph type="sldNum" sz="quarter" idx="10"/>
          </p:nvPr>
        </p:nvSpPr>
        <p:spPr/>
        <p:txBody>
          <a:bodyPr/>
          <a:lstStyle/>
          <a:p>
            <a:fld id="{6988309E-8489-40DC-9B11-1D67C7B1F1B9}" type="slidenum">
              <a:rPr lang="en-US" smtClean="0"/>
              <a:t>71</a:t>
            </a:fld>
            <a:endParaRPr lang="en-US"/>
          </a:p>
        </p:txBody>
      </p:sp>
    </p:spTree>
    <p:extLst>
      <p:ext uri="{BB962C8B-B14F-4D97-AF65-F5344CB8AC3E}">
        <p14:creationId xmlns:p14="http://schemas.microsoft.com/office/powerpoint/2010/main" val="10172296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“Fontan circulation” refers to this configuration where the single ventricle pumps blood returning from the lungs to the body, and the blood returning from the body travels to the lungs via direct blood vessel connections without a pumping chamber. In any individual child there may be different procedures needed to achieve this goal.</a:t>
            </a:r>
            <a:endParaRPr lang="en-US" dirty="0"/>
          </a:p>
        </p:txBody>
      </p:sp>
      <p:sp>
        <p:nvSpPr>
          <p:cNvPr id="4" name="Slide Number Placeholder 3"/>
          <p:cNvSpPr>
            <a:spLocks noGrp="1"/>
          </p:cNvSpPr>
          <p:nvPr>
            <p:ph type="sldNum" sz="quarter" idx="10"/>
          </p:nvPr>
        </p:nvSpPr>
        <p:spPr/>
        <p:txBody>
          <a:bodyPr/>
          <a:lstStyle/>
          <a:p>
            <a:fld id="{6988309E-8489-40DC-9B11-1D67C7B1F1B9}" type="slidenum">
              <a:rPr lang="en-US" smtClean="0"/>
              <a:t>72</a:t>
            </a:fld>
            <a:endParaRPr lang="en-US"/>
          </a:p>
        </p:txBody>
      </p:sp>
    </p:spTree>
    <p:extLst>
      <p:ext uri="{BB962C8B-B14F-4D97-AF65-F5344CB8AC3E}">
        <p14:creationId xmlns:p14="http://schemas.microsoft.com/office/powerpoint/2010/main" val="3222991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renal plasma flow </a:t>
            </a:r>
          </a:p>
          <a:p>
            <a:r>
              <a:rPr lang="en-US" dirty="0" smtClean="0"/>
              <a:t>show increased clearance although the changes are not arithmetically predictable due to the confounding effects of glomerular filtration, tubular secretion and reabsorption of individual drugs. </a:t>
            </a:r>
          </a:p>
          <a:p>
            <a:endParaRPr lang="en-US" dirty="0"/>
          </a:p>
        </p:txBody>
      </p:sp>
      <p:sp>
        <p:nvSpPr>
          <p:cNvPr id="4" name="Slide Number Placeholder 3"/>
          <p:cNvSpPr>
            <a:spLocks noGrp="1"/>
          </p:cNvSpPr>
          <p:nvPr>
            <p:ph type="sldNum" sz="quarter" idx="10"/>
          </p:nvPr>
        </p:nvSpPr>
        <p:spPr/>
        <p:txBody>
          <a:bodyPr/>
          <a:lstStyle/>
          <a:p>
            <a:fld id="{6988309E-8489-40DC-9B11-1D67C7B1F1B9}" type="slidenum">
              <a:rPr lang="en-US" smtClean="0"/>
              <a:t>6</a:t>
            </a:fld>
            <a:endParaRPr lang="en-US"/>
          </a:p>
        </p:txBody>
      </p:sp>
    </p:spTree>
    <p:extLst>
      <p:ext uri="{BB962C8B-B14F-4D97-AF65-F5344CB8AC3E}">
        <p14:creationId xmlns:p14="http://schemas.microsoft.com/office/powerpoint/2010/main" val="703483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are restricted to older, tried and tested drugs.</a:t>
            </a:r>
          </a:p>
          <a:p>
            <a:r>
              <a:rPr lang="en-US" dirty="0" smtClean="0"/>
              <a:t>The treatment goal is reduction in mean arterial pressure by &lt;25 % over minutes to hours (</a:t>
            </a:r>
            <a:r>
              <a:rPr lang="en-US" dirty="0" err="1" smtClean="0"/>
              <a:t>Podymov</a:t>
            </a:r>
            <a:r>
              <a:rPr lang="en-US" dirty="0" smtClean="0"/>
              <a:t> and August   2011 ; Magee et al.   2011 ), with half-hourly monitoring of BP and heart rate</a:t>
            </a:r>
            <a:endParaRPr lang="en-US" dirty="0"/>
          </a:p>
        </p:txBody>
      </p:sp>
      <p:sp>
        <p:nvSpPr>
          <p:cNvPr id="4" name="Slide Number Placeholder 3"/>
          <p:cNvSpPr>
            <a:spLocks noGrp="1"/>
          </p:cNvSpPr>
          <p:nvPr>
            <p:ph type="sldNum" sz="quarter" idx="10"/>
          </p:nvPr>
        </p:nvSpPr>
        <p:spPr/>
        <p:txBody>
          <a:bodyPr/>
          <a:lstStyle/>
          <a:p>
            <a:fld id="{6988309E-8489-40DC-9B11-1D67C7B1F1B9}" type="slidenum">
              <a:rPr lang="en-US" smtClean="0"/>
              <a:t>9</a:t>
            </a:fld>
            <a:endParaRPr lang="en-US"/>
          </a:p>
        </p:txBody>
      </p:sp>
    </p:spTree>
    <p:extLst>
      <p:ext uri="{BB962C8B-B14F-4D97-AF65-F5344CB8AC3E}">
        <p14:creationId xmlns:p14="http://schemas.microsoft.com/office/powerpoint/2010/main" val="3336943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Cochrane reviewers recommended that choice of antihypertensive drugs should depend on local experience and familiarity with the different agents, but discouraged use of </a:t>
            </a:r>
            <a:r>
              <a:rPr lang="en-US" dirty="0" err="1" smtClean="0"/>
              <a:t>diazoxide</a:t>
            </a:r>
            <a:r>
              <a:rPr lang="en-US" dirty="0" smtClean="0"/>
              <a:t>, </a:t>
            </a:r>
            <a:r>
              <a:rPr lang="en-US" dirty="0" err="1" smtClean="0"/>
              <a:t>ketanserin</a:t>
            </a:r>
            <a:r>
              <a:rPr lang="en-US" dirty="0" smtClean="0"/>
              <a:t>, </a:t>
            </a:r>
            <a:r>
              <a:rPr lang="en-US" dirty="0" err="1" smtClean="0"/>
              <a:t>nimodipine</a:t>
            </a:r>
            <a:r>
              <a:rPr lang="en-US" dirty="0" smtClean="0"/>
              <a:t> and magnesium </a:t>
            </a:r>
            <a:r>
              <a:rPr lang="en-US" dirty="0" err="1" smtClean="0"/>
              <a:t>sulphate</a:t>
            </a:r>
            <a:endParaRPr lang="en-US" dirty="0"/>
          </a:p>
        </p:txBody>
      </p:sp>
      <p:sp>
        <p:nvSpPr>
          <p:cNvPr id="4" name="Slide Number Placeholder 3"/>
          <p:cNvSpPr>
            <a:spLocks noGrp="1"/>
          </p:cNvSpPr>
          <p:nvPr>
            <p:ph type="sldNum" sz="quarter" idx="10"/>
          </p:nvPr>
        </p:nvSpPr>
        <p:spPr/>
        <p:txBody>
          <a:bodyPr/>
          <a:lstStyle/>
          <a:p>
            <a:fld id="{6988309E-8489-40DC-9B11-1D67C7B1F1B9}" type="slidenum">
              <a:rPr lang="en-US" smtClean="0"/>
              <a:t>10</a:t>
            </a:fld>
            <a:endParaRPr lang="en-US"/>
          </a:p>
        </p:txBody>
      </p:sp>
    </p:spTree>
    <p:extLst>
      <p:ext uri="{BB962C8B-B14F-4D97-AF65-F5344CB8AC3E}">
        <p14:creationId xmlns:p14="http://schemas.microsoft.com/office/powerpoint/2010/main" val="2702065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Sodium nitroprusside is a rarely used last-resort drug, with potential fetal toxicity, given in intensive care settings ideally after delivery of the infant</a:t>
            </a:r>
            <a:endParaRPr lang="en-US" dirty="0"/>
          </a:p>
        </p:txBody>
      </p:sp>
      <p:sp>
        <p:nvSpPr>
          <p:cNvPr id="4" name="Slide Number Placeholder 3"/>
          <p:cNvSpPr>
            <a:spLocks noGrp="1"/>
          </p:cNvSpPr>
          <p:nvPr>
            <p:ph type="sldNum" sz="quarter" idx="10"/>
          </p:nvPr>
        </p:nvSpPr>
        <p:spPr/>
        <p:txBody>
          <a:bodyPr/>
          <a:lstStyle/>
          <a:p>
            <a:fld id="{6988309E-8489-40DC-9B11-1D67C7B1F1B9}" type="slidenum">
              <a:rPr lang="en-US" smtClean="0"/>
              <a:t>11</a:t>
            </a:fld>
            <a:endParaRPr lang="en-US"/>
          </a:p>
        </p:txBody>
      </p:sp>
    </p:spTree>
    <p:extLst>
      <p:ext uri="{BB962C8B-B14F-4D97-AF65-F5344CB8AC3E}">
        <p14:creationId xmlns:p14="http://schemas.microsoft.com/office/powerpoint/2010/main" val="4103481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Short-acting oral </a:t>
            </a:r>
            <a:r>
              <a:rPr lang="en-US" dirty="0" err="1" smtClean="0"/>
              <a:t>nifedipine</a:t>
            </a:r>
            <a:r>
              <a:rPr lang="en-US" dirty="0" smtClean="0"/>
              <a:t> 5 or 10 mg capsules are given orally to be swallowed.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serious interactions with magnesium </a:t>
            </a:r>
            <a:r>
              <a:rPr lang="en-US" dirty="0" err="1" smtClean="0"/>
              <a:t>sulphate</a:t>
            </a:r>
            <a:r>
              <a:rPr lang="en-US" dirty="0" smtClean="0"/>
              <a:t> have not been </a:t>
            </a:r>
            <a:r>
              <a:rPr lang="en-US" dirty="0" err="1" smtClean="0"/>
              <a:t>realised</a:t>
            </a:r>
            <a:r>
              <a:rPr lang="en-US" dirty="0" smtClean="0"/>
              <a:t> in practice, and the simultaneous use of the two agents, for example in eclampsia accompanied by severe hypertension, is acceptable.</a:t>
            </a:r>
          </a:p>
          <a:p>
            <a:endParaRPr lang="en-US" dirty="0"/>
          </a:p>
        </p:txBody>
      </p:sp>
      <p:sp>
        <p:nvSpPr>
          <p:cNvPr id="4" name="Slide Number Placeholder 3"/>
          <p:cNvSpPr>
            <a:spLocks noGrp="1"/>
          </p:cNvSpPr>
          <p:nvPr>
            <p:ph type="sldNum" sz="quarter" idx="10"/>
          </p:nvPr>
        </p:nvSpPr>
        <p:spPr/>
        <p:txBody>
          <a:bodyPr/>
          <a:lstStyle/>
          <a:p>
            <a:fld id="{6988309E-8489-40DC-9B11-1D67C7B1F1B9}" type="slidenum">
              <a:rPr lang="en-US" smtClean="0"/>
              <a:t>13</a:t>
            </a:fld>
            <a:endParaRPr lang="en-US"/>
          </a:p>
        </p:txBody>
      </p:sp>
    </p:spTree>
    <p:extLst>
      <p:ext uri="{BB962C8B-B14F-4D97-AF65-F5344CB8AC3E}">
        <p14:creationId xmlns:p14="http://schemas.microsoft.com/office/powerpoint/2010/main" val="1659107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ED05E61-D013-4D4F-8246-231E3C3A1AFD}" type="datetime1">
              <a:rPr lang="en-US" smtClean="0"/>
              <a:t>8/10/2016</a:t>
            </a:fld>
            <a:endParaRPr lang="en-US"/>
          </a:p>
        </p:txBody>
      </p:sp>
      <p:sp>
        <p:nvSpPr>
          <p:cNvPr id="5" name="Footer Placeholder 4"/>
          <p:cNvSpPr>
            <a:spLocks noGrp="1"/>
          </p:cNvSpPr>
          <p:nvPr>
            <p:ph type="ftr" sz="quarter" idx="11"/>
          </p:nvPr>
        </p:nvSpPr>
        <p:spPr/>
        <p:txBody>
          <a:bodyPr/>
          <a:lstStyle/>
          <a:p>
            <a:r>
              <a:rPr lang="en-US" smtClean="0"/>
              <a:t>L. Shojaei</a:t>
            </a:r>
            <a:endParaRPr lang="en-US"/>
          </a:p>
        </p:txBody>
      </p:sp>
      <p:sp>
        <p:nvSpPr>
          <p:cNvPr id="6" name="Slide Number Placeholder 5"/>
          <p:cNvSpPr>
            <a:spLocks noGrp="1"/>
          </p:cNvSpPr>
          <p:nvPr>
            <p:ph type="sldNum" sz="quarter" idx="12"/>
          </p:nvPr>
        </p:nvSpPr>
        <p:spPr/>
        <p:txBody>
          <a:bodyPr/>
          <a:lstStyle/>
          <a:p>
            <a:fld id="{3D6BC03C-23AD-49D7-BD17-22DD981F364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63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B13A88-7587-4909-AC98-0C91E68A7678}" type="datetime1">
              <a:rPr lang="en-US" smtClean="0"/>
              <a:t>8/10/2016</a:t>
            </a:fld>
            <a:endParaRPr lang="en-US"/>
          </a:p>
        </p:txBody>
      </p:sp>
      <p:sp>
        <p:nvSpPr>
          <p:cNvPr id="5" name="Footer Placeholder 4"/>
          <p:cNvSpPr>
            <a:spLocks noGrp="1"/>
          </p:cNvSpPr>
          <p:nvPr>
            <p:ph type="ftr" sz="quarter" idx="11"/>
          </p:nvPr>
        </p:nvSpPr>
        <p:spPr/>
        <p:txBody>
          <a:bodyPr/>
          <a:lstStyle/>
          <a:p>
            <a:r>
              <a:rPr lang="en-US" smtClean="0"/>
              <a:t>L. Shojaei</a:t>
            </a:r>
            <a:endParaRPr lang="en-US"/>
          </a:p>
        </p:txBody>
      </p:sp>
      <p:sp>
        <p:nvSpPr>
          <p:cNvPr id="6" name="Slide Number Placeholder 5"/>
          <p:cNvSpPr>
            <a:spLocks noGrp="1"/>
          </p:cNvSpPr>
          <p:nvPr>
            <p:ph type="sldNum" sz="quarter" idx="12"/>
          </p:nvPr>
        </p:nvSpPr>
        <p:spPr/>
        <p:txBody>
          <a:bodyPr/>
          <a:lstStyle/>
          <a:p>
            <a:fld id="{3D6BC03C-23AD-49D7-BD17-22DD981F3648}" type="slidenum">
              <a:rPr lang="en-US" smtClean="0"/>
              <a:t>‹#›</a:t>
            </a:fld>
            <a:endParaRPr lang="en-US"/>
          </a:p>
        </p:txBody>
      </p:sp>
    </p:spTree>
    <p:extLst>
      <p:ext uri="{BB962C8B-B14F-4D97-AF65-F5344CB8AC3E}">
        <p14:creationId xmlns:p14="http://schemas.microsoft.com/office/powerpoint/2010/main" val="2185746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A1CAD1-A77A-4C71-9FC5-FF58359FA81E}" type="datetime1">
              <a:rPr lang="en-US" smtClean="0"/>
              <a:t>8/10/2016</a:t>
            </a:fld>
            <a:endParaRPr lang="en-US"/>
          </a:p>
        </p:txBody>
      </p:sp>
      <p:sp>
        <p:nvSpPr>
          <p:cNvPr id="5" name="Footer Placeholder 4"/>
          <p:cNvSpPr>
            <a:spLocks noGrp="1"/>
          </p:cNvSpPr>
          <p:nvPr>
            <p:ph type="ftr" sz="quarter" idx="11"/>
          </p:nvPr>
        </p:nvSpPr>
        <p:spPr/>
        <p:txBody>
          <a:bodyPr/>
          <a:lstStyle/>
          <a:p>
            <a:r>
              <a:rPr lang="en-US" smtClean="0"/>
              <a:t>L. Shojaei</a:t>
            </a:r>
            <a:endParaRPr lang="en-US"/>
          </a:p>
        </p:txBody>
      </p:sp>
      <p:sp>
        <p:nvSpPr>
          <p:cNvPr id="6" name="Slide Number Placeholder 5"/>
          <p:cNvSpPr>
            <a:spLocks noGrp="1"/>
          </p:cNvSpPr>
          <p:nvPr>
            <p:ph type="sldNum" sz="quarter" idx="12"/>
          </p:nvPr>
        </p:nvSpPr>
        <p:spPr/>
        <p:txBody>
          <a:bodyPr/>
          <a:lstStyle/>
          <a:p>
            <a:fld id="{3D6BC03C-23AD-49D7-BD17-22DD981F3648}" type="slidenum">
              <a:rPr lang="en-US" smtClean="0"/>
              <a:t>‹#›</a:t>
            </a:fld>
            <a:endParaRPr lang="en-US"/>
          </a:p>
        </p:txBody>
      </p:sp>
    </p:spTree>
    <p:extLst>
      <p:ext uri="{BB962C8B-B14F-4D97-AF65-F5344CB8AC3E}">
        <p14:creationId xmlns:p14="http://schemas.microsoft.com/office/powerpoint/2010/main" val="2990430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b="1">
                <a:solidFill>
                  <a:srgbClr val="CC00FF"/>
                </a:solidFill>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p:txBody>
          <a:bodyPr>
            <a:normAutofit/>
          </a:bodyPr>
          <a:lstStyle>
            <a:lvl1pPr>
              <a:defRPr sz="2200"/>
            </a:lvl1pPr>
            <a:lvl2pPr>
              <a:defRPr sz="2200"/>
            </a:lvl2pPr>
            <a:lvl3pPr>
              <a:defRPr sz="2200"/>
            </a:lvl3pPr>
            <a:lvl4pPr>
              <a:defRPr sz="2200"/>
            </a:lvl4pPr>
            <a:lvl5pPr>
              <a:defRPr sz="22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C07DC07-C6C1-40BF-B4B4-88A72786BEA0}" type="datetime1">
              <a:rPr lang="en-US" smtClean="0"/>
              <a:t>8/10/2016</a:t>
            </a:fld>
            <a:endParaRPr lang="en-US"/>
          </a:p>
        </p:txBody>
      </p:sp>
      <p:sp>
        <p:nvSpPr>
          <p:cNvPr id="5" name="Footer Placeholder 4"/>
          <p:cNvSpPr>
            <a:spLocks noGrp="1"/>
          </p:cNvSpPr>
          <p:nvPr>
            <p:ph type="ftr" sz="quarter" idx="11"/>
          </p:nvPr>
        </p:nvSpPr>
        <p:spPr/>
        <p:txBody>
          <a:bodyPr/>
          <a:lstStyle/>
          <a:p>
            <a:r>
              <a:rPr lang="en-US" smtClean="0"/>
              <a:t>L. Shojaei</a:t>
            </a:r>
            <a:endParaRPr lang="en-US" dirty="0"/>
          </a:p>
        </p:txBody>
      </p:sp>
      <p:sp>
        <p:nvSpPr>
          <p:cNvPr id="6" name="Slide Number Placeholder 5"/>
          <p:cNvSpPr>
            <a:spLocks noGrp="1"/>
          </p:cNvSpPr>
          <p:nvPr>
            <p:ph type="sldNum" sz="quarter" idx="12"/>
          </p:nvPr>
        </p:nvSpPr>
        <p:spPr/>
        <p:txBody>
          <a:bodyPr/>
          <a:lstStyle/>
          <a:p>
            <a:fld id="{3D6BC03C-23AD-49D7-BD17-22DD981F3648}"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91264" y="2388413"/>
            <a:ext cx="207059" cy="20705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0376" y="0"/>
            <a:ext cx="961623" cy="949621"/>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024" y="0"/>
            <a:ext cx="912254" cy="895149"/>
          </a:xfrm>
          <a:prstGeom prst="rect">
            <a:avLst/>
          </a:prstGeom>
        </p:spPr>
      </p:pic>
    </p:spTree>
    <p:extLst>
      <p:ext uri="{BB962C8B-B14F-4D97-AF65-F5344CB8AC3E}">
        <p14:creationId xmlns:p14="http://schemas.microsoft.com/office/powerpoint/2010/main" val="3675326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667624C-68A0-47E9-A112-0DC7AB7DF527}" type="datetime1">
              <a:rPr lang="en-US" smtClean="0"/>
              <a:t>8/10/2016</a:t>
            </a:fld>
            <a:endParaRPr lang="en-US"/>
          </a:p>
        </p:txBody>
      </p:sp>
      <p:sp>
        <p:nvSpPr>
          <p:cNvPr id="5" name="Footer Placeholder 4"/>
          <p:cNvSpPr>
            <a:spLocks noGrp="1"/>
          </p:cNvSpPr>
          <p:nvPr>
            <p:ph type="ftr" sz="quarter" idx="11"/>
          </p:nvPr>
        </p:nvSpPr>
        <p:spPr/>
        <p:txBody>
          <a:bodyPr/>
          <a:lstStyle/>
          <a:p>
            <a:r>
              <a:rPr lang="en-US" smtClean="0"/>
              <a:t>L. Shojaei</a:t>
            </a:r>
            <a:endParaRPr lang="en-US"/>
          </a:p>
        </p:txBody>
      </p:sp>
      <p:sp>
        <p:nvSpPr>
          <p:cNvPr id="6" name="Slide Number Placeholder 5"/>
          <p:cNvSpPr>
            <a:spLocks noGrp="1"/>
          </p:cNvSpPr>
          <p:nvPr>
            <p:ph type="sldNum" sz="quarter" idx="12"/>
          </p:nvPr>
        </p:nvSpPr>
        <p:spPr/>
        <p:txBody>
          <a:bodyPr/>
          <a:lstStyle/>
          <a:p>
            <a:fld id="{3D6BC03C-23AD-49D7-BD17-22DD981F364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6479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8A90156-D97F-4EFD-ACD5-85842D54EE29}" type="datetime1">
              <a:rPr lang="en-US" smtClean="0"/>
              <a:t>8/10/2016</a:t>
            </a:fld>
            <a:endParaRPr lang="en-US"/>
          </a:p>
        </p:txBody>
      </p:sp>
      <p:sp>
        <p:nvSpPr>
          <p:cNvPr id="6" name="Footer Placeholder 5"/>
          <p:cNvSpPr>
            <a:spLocks noGrp="1"/>
          </p:cNvSpPr>
          <p:nvPr>
            <p:ph type="ftr" sz="quarter" idx="11"/>
          </p:nvPr>
        </p:nvSpPr>
        <p:spPr/>
        <p:txBody>
          <a:bodyPr/>
          <a:lstStyle/>
          <a:p>
            <a:r>
              <a:rPr lang="en-US" smtClean="0"/>
              <a:t>L. Shojaei</a:t>
            </a:r>
            <a:endParaRPr lang="en-US"/>
          </a:p>
        </p:txBody>
      </p:sp>
      <p:sp>
        <p:nvSpPr>
          <p:cNvPr id="7" name="Slide Number Placeholder 6"/>
          <p:cNvSpPr>
            <a:spLocks noGrp="1"/>
          </p:cNvSpPr>
          <p:nvPr>
            <p:ph type="sldNum" sz="quarter" idx="12"/>
          </p:nvPr>
        </p:nvSpPr>
        <p:spPr/>
        <p:txBody>
          <a:bodyPr/>
          <a:lstStyle/>
          <a:p>
            <a:fld id="{3D6BC03C-23AD-49D7-BD17-22DD981F3648}" type="slidenum">
              <a:rPr lang="en-US" smtClean="0"/>
              <a:t>‹#›</a:t>
            </a:fld>
            <a:endParaRPr lang="en-US"/>
          </a:p>
        </p:txBody>
      </p:sp>
    </p:spTree>
    <p:extLst>
      <p:ext uri="{BB962C8B-B14F-4D97-AF65-F5344CB8AC3E}">
        <p14:creationId xmlns:p14="http://schemas.microsoft.com/office/powerpoint/2010/main" val="2226284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F8862C5-7EEC-46D1-9B47-A13A2F56A497}" type="datetime1">
              <a:rPr lang="en-US" smtClean="0"/>
              <a:t>8/10/2016</a:t>
            </a:fld>
            <a:endParaRPr lang="en-US"/>
          </a:p>
        </p:txBody>
      </p:sp>
      <p:sp>
        <p:nvSpPr>
          <p:cNvPr id="8" name="Footer Placeholder 7"/>
          <p:cNvSpPr>
            <a:spLocks noGrp="1"/>
          </p:cNvSpPr>
          <p:nvPr>
            <p:ph type="ftr" sz="quarter" idx="11"/>
          </p:nvPr>
        </p:nvSpPr>
        <p:spPr/>
        <p:txBody>
          <a:bodyPr/>
          <a:lstStyle/>
          <a:p>
            <a:r>
              <a:rPr lang="en-US" smtClean="0"/>
              <a:t>L. Shojaei</a:t>
            </a:r>
            <a:endParaRPr lang="en-US"/>
          </a:p>
        </p:txBody>
      </p:sp>
      <p:sp>
        <p:nvSpPr>
          <p:cNvPr id="9" name="Slide Number Placeholder 8"/>
          <p:cNvSpPr>
            <a:spLocks noGrp="1"/>
          </p:cNvSpPr>
          <p:nvPr>
            <p:ph type="sldNum" sz="quarter" idx="12"/>
          </p:nvPr>
        </p:nvSpPr>
        <p:spPr/>
        <p:txBody>
          <a:bodyPr/>
          <a:lstStyle/>
          <a:p>
            <a:fld id="{3D6BC03C-23AD-49D7-BD17-22DD981F3648}" type="slidenum">
              <a:rPr lang="en-US" smtClean="0"/>
              <a:t>‹#›</a:t>
            </a:fld>
            <a:endParaRPr lang="en-US"/>
          </a:p>
        </p:txBody>
      </p:sp>
    </p:spTree>
    <p:extLst>
      <p:ext uri="{BB962C8B-B14F-4D97-AF65-F5344CB8AC3E}">
        <p14:creationId xmlns:p14="http://schemas.microsoft.com/office/powerpoint/2010/main" val="2774748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DB83D16-FEDF-46B3-9C22-6398C1FE5170}" type="datetime1">
              <a:rPr lang="en-US" smtClean="0"/>
              <a:t>8/10/2016</a:t>
            </a:fld>
            <a:endParaRPr lang="en-US"/>
          </a:p>
        </p:txBody>
      </p:sp>
      <p:sp>
        <p:nvSpPr>
          <p:cNvPr id="4" name="Footer Placeholder 3"/>
          <p:cNvSpPr>
            <a:spLocks noGrp="1"/>
          </p:cNvSpPr>
          <p:nvPr>
            <p:ph type="ftr" sz="quarter" idx="11"/>
          </p:nvPr>
        </p:nvSpPr>
        <p:spPr/>
        <p:txBody>
          <a:bodyPr/>
          <a:lstStyle/>
          <a:p>
            <a:r>
              <a:rPr lang="en-US" smtClean="0"/>
              <a:t>L. Shojaei</a:t>
            </a:r>
            <a:endParaRPr lang="en-US"/>
          </a:p>
        </p:txBody>
      </p:sp>
      <p:sp>
        <p:nvSpPr>
          <p:cNvPr id="5" name="Slide Number Placeholder 4"/>
          <p:cNvSpPr>
            <a:spLocks noGrp="1"/>
          </p:cNvSpPr>
          <p:nvPr>
            <p:ph type="sldNum" sz="quarter" idx="12"/>
          </p:nvPr>
        </p:nvSpPr>
        <p:spPr/>
        <p:txBody>
          <a:bodyPr/>
          <a:lstStyle/>
          <a:p>
            <a:fld id="{3D6BC03C-23AD-49D7-BD17-22DD981F3648}" type="slidenum">
              <a:rPr lang="en-US" smtClean="0"/>
              <a:t>‹#›</a:t>
            </a:fld>
            <a:endParaRPr lang="en-US"/>
          </a:p>
        </p:txBody>
      </p:sp>
    </p:spTree>
    <p:extLst>
      <p:ext uri="{BB962C8B-B14F-4D97-AF65-F5344CB8AC3E}">
        <p14:creationId xmlns:p14="http://schemas.microsoft.com/office/powerpoint/2010/main" val="220422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5904782-0D8D-41F3-9199-A76F0C790997}" type="datetime1">
              <a:rPr lang="en-US" smtClean="0"/>
              <a:t>8/10/2016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L. Shojaei</a:t>
            </a:r>
            <a:endParaRPr lang="en-US"/>
          </a:p>
        </p:txBody>
      </p:sp>
      <p:sp>
        <p:nvSpPr>
          <p:cNvPr id="9" name="Slide Number Placeholder 8"/>
          <p:cNvSpPr>
            <a:spLocks noGrp="1"/>
          </p:cNvSpPr>
          <p:nvPr>
            <p:ph type="sldNum" sz="quarter" idx="12"/>
          </p:nvPr>
        </p:nvSpPr>
        <p:spPr/>
        <p:txBody>
          <a:bodyPr/>
          <a:lstStyle/>
          <a:p>
            <a:fld id="{3D6BC03C-23AD-49D7-BD17-22DD981F3648}" type="slidenum">
              <a:rPr lang="en-US" smtClean="0"/>
              <a:t>‹#›</a:t>
            </a:fld>
            <a:endParaRPr lang="en-US"/>
          </a:p>
        </p:txBody>
      </p:sp>
    </p:spTree>
    <p:extLst>
      <p:ext uri="{BB962C8B-B14F-4D97-AF65-F5344CB8AC3E}">
        <p14:creationId xmlns:p14="http://schemas.microsoft.com/office/powerpoint/2010/main" val="3622334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B1A2BCF-6B4D-4CBC-B663-3B93C95FA878}" type="datetime1">
              <a:rPr lang="en-US" smtClean="0"/>
              <a:t>8/10/2016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smtClean="0"/>
              <a:t>L. Shojaei</a:t>
            </a: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D6BC03C-23AD-49D7-BD17-22DD981F3648}" type="slidenum">
              <a:rPr lang="en-US" smtClean="0"/>
              <a:t>‹#›</a:t>
            </a:fld>
            <a:endParaRPr lang="en-US"/>
          </a:p>
        </p:txBody>
      </p:sp>
    </p:spTree>
    <p:extLst>
      <p:ext uri="{BB962C8B-B14F-4D97-AF65-F5344CB8AC3E}">
        <p14:creationId xmlns:p14="http://schemas.microsoft.com/office/powerpoint/2010/main" val="491982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0D2F0B5-1C42-4E50-AB9A-39A1C1BA6493}" type="datetime1">
              <a:rPr lang="en-US" smtClean="0"/>
              <a:t>8/10/2016</a:t>
            </a:fld>
            <a:endParaRPr lang="en-US"/>
          </a:p>
        </p:txBody>
      </p:sp>
      <p:sp>
        <p:nvSpPr>
          <p:cNvPr id="6" name="Footer Placeholder 5"/>
          <p:cNvSpPr>
            <a:spLocks noGrp="1"/>
          </p:cNvSpPr>
          <p:nvPr>
            <p:ph type="ftr" sz="quarter" idx="11"/>
          </p:nvPr>
        </p:nvSpPr>
        <p:spPr/>
        <p:txBody>
          <a:bodyPr/>
          <a:lstStyle/>
          <a:p>
            <a:r>
              <a:rPr lang="en-US" smtClean="0"/>
              <a:t>L. Shojaei</a:t>
            </a:r>
            <a:endParaRPr lang="en-US"/>
          </a:p>
        </p:txBody>
      </p:sp>
      <p:sp>
        <p:nvSpPr>
          <p:cNvPr id="7" name="Slide Number Placeholder 6"/>
          <p:cNvSpPr>
            <a:spLocks noGrp="1"/>
          </p:cNvSpPr>
          <p:nvPr>
            <p:ph type="sldNum" sz="quarter" idx="12"/>
          </p:nvPr>
        </p:nvSpPr>
        <p:spPr/>
        <p:txBody>
          <a:bodyPr/>
          <a:lstStyle/>
          <a:p>
            <a:fld id="{3D6BC03C-23AD-49D7-BD17-22DD981F3648}" type="slidenum">
              <a:rPr lang="en-US" smtClean="0"/>
              <a:t>‹#›</a:t>
            </a:fld>
            <a:endParaRPr lang="en-US"/>
          </a:p>
        </p:txBody>
      </p:sp>
    </p:spTree>
    <p:extLst>
      <p:ext uri="{BB962C8B-B14F-4D97-AF65-F5344CB8AC3E}">
        <p14:creationId xmlns:p14="http://schemas.microsoft.com/office/powerpoint/2010/main" val="1972254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BC22F19-092C-469C-8BD9-799E2C5527E2}" type="datetime1">
              <a:rPr lang="en-US" smtClean="0"/>
              <a:t>8/10/2016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L. Shojaei</a:t>
            </a:r>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D6BC03C-23AD-49D7-BD17-22DD981F3648}"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790563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363" y="-103434"/>
            <a:ext cx="12302728" cy="6961434"/>
          </a:xfrm>
        </p:spPr>
      </p:pic>
    </p:spTree>
    <p:extLst>
      <p:ext uri="{BB962C8B-B14F-4D97-AF65-F5344CB8AC3E}">
        <p14:creationId xmlns:p14="http://schemas.microsoft.com/office/powerpoint/2010/main" val="20924487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Pharmacological Management </a:t>
            </a:r>
            <a:br>
              <a:rPr lang="en-US" dirty="0"/>
            </a:br>
            <a:r>
              <a:rPr lang="en-US" dirty="0"/>
              <a:t>of </a:t>
            </a:r>
            <a:r>
              <a:rPr lang="en-US" dirty="0" smtClean="0"/>
              <a:t>sever HTN</a:t>
            </a:r>
            <a:endParaRPr lang="en-US" dirty="0"/>
          </a:p>
        </p:txBody>
      </p:sp>
      <p:sp>
        <p:nvSpPr>
          <p:cNvPr id="3" name="Content Placeholder 2"/>
          <p:cNvSpPr>
            <a:spLocks noGrp="1"/>
          </p:cNvSpPr>
          <p:nvPr>
            <p:ph idx="1"/>
          </p:nvPr>
        </p:nvSpPr>
        <p:spPr/>
        <p:txBody>
          <a:bodyPr/>
          <a:lstStyle/>
          <a:p>
            <a:endParaRPr lang="en-US" dirty="0"/>
          </a:p>
        </p:txBody>
      </p:sp>
      <p:sp>
        <p:nvSpPr>
          <p:cNvPr id="5" name="Date Placeholder 4"/>
          <p:cNvSpPr>
            <a:spLocks noGrp="1"/>
          </p:cNvSpPr>
          <p:nvPr>
            <p:ph type="dt" sz="half" idx="10"/>
          </p:nvPr>
        </p:nvSpPr>
        <p:spPr/>
        <p:txBody>
          <a:bodyPr/>
          <a:lstStyle/>
          <a:p>
            <a:fld id="{1CFAF9CE-CBA2-4DCC-800B-35A476F4E253}" type="datetime1">
              <a:rPr lang="en-US" smtClean="0"/>
              <a:t>8/10/2016</a:t>
            </a:fld>
            <a:endParaRPr lang="en-US"/>
          </a:p>
        </p:txBody>
      </p:sp>
      <p:sp>
        <p:nvSpPr>
          <p:cNvPr id="6" name="Footer Placeholder 5"/>
          <p:cNvSpPr>
            <a:spLocks noGrp="1"/>
          </p:cNvSpPr>
          <p:nvPr>
            <p:ph type="ftr" sz="quarter" idx="11"/>
          </p:nvPr>
        </p:nvSpPr>
        <p:spPr/>
        <p:txBody>
          <a:bodyPr/>
          <a:lstStyle/>
          <a:p>
            <a:r>
              <a:rPr lang="en-US" smtClean="0"/>
              <a:t>L. Shojaei</a:t>
            </a:r>
            <a:endParaRPr lang="en-US" dirty="0"/>
          </a:p>
        </p:txBody>
      </p:sp>
      <p:sp>
        <p:nvSpPr>
          <p:cNvPr id="7" name="Slide Number Placeholder 6"/>
          <p:cNvSpPr>
            <a:spLocks noGrp="1"/>
          </p:cNvSpPr>
          <p:nvPr>
            <p:ph type="sldNum" sz="quarter" idx="12"/>
          </p:nvPr>
        </p:nvSpPr>
        <p:spPr/>
        <p:txBody>
          <a:bodyPr/>
          <a:lstStyle/>
          <a:p>
            <a:fld id="{3D6BC03C-23AD-49D7-BD17-22DD981F3648}" type="slidenum">
              <a:rPr lang="en-US" smtClean="0"/>
              <a:t>10</a:t>
            </a:fld>
            <a:endParaRPr lang="en-US" dirty="0"/>
          </a:p>
        </p:txBody>
      </p:sp>
      <p:graphicFrame>
        <p:nvGraphicFramePr>
          <p:cNvPr id="4" name="Diagram 3"/>
          <p:cNvGraphicFramePr/>
          <p:nvPr>
            <p:extLst>
              <p:ext uri="{D42A27DB-BD31-4B8C-83A1-F6EECF244321}">
                <p14:modId xmlns:p14="http://schemas.microsoft.com/office/powerpoint/2010/main" val="1923093384"/>
              </p:ext>
            </p:extLst>
          </p:nvPr>
        </p:nvGraphicFramePr>
        <p:xfrm>
          <a:off x="2032000" y="2537928"/>
          <a:ext cx="7429241" cy="33391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18270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1847462" y="748038"/>
            <a:ext cx="8194640" cy="5578837"/>
          </a:xfrm>
          <a:prstGeom prst="rect">
            <a:avLst/>
          </a:prstGeom>
        </p:spPr>
      </p:pic>
      <p:sp>
        <p:nvSpPr>
          <p:cNvPr id="3" name="Date Placeholder 2"/>
          <p:cNvSpPr>
            <a:spLocks noGrp="1"/>
          </p:cNvSpPr>
          <p:nvPr>
            <p:ph type="dt" sz="half" idx="10"/>
          </p:nvPr>
        </p:nvSpPr>
        <p:spPr/>
        <p:txBody>
          <a:bodyPr/>
          <a:lstStyle/>
          <a:p>
            <a:fld id="{CC2EAB76-2429-4861-BAF0-56338B6F2FC6}" type="datetime1">
              <a:rPr lang="en-US" smtClean="0"/>
              <a:t>8/10/2016</a:t>
            </a:fld>
            <a:endParaRPr lang="en-US"/>
          </a:p>
        </p:txBody>
      </p:sp>
      <p:sp>
        <p:nvSpPr>
          <p:cNvPr id="5" name="Footer Placeholder 4"/>
          <p:cNvSpPr>
            <a:spLocks noGrp="1"/>
          </p:cNvSpPr>
          <p:nvPr>
            <p:ph type="ftr" sz="quarter" idx="11"/>
          </p:nvPr>
        </p:nvSpPr>
        <p:spPr/>
        <p:txBody>
          <a:bodyPr/>
          <a:lstStyle/>
          <a:p>
            <a:r>
              <a:rPr lang="en-US" smtClean="0"/>
              <a:t>L. Shojaei</a:t>
            </a:r>
            <a:endParaRPr lang="en-US" dirty="0"/>
          </a:p>
        </p:txBody>
      </p:sp>
      <p:sp>
        <p:nvSpPr>
          <p:cNvPr id="6" name="Slide Number Placeholder 5"/>
          <p:cNvSpPr>
            <a:spLocks noGrp="1"/>
          </p:cNvSpPr>
          <p:nvPr>
            <p:ph type="sldNum" sz="quarter" idx="12"/>
          </p:nvPr>
        </p:nvSpPr>
        <p:spPr/>
        <p:txBody>
          <a:bodyPr/>
          <a:lstStyle/>
          <a:p>
            <a:fld id="{3D6BC03C-23AD-49D7-BD17-22DD981F3648}" type="slidenum">
              <a:rPr lang="en-US" smtClean="0"/>
              <a:t>11</a:t>
            </a:fld>
            <a:endParaRPr lang="en-US" dirty="0"/>
          </a:p>
        </p:txBody>
      </p:sp>
    </p:spTree>
    <p:extLst>
      <p:ext uri="{BB962C8B-B14F-4D97-AF65-F5344CB8AC3E}">
        <p14:creationId xmlns:p14="http://schemas.microsoft.com/office/powerpoint/2010/main" val="16830664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Labetalol</a:t>
            </a:r>
          </a:p>
        </p:txBody>
      </p:sp>
      <p:sp>
        <p:nvSpPr>
          <p:cNvPr id="3" name="Content Placeholder 2"/>
          <p:cNvSpPr>
            <a:spLocks noGrp="1"/>
          </p:cNvSpPr>
          <p:nvPr>
            <p:ph idx="1"/>
          </p:nvPr>
        </p:nvSpPr>
        <p:spPr/>
        <p:txBody>
          <a:bodyPr>
            <a:normAutofit/>
          </a:bodyPr>
          <a:lstStyle/>
          <a:p>
            <a:pPr>
              <a:lnSpc>
                <a:spcPct val="200000"/>
              </a:lnSpc>
              <a:buClr>
                <a:srgbClr val="92D050"/>
              </a:buClr>
              <a:buSzPct val="150000"/>
              <a:buFont typeface="Wingdings" panose="05000000000000000000" pitchFamily="2" charset="2"/>
              <a:buChar char="§"/>
            </a:pPr>
            <a:r>
              <a:rPr lang="en-US" sz="2400" dirty="0" smtClean="0"/>
              <a:t>Non-selective beta-blocker </a:t>
            </a:r>
            <a:r>
              <a:rPr lang="en-US" sz="2400" dirty="0"/>
              <a:t>with alpha-1 receptor </a:t>
            </a:r>
            <a:r>
              <a:rPr lang="en-US" sz="2400" dirty="0" smtClean="0"/>
              <a:t>blocker </a:t>
            </a:r>
            <a:r>
              <a:rPr lang="en-US" sz="2400" dirty="0"/>
              <a:t>activity. </a:t>
            </a:r>
            <a:endParaRPr lang="en-US" sz="2400" dirty="0" smtClean="0"/>
          </a:p>
          <a:p>
            <a:pPr>
              <a:lnSpc>
                <a:spcPct val="200000"/>
              </a:lnSpc>
              <a:buClr>
                <a:srgbClr val="92D050"/>
              </a:buClr>
              <a:buSzPct val="150000"/>
              <a:buFont typeface="Wingdings" panose="05000000000000000000" pitchFamily="2" charset="2"/>
              <a:buChar char="§"/>
            </a:pPr>
            <a:r>
              <a:rPr lang="en-US" sz="2400" dirty="0" smtClean="0"/>
              <a:t>Neonatal bradycardia </a:t>
            </a:r>
            <a:r>
              <a:rPr lang="en-US" sz="2400" dirty="0" smtClean="0">
                <a:sym typeface="Wingdings" panose="05000000000000000000" pitchFamily="2" charset="2"/>
              </a:rPr>
              <a:t></a:t>
            </a:r>
            <a:r>
              <a:rPr lang="en-US" sz="2400" dirty="0" smtClean="0"/>
              <a:t> no clinical  </a:t>
            </a:r>
            <a:r>
              <a:rPr lang="en-US" sz="2400" dirty="0"/>
              <a:t>consequences </a:t>
            </a:r>
          </a:p>
          <a:p>
            <a:pPr>
              <a:lnSpc>
                <a:spcPct val="200000"/>
              </a:lnSpc>
              <a:buClr>
                <a:srgbClr val="92D050"/>
              </a:buClr>
              <a:buSzPct val="150000"/>
              <a:buFont typeface="Wingdings" panose="05000000000000000000" pitchFamily="2" charset="2"/>
              <a:buChar char="§"/>
            </a:pPr>
            <a:r>
              <a:rPr lang="en-US" sz="2400" dirty="0" smtClean="0"/>
              <a:t>Contraindicated: asthma </a:t>
            </a:r>
            <a:r>
              <a:rPr lang="en-US" sz="2400" dirty="0"/>
              <a:t>or </a:t>
            </a:r>
            <a:r>
              <a:rPr lang="en-US" sz="2400" dirty="0" smtClean="0"/>
              <a:t>CHF</a:t>
            </a:r>
            <a:endParaRPr lang="en-US" sz="2400" dirty="0"/>
          </a:p>
        </p:txBody>
      </p:sp>
      <p:sp>
        <p:nvSpPr>
          <p:cNvPr id="4" name="Date Placeholder 3"/>
          <p:cNvSpPr>
            <a:spLocks noGrp="1"/>
          </p:cNvSpPr>
          <p:nvPr>
            <p:ph type="dt" sz="half" idx="10"/>
          </p:nvPr>
        </p:nvSpPr>
        <p:spPr/>
        <p:txBody>
          <a:bodyPr/>
          <a:lstStyle/>
          <a:p>
            <a:fld id="{603CE91E-7292-4B8D-BD0B-FA37AC5B73E1}" type="datetime1">
              <a:rPr lang="en-US" smtClean="0"/>
              <a:t>8/10/2016</a:t>
            </a:fld>
            <a:endParaRPr lang="en-US"/>
          </a:p>
        </p:txBody>
      </p:sp>
      <p:sp>
        <p:nvSpPr>
          <p:cNvPr id="5" name="Footer Placeholder 4"/>
          <p:cNvSpPr>
            <a:spLocks noGrp="1"/>
          </p:cNvSpPr>
          <p:nvPr>
            <p:ph type="ftr" sz="quarter" idx="11"/>
          </p:nvPr>
        </p:nvSpPr>
        <p:spPr/>
        <p:txBody>
          <a:bodyPr/>
          <a:lstStyle/>
          <a:p>
            <a:r>
              <a:rPr lang="en-US" smtClean="0"/>
              <a:t>L. Shojaei</a:t>
            </a:r>
            <a:endParaRPr lang="en-US" dirty="0"/>
          </a:p>
        </p:txBody>
      </p:sp>
      <p:sp>
        <p:nvSpPr>
          <p:cNvPr id="6" name="Slide Number Placeholder 5"/>
          <p:cNvSpPr>
            <a:spLocks noGrp="1"/>
          </p:cNvSpPr>
          <p:nvPr>
            <p:ph type="sldNum" sz="quarter" idx="12"/>
          </p:nvPr>
        </p:nvSpPr>
        <p:spPr/>
        <p:txBody>
          <a:bodyPr/>
          <a:lstStyle/>
          <a:p>
            <a:fld id="{3D6BC03C-23AD-49D7-BD17-22DD981F3648}" type="slidenum">
              <a:rPr lang="en-US" smtClean="0"/>
              <a:t>12</a:t>
            </a:fld>
            <a:endParaRPr lang="en-US" dirty="0"/>
          </a:p>
        </p:txBody>
      </p:sp>
    </p:spTree>
    <p:extLst>
      <p:ext uri="{BB962C8B-B14F-4D97-AF65-F5344CB8AC3E}">
        <p14:creationId xmlns:p14="http://schemas.microsoft.com/office/powerpoint/2010/main" val="3247536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Nifedipine</a:t>
            </a:r>
            <a:endParaRPr lang="en-US" dirty="0"/>
          </a:p>
        </p:txBody>
      </p:sp>
      <p:sp>
        <p:nvSpPr>
          <p:cNvPr id="3" name="Content Placeholder 2"/>
          <p:cNvSpPr>
            <a:spLocks noGrp="1"/>
          </p:cNvSpPr>
          <p:nvPr>
            <p:ph idx="1"/>
          </p:nvPr>
        </p:nvSpPr>
        <p:spPr/>
        <p:txBody>
          <a:bodyPr>
            <a:noAutofit/>
          </a:bodyPr>
          <a:lstStyle/>
          <a:p>
            <a:pPr>
              <a:lnSpc>
                <a:spcPct val="150000"/>
              </a:lnSpc>
              <a:buClr>
                <a:srgbClr val="CC00FF"/>
              </a:buClr>
              <a:buSzPct val="120000"/>
              <a:buFont typeface="Wingdings" panose="05000000000000000000" pitchFamily="2" charset="2"/>
              <a:buChar char="ü"/>
            </a:pPr>
            <a:r>
              <a:rPr lang="en-US" sz="2400" dirty="0" smtClean="0"/>
              <a:t>Only CCB for treating </a:t>
            </a:r>
            <a:r>
              <a:rPr lang="en-US" sz="2400" dirty="0"/>
              <a:t>severe hypertension </a:t>
            </a:r>
            <a:r>
              <a:rPr lang="en-US" sz="2400" dirty="0" smtClean="0"/>
              <a:t>.</a:t>
            </a:r>
          </a:p>
          <a:p>
            <a:pPr>
              <a:lnSpc>
                <a:spcPct val="150000"/>
              </a:lnSpc>
              <a:buClr>
                <a:srgbClr val="CC00FF"/>
              </a:buClr>
              <a:buSzPct val="120000"/>
              <a:buFont typeface="Wingdings" panose="05000000000000000000" pitchFamily="2" charset="2"/>
              <a:buChar char="ü"/>
            </a:pPr>
            <a:r>
              <a:rPr lang="en-US" sz="2400" dirty="0" smtClean="0"/>
              <a:t>Oral: headache </a:t>
            </a:r>
            <a:r>
              <a:rPr lang="en-US" sz="2400" dirty="0"/>
              <a:t>and tachycardia</a:t>
            </a:r>
            <a:r>
              <a:rPr lang="en-US" sz="2400" dirty="0" smtClean="0"/>
              <a:t>.</a:t>
            </a:r>
            <a:endParaRPr lang="en-US" sz="2400" dirty="0"/>
          </a:p>
          <a:p>
            <a:pPr>
              <a:lnSpc>
                <a:spcPct val="150000"/>
              </a:lnSpc>
              <a:buClr>
                <a:srgbClr val="CC00FF"/>
              </a:buClr>
              <a:buSzPct val="120000"/>
              <a:buFont typeface="Wingdings" panose="05000000000000000000" pitchFamily="2" charset="2"/>
              <a:buChar char="ü"/>
            </a:pPr>
            <a:r>
              <a:rPr lang="en-US" sz="2400" dirty="0" smtClean="0"/>
              <a:t>Sublingual administration: hypotension</a:t>
            </a:r>
            <a:r>
              <a:rPr lang="en-US" sz="2400" dirty="0"/>
              <a:t>. </a:t>
            </a:r>
          </a:p>
          <a:p>
            <a:pPr>
              <a:lnSpc>
                <a:spcPct val="150000"/>
              </a:lnSpc>
              <a:buClr>
                <a:srgbClr val="CC00FF"/>
              </a:buClr>
              <a:buSzPct val="120000"/>
              <a:buFont typeface="Wingdings" panose="05000000000000000000" pitchFamily="2" charset="2"/>
              <a:buChar char="ü"/>
            </a:pPr>
            <a:r>
              <a:rPr lang="en-US" sz="2400" dirty="0" smtClean="0"/>
              <a:t>Best avoided: </a:t>
            </a:r>
            <a:r>
              <a:rPr lang="en-US" sz="2400" dirty="0"/>
              <a:t>tachycardia (≥120/min), </a:t>
            </a:r>
            <a:r>
              <a:rPr lang="en-US" sz="2400" dirty="0" smtClean="0"/>
              <a:t>CAD or fixed </a:t>
            </a:r>
            <a:r>
              <a:rPr lang="en-US" sz="2400" dirty="0"/>
              <a:t>cardiac output </a:t>
            </a:r>
            <a:r>
              <a:rPr lang="en-US" sz="2400" dirty="0" err="1"/>
              <a:t>valvular</a:t>
            </a:r>
            <a:r>
              <a:rPr lang="en-US" sz="2400" dirty="0"/>
              <a:t> </a:t>
            </a:r>
            <a:r>
              <a:rPr lang="en-US" sz="2400" dirty="0" smtClean="0"/>
              <a:t>disease.</a:t>
            </a:r>
          </a:p>
          <a:p>
            <a:pPr>
              <a:lnSpc>
                <a:spcPct val="150000"/>
              </a:lnSpc>
              <a:buClr>
                <a:srgbClr val="CC00FF"/>
              </a:buClr>
              <a:buSzPct val="120000"/>
              <a:buFont typeface="Wingdings" panose="05000000000000000000" pitchFamily="2" charset="2"/>
              <a:buChar char="ü"/>
            </a:pPr>
            <a:r>
              <a:rPr lang="en-US" sz="2400" dirty="0"/>
              <a:t>I</a:t>
            </a:r>
            <a:r>
              <a:rPr lang="en-US" sz="2400" dirty="0" smtClean="0"/>
              <a:t>nteractions with </a:t>
            </a:r>
            <a:r>
              <a:rPr lang="en-US" sz="2400" dirty="0"/>
              <a:t>magnesium </a:t>
            </a:r>
            <a:r>
              <a:rPr lang="en-US" sz="2400" dirty="0" err="1" smtClean="0"/>
              <a:t>sulphate</a:t>
            </a:r>
            <a:r>
              <a:rPr lang="en-US" sz="2400" dirty="0" smtClean="0"/>
              <a:t>: yes or no???  </a:t>
            </a:r>
          </a:p>
          <a:p>
            <a:pPr>
              <a:lnSpc>
                <a:spcPct val="150000"/>
              </a:lnSpc>
              <a:buClr>
                <a:srgbClr val="CC00FF"/>
              </a:buClr>
              <a:buSzPct val="120000"/>
              <a:buFont typeface="Wingdings" panose="05000000000000000000" pitchFamily="2" charset="2"/>
              <a:buChar char="ü"/>
            </a:pPr>
            <a:endParaRPr lang="en-US" sz="2400" dirty="0"/>
          </a:p>
        </p:txBody>
      </p:sp>
      <p:sp>
        <p:nvSpPr>
          <p:cNvPr id="4" name="Date Placeholder 3"/>
          <p:cNvSpPr>
            <a:spLocks noGrp="1"/>
          </p:cNvSpPr>
          <p:nvPr>
            <p:ph type="dt" sz="half" idx="10"/>
          </p:nvPr>
        </p:nvSpPr>
        <p:spPr/>
        <p:txBody>
          <a:bodyPr/>
          <a:lstStyle/>
          <a:p>
            <a:fld id="{AEBE0CBA-296E-4837-9E01-F4CE40C9971A}" type="datetime1">
              <a:rPr lang="en-US" smtClean="0"/>
              <a:t>8/10/2016</a:t>
            </a:fld>
            <a:endParaRPr lang="en-US"/>
          </a:p>
        </p:txBody>
      </p:sp>
      <p:sp>
        <p:nvSpPr>
          <p:cNvPr id="5" name="Footer Placeholder 4"/>
          <p:cNvSpPr>
            <a:spLocks noGrp="1"/>
          </p:cNvSpPr>
          <p:nvPr>
            <p:ph type="ftr" sz="quarter" idx="11"/>
          </p:nvPr>
        </p:nvSpPr>
        <p:spPr/>
        <p:txBody>
          <a:bodyPr/>
          <a:lstStyle/>
          <a:p>
            <a:r>
              <a:rPr lang="en-US" smtClean="0"/>
              <a:t>L. Shojaei</a:t>
            </a:r>
            <a:endParaRPr lang="en-US" dirty="0"/>
          </a:p>
        </p:txBody>
      </p:sp>
      <p:sp>
        <p:nvSpPr>
          <p:cNvPr id="6" name="Slide Number Placeholder 5"/>
          <p:cNvSpPr>
            <a:spLocks noGrp="1"/>
          </p:cNvSpPr>
          <p:nvPr>
            <p:ph type="sldNum" sz="quarter" idx="12"/>
          </p:nvPr>
        </p:nvSpPr>
        <p:spPr/>
        <p:txBody>
          <a:bodyPr/>
          <a:lstStyle/>
          <a:p>
            <a:fld id="{3D6BC03C-23AD-49D7-BD17-22DD981F3648}" type="slidenum">
              <a:rPr lang="en-US" smtClean="0"/>
              <a:t>13</a:t>
            </a:fld>
            <a:endParaRPr lang="en-US" dirty="0"/>
          </a:p>
        </p:txBody>
      </p:sp>
    </p:spTree>
    <p:extLst>
      <p:ext uri="{BB962C8B-B14F-4D97-AF65-F5344CB8AC3E}">
        <p14:creationId xmlns:p14="http://schemas.microsoft.com/office/powerpoint/2010/main" val="24621087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Hydralazine </a:t>
            </a:r>
          </a:p>
        </p:txBody>
      </p:sp>
      <p:sp>
        <p:nvSpPr>
          <p:cNvPr id="3" name="Content Placeholder 2"/>
          <p:cNvSpPr>
            <a:spLocks noGrp="1"/>
          </p:cNvSpPr>
          <p:nvPr>
            <p:ph idx="1"/>
          </p:nvPr>
        </p:nvSpPr>
        <p:spPr/>
        <p:txBody>
          <a:bodyPr>
            <a:normAutofit/>
          </a:bodyPr>
          <a:lstStyle/>
          <a:p>
            <a:pPr>
              <a:lnSpc>
                <a:spcPct val="200000"/>
              </a:lnSpc>
              <a:buFont typeface="Wingdings" panose="05000000000000000000" pitchFamily="2" charset="2"/>
              <a:buChar char="Ø"/>
            </a:pPr>
            <a:r>
              <a:rPr lang="en-US" sz="2400" dirty="0" smtClean="0"/>
              <a:t>Direct </a:t>
            </a:r>
            <a:r>
              <a:rPr lang="en-US" sz="2400" dirty="0"/>
              <a:t>vasodilator of arteriolar smooth </a:t>
            </a:r>
            <a:r>
              <a:rPr lang="en-US" sz="2400" dirty="0" smtClean="0"/>
              <a:t>muscle</a:t>
            </a:r>
            <a:r>
              <a:rPr lang="en-US" sz="2400" dirty="0"/>
              <a:t>. </a:t>
            </a:r>
            <a:endParaRPr lang="en-US" sz="2400" dirty="0" smtClean="0"/>
          </a:p>
          <a:p>
            <a:pPr>
              <a:lnSpc>
                <a:spcPct val="200000"/>
              </a:lnSpc>
              <a:buFont typeface="Wingdings" panose="05000000000000000000" pitchFamily="2" charset="2"/>
              <a:buChar char="Ø"/>
            </a:pPr>
            <a:r>
              <a:rPr lang="en-US" sz="2400" dirty="0" smtClean="0"/>
              <a:t>IV: maternal hypotension </a:t>
            </a:r>
            <a:r>
              <a:rPr lang="en-US" sz="2400" dirty="0"/>
              <a:t>and fetal distress</a:t>
            </a:r>
            <a:r>
              <a:rPr lang="en-US" sz="2400" dirty="0" smtClean="0"/>
              <a:t>.</a:t>
            </a:r>
          </a:p>
          <a:p>
            <a:pPr>
              <a:lnSpc>
                <a:spcPct val="200000"/>
              </a:lnSpc>
              <a:buFont typeface="Wingdings" panose="05000000000000000000" pitchFamily="2" charset="2"/>
              <a:buChar char="Ø"/>
            </a:pPr>
            <a:r>
              <a:rPr lang="en-US" sz="2400" dirty="0"/>
              <a:t>Side </a:t>
            </a:r>
            <a:r>
              <a:rPr lang="en-US" sz="2400" dirty="0" smtClean="0"/>
              <a:t>effects: tachycardia</a:t>
            </a:r>
            <a:r>
              <a:rPr lang="en-US" sz="2400" dirty="0"/>
              <a:t>, headache, and </a:t>
            </a:r>
            <a:r>
              <a:rPr lang="en-US" sz="2400" dirty="0" smtClean="0"/>
              <a:t>nausea.</a:t>
            </a:r>
          </a:p>
          <a:p>
            <a:pPr>
              <a:lnSpc>
                <a:spcPct val="200000"/>
              </a:lnSpc>
              <a:buFont typeface="Wingdings" panose="05000000000000000000" pitchFamily="2" charset="2"/>
              <a:buChar char="Ø"/>
            </a:pPr>
            <a:r>
              <a:rPr lang="en-US" sz="2400" dirty="0" smtClean="0"/>
              <a:t>Best </a:t>
            </a:r>
            <a:r>
              <a:rPr lang="en-US" sz="2400" dirty="0"/>
              <a:t>avoided </a:t>
            </a:r>
            <a:r>
              <a:rPr lang="en-US" sz="2400" dirty="0" smtClean="0"/>
              <a:t>: tachycardia </a:t>
            </a:r>
            <a:r>
              <a:rPr lang="en-US" sz="2400" dirty="0"/>
              <a:t>(≥120/min) or </a:t>
            </a:r>
            <a:r>
              <a:rPr lang="en-US" sz="2400" dirty="0" smtClean="0"/>
              <a:t>fixed </a:t>
            </a:r>
            <a:r>
              <a:rPr lang="en-US" sz="2400" dirty="0"/>
              <a:t>cardiac output </a:t>
            </a:r>
            <a:r>
              <a:rPr lang="en-US" sz="2400" dirty="0" err="1"/>
              <a:t>valvular</a:t>
            </a:r>
            <a:r>
              <a:rPr lang="en-US" sz="2400" dirty="0"/>
              <a:t> disease. </a:t>
            </a:r>
          </a:p>
        </p:txBody>
      </p:sp>
      <p:sp>
        <p:nvSpPr>
          <p:cNvPr id="4" name="Date Placeholder 3"/>
          <p:cNvSpPr>
            <a:spLocks noGrp="1"/>
          </p:cNvSpPr>
          <p:nvPr>
            <p:ph type="dt" sz="half" idx="10"/>
          </p:nvPr>
        </p:nvSpPr>
        <p:spPr/>
        <p:txBody>
          <a:bodyPr/>
          <a:lstStyle/>
          <a:p>
            <a:fld id="{D4BC82A5-1614-4247-8833-3CB3B53C7650}" type="datetime1">
              <a:rPr lang="en-US" smtClean="0"/>
              <a:t>8/10/2016</a:t>
            </a:fld>
            <a:endParaRPr lang="en-US"/>
          </a:p>
        </p:txBody>
      </p:sp>
      <p:sp>
        <p:nvSpPr>
          <p:cNvPr id="5" name="Footer Placeholder 4"/>
          <p:cNvSpPr>
            <a:spLocks noGrp="1"/>
          </p:cNvSpPr>
          <p:nvPr>
            <p:ph type="ftr" sz="quarter" idx="11"/>
          </p:nvPr>
        </p:nvSpPr>
        <p:spPr/>
        <p:txBody>
          <a:bodyPr/>
          <a:lstStyle/>
          <a:p>
            <a:r>
              <a:rPr lang="en-US" smtClean="0"/>
              <a:t>L. Shojaei</a:t>
            </a:r>
            <a:endParaRPr lang="en-US" dirty="0"/>
          </a:p>
        </p:txBody>
      </p:sp>
      <p:sp>
        <p:nvSpPr>
          <p:cNvPr id="6" name="Slide Number Placeholder 5"/>
          <p:cNvSpPr>
            <a:spLocks noGrp="1"/>
          </p:cNvSpPr>
          <p:nvPr>
            <p:ph type="sldNum" sz="quarter" idx="12"/>
          </p:nvPr>
        </p:nvSpPr>
        <p:spPr/>
        <p:txBody>
          <a:bodyPr/>
          <a:lstStyle/>
          <a:p>
            <a:fld id="{3D6BC03C-23AD-49D7-BD17-22DD981F3648}" type="slidenum">
              <a:rPr lang="en-US" smtClean="0"/>
              <a:t>14</a:t>
            </a:fld>
            <a:endParaRPr lang="en-US" dirty="0"/>
          </a:p>
        </p:txBody>
      </p:sp>
    </p:spTree>
    <p:extLst>
      <p:ext uri="{BB962C8B-B14F-4D97-AF65-F5344CB8AC3E}">
        <p14:creationId xmlns:p14="http://schemas.microsoft.com/office/powerpoint/2010/main" val="9689545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drugs</a:t>
            </a:r>
            <a:endParaRPr lang="en-US" dirty="0"/>
          </a:p>
        </p:txBody>
      </p:sp>
      <p:sp>
        <p:nvSpPr>
          <p:cNvPr id="3" name="Content Placeholder 2"/>
          <p:cNvSpPr>
            <a:spLocks noGrp="1"/>
          </p:cNvSpPr>
          <p:nvPr>
            <p:ph idx="1"/>
          </p:nvPr>
        </p:nvSpPr>
        <p:spPr/>
        <p:txBody>
          <a:bodyPr>
            <a:normAutofit/>
          </a:bodyPr>
          <a:lstStyle/>
          <a:p>
            <a:pPr>
              <a:buClr>
                <a:srgbClr val="FF0000"/>
              </a:buClr>
              <a:buFont typeface="Wingdings" panose="05000000000000000000" pitchFamily="2" charset="2"/>
              <a:buChar char="v"/>
            </a:pPr>
            <a:r>
              <a:rPr lang="en-US" sz="2400" b="1" dirty="0">
                <a:solidFill>
                  <a:schemeClr val="accent6">
                    <a:lumMod val="75000"/>
                  </a:schemeClr>
                </a:solidFill>
              </a:rPr>
              <a:t> </a:t>
            </a:r>
            <a:r>
              <a:rPr lang="en-US" sz="2400" b="1" dirty="0" err="1" smtClean="0">
                <a:solidFill>
                  <a:schemeClr val="accent6">
                    <a:lumMod val="75000"/>
                  </a:schemeClr>
                </a:solidFill>
              </a:rPr>
              <a:t>Diazoxide</a:t>
            </a:r>
            <a:r>
              <a:rPr lang="en-US" sz="2400" b="1" dirty="0" smtClean="0">
                <a:solidFill>
                  <a:schemeClr val="accent6">
                    <a:lumMod val="75000"/>
                  </a:schemeClr>
                </a:solidFill>
              </a:rPr>
              <a:t>: </a:t>
            </a:r>
            <a:r>
              <a:rPr lang="en-US" sz="2400" dirty="0" smtClean="0"/>
              <a:t>rarely </a:t>
            </a:r>
            <a:r>
              <a:rPr lang="en-US" sz="2400" dirty="0"/>
              <a:t>used, </a:t>
            </a:r>
            <a:r>
              <a:rPr lang="en-US" sz="2400" dirty="0" smtClean="0"/>
              <a:t>rapid </a:t>
            </a:r>
            <a:r>
              <a:rPr lang="en-US" sz="2400" dirty="0"/>
              <a:t>drop in BP. </a:t>
            </a:r>
            <a:endParaRPr lang="en-US" sz="2400" dirty="0" smtClean="0"/>
          </a:p>
          <a:p>
            <a:endParaRPr lang="en-US" sz="2400" dirty="0"/>
          </a:p>
          <a:p>
            <a:pPr>
              <a:buClr>
                <a:srgbClr val="FF0000"/>
              </a:buClr>
              <a:buFont typeface="Wingdings" panose="05000000000000000000" pitchFamily="2" charset="2"/>
              <a:buChar char="v"/>
            </a:pPr>
            <a:r>
              <a:rPr lang="en-US" sz="2400" b="1" dirty="0">
                <a:solidFill>
                  <a:schemeClr val="accent6">
                    <a:lumMod val="75000"/>
                  </a:schemeClr>
                </a:solidFill>
              </a:rPr>
              <a:t>Magnesium </a:t>
            </a:r>
            <a:r>
              <a:rPr lang="en-US" sz="2400" b="1" dirty="0" err="1" smtClean="0">
                <a:solidFill>
                  <a:schemeClr val="accent6">
                    <a:lumMod val="75000"/>
                  </a:schemeClr>
                </a:solidFill>
              </a:rPr>
              <a:t>sulphate</a:t>
            </a:r>
            <a:r>
              <a:rPr lang="en-US" sz="2400" b="1" dirty="0" smtClean="0">
                <a:solidFill>
                  <a:schemeClr val="accent6">
                    <a:lumMod val="75000"/>
                  </a:schemeClr>
                </a:solidFill>
              </a:rPr>
              <a:t>: </a:t>
            </a:r>
            <a:r>
              <a:rPr lang="en-US" sz="2400" dirty="0" smtClean="0"/>
              <a:t>little </a:t>
            </a:r>
            <a:r>
              <a:rPr lang="en-US" sz="2400" dirty="0"/>
              <a:t>antihypertensive </a:t>
            </a:r>
            <a:r>
              <a:rPr lang="en-US" sz="2400" dirty="0" smtClean="0"/>
              <a:t>effect, not considered </a:t>
            </a:r>
            <a:r>
              <a:rPr lang="en-US" sz="2400" dirty="0"/>
              <a:t>as an antihypertensive </a:t>
            </a:r>
            <a:r>
              <a:rPr lang="en-US" sz="2400" dirty="0" smtClean="0"/>
              <a:t>for pre-</a:t>
            </a:r>
            <a:r>
              <a:rPr lang="en-US" sz="2400" dirty="0" err="1" smtClean="0"/>
              <a:t>eclamptic</a:t>
            </a:r>
            <a:r>
              <a:rPr lang="en-US" sz="2400" dirty="0" smtClean="0"/>
              <a:t> </a:t>
            </a:r>
            <a:r>
              <a:rPr lang="en-US" sz="2400" dirty="0"/>
              <a:t>women. </a:t>
            </a:r>
            <a:endParaRPr lang="en-US" sz="2400" dirty="0" smtClean="0"/>
          </a:p>
          <a:p>
            <a:endParaRPr lang="en-US" sz="2400" dirty="0" smtClean="0"/>
          </a:p>
          <a:p>
            <a:pPr>
              <a:buClr>
                <a:srgbClr val="FF0000"/>
              </a:buClr>
              <a:buFont typeface="Wingdings" panose="05000000000000000000" pitchFamily="2" charset="2"/>
              <a:buChar char="v"/>
            </a:pPr>
            <a:r>
              <a:rPr lang="en-US" sz="2400" b="1" dirty="0" smtClean="0">
                <a:solidFill>
                  <a:schemeClr val="accent6">
                    <a:lumMod val="75000"/>
                  </a:schemeClr>
                </a:solidFill>
              </a:rPr>
              <a:t>Sodium nitroprusside: </a:t>
            </a:r>
            <a:r>
              <a:rPr lang="en-US" sz="2400" dirty="0" smtClean="0"/>
              <a:t>last </a:t>
            </a:r>
            <a:r>
              <a:rPr lang="en-US" sz="2400" dirty="0"/>
              <a:t>resort </a:t>
            </a:r>
            <a:r>
              <a:rPr lang="en-US" sz="2400" dirty="0" smtClean="0"/>
              <a:t>with </a:t>
            </a:r>
            <a:r>
              <a:rPr lang="en-US" sz="2400" b="1" dirty="0">
                <a:solidFill>
                  <a:srgbClr val="FF0000"/>
                </a:solidFill>
              </a:rPr>
              <a:t>intra-arterial BP monitoring</a:t>
            </a:r>
            <a:r>
              <a:rPr lang="en-US" sz="2400" dirty="0"/>
              <a:t>. </a:t>
            </a:r>
            <a:r>
              <a:rPr lang="en-US" sz="2400" dirty="0" smtClean="0"/>
              <a:t> </a:t>
            </a:r>
            <a:r>
              <a:rPr lang="en-US" sz="2400" dirty="0"/>
              <a:t>fetal </a:t>
            </a:r>
            <a:r>
              <a:rPr lang="en-US" sz="2400" dirty="0" smtClean="0"/>
              <a:t>cyanide </a:t>
            </a:r>
            <a:r>
              <a:rPr lang="en-US" sz="2400" dirty="0"/>
              <a:t>poisoning, </a:t>
            </a:r>
            <a:r>
              <a:rPr lang="en-US" sz="2400" dirty="0" smtClean="0"/>
              <a:t>should </a:t>
            </a:r>
            <a:r>
              <a:rPr lang="en-US" sz="2400" dirty="0"/>
              <a:t>ideally only </a:t>
            </a:r>
            <a:r>
              <a:rPr lang="en-US" sz="2400" dirty="0" smtClean="0"/>
              <a:t>be </a:t>
            </a:r>
            <a:r>
              <a:rPr lang="en-US" sz="2400" dirty="0"/>
              <a:t>used postpartum. </a:t>
            </a:r>
          </a:p>
        </p:txBody>
      </p:sp>
      <p:sp>
        <p:nvSpPr>
          <p:cNvPr id="4" name="Date Placeholder 3"/>
          <p:cNvSpPr>
            <a:spLocks noGrp="1"/>
          </p:cNvSpPr>
          <p:nvPr>
            <p:ph type="dt" sz="half" idx="10"/>
          </p:nvPr>
        </p:nvSpPr>
        <p:spPr/>
        <p:txBody>
          <a:bodyPr/>
          <a:lstStyle/>
          <a:p>
            <a:fld id="{62F85532-6924-4398-AF44-C331BC23CBDD}" type="datetime1">
              <a:rPr lang="en-US" smtClean="0"/>
              <a:t>8/10/2016</a:t>
            </a:fld>
            <a:endParaRPr lang="en-US"/>
          </a:p>
        </p:txBody>
      </p:sp>
      <p:sp>
        <p:nvSpPr>
          <p:cNvPr id="5" name="Footer Placeholder 4"/>
          <p:cNvSpPr>
            <a:spLocks noGrp="1"/>
          </p:cNvSpPr>
          <p:nvPr>
            <p:ph type="ftr" sz="quarter" idx="11"/>
          </p:nvPr>
        </p:nvSpPr>
        <p:spPr/>
        <p:txBody>
          <a:bodyPr/>
          <a:lstStyle/>
          <a:p>
            <a:r>
              <a:rPr lang="en-US" smtClean="0"/>
              <a:t>L. Shojaei</a:t>
            </a:r>
            <a:endParaRPr lang="en-US" dirty="0"/>
          </a:p>
        </p:txBody>
      </p:sp>
      <p:sp>
        <p:nvSpPr>
          <p:cNvPr id="6" name="Slide Number Placeholder 5"/>
          <p:cNvSpPr>
            <a:spLocks noGrp="1"/>
          </p:cNvSpPr>
          <p:nvPr>
            <p:ph type="sldNum" sz="quarter" idx="12"/>
          </p:nvPr>
        </p:nvSpPr>
        <p:spPr/>
        <p:txBody>
          <a:bodyPr/>
          <a:lstStyle/>
          <a:p>
            <a:fld id="{3D6BC03C-23AD-49D7-BD17-22DD981F3648}" type="slidenum">
              <a:rPr lang="en-US" smtClean="0"/>
              <a:t>15</a:t>
            </a:fld>
            <a:endParaRPr lang="en-US" dirty="0"/>
          </a:p>
        </p:txBody>
      </p:sp>
    </p:spTree>
    <p:extLst>
      <p:ext uri="{BB962C8B-B14F-4D97-AF65-F5344CB8AC3E}">
        <p14:creationId xmlns:p14="http://schemas.microsoft.com/office/powerpoint/2010/main" val="28330991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
            </a:r>
            <a:r>
              <a:rPr lang="en-US" dirty="0" smtClean="0"/>
              <a:t>ild </a:t>
            </a:r>
            <a:r>
              <a:rPr lang="en-US" dirty="0"/>
              <a:t>hypertension in pregnancy</a:t>
            </a:r>
          </a:p>
        </p:txBody>
      </p:sp>
      <p:sp>
        <p:nvSpPr>
          <p:cNvPr id="3" name="Content Placeholder 2"/>
          <p:cNvSpPr>
            <a:spLocks noGrp="1"/>
          </p:cNvSpPr>
          <p:nvPr>
            <p:ph idx="1"/>
          </p:nvPr>
        </p:nvSpPr>
        <p:spPr/>
        <p:txBody>
          <a:bodyPr>
            <a:noAutofit/>
          </a:bodyPr>
          <a:lstStyle/>
          <a:p>
            <a:pPr>
              <a:buClr>
                <a:srgbClr val="00B0F0"/>
              </a:buClr>
              <a:buFont typeface="Wingdings" panose="05000000000000000000" pitchFamily="2" charset="2"/>
              <a:buChar char="ü"/>
            </a:pPr>
            <a:r>
              <a:rPr lang="en-US" sz="2400" dirty="0" smtClean="0"/>
              <a:t>No </a:t>
            </a:r>
            <a:r>
              <a:rPr lang="en-US" sz="2400" dirty="0"/>
              <a:t>certainty on the value of treating mild </a:t>
            </a:r>
            <a:r>
              <a:rPr lang="en-US" sz="2400" dirty="0" smtClean="0"/>
              <a:t>hypertension </a:t>
            </a:r>
            <a:r>
              <a:rPr lang="en-US" sz="2400" dirty="0"/>
              <a:t>in pregnancy (140–159/90–109 mmHg</a:t>
            </a:r>
            <a:r>
              <a:rPr lang="en-US" sz="2400" dirty="0" smtClean="0"/>
              <a:t>).</a:t>
            </a:r>
          </a:p>
          <a:p>
            <a:pPr>
              <a:buClr>
                <a:srgbClr val="00B0F0"/>
              </a:buClr>
              <a:buFont typeface="Wingdings" panose="05000000000000000000" pitchFamily="2" charset="2"/>
              <a:buChar char="ü"/>
            </a:pPr>
            <a:endParaRPr lang="en-US" sz="2400" dirty="0"/>
          </a:p>
          <a:p>
            <a:pPr>
              <a:buClr>
                <a:srgbClr val="00B0F0"/>
              </a:buClr>
              <a:buFont typeface="Wingdings" panose="05000000000000000000" pitchFamily="2" charset="2"/>
              <a:buChar char="ü"/>
            </a:pPr>
            <a:r>
              <a:rPr lang="en-US" sz="2400" dirty="0" smtClean="0"/>
              <a:t>does </a:t>
            </a:r>
            <a:r>
              <a:rPr lang="en-US" sz="2400" dirty="0"/>
              <a:t>not reduce progression to pre-eclampsia or severe </a:t>
            </a:r>
            <a:r>
              <a:rPr lang="en-US" sz="2400" dirty="0" smtClean="0"/>
              <a:t>pre-eclampsia</a:t>
            </a:r>
          </a:p>
          <a:p>
            <a:pPr>
              <a:buClr>
                <a:srgbClr val="00B0F0"/>
              </a:buClr>
              <a:buFont typeface="Wingdings" panose="05000000000000000000" pitchFamily="2" charset="2"/>
              <a:buChar char="ü"/>
            </a:pPr>
            <a:endParaRPr lang="en-US" sz="2400" dirty="0"/>
          </a:p>
          <a:p>
            <a:pPr>
              <a:buClr>
                <a:srgbClr val="00B0F0"/>
              </a:buClr>
              <a:buFont typeface="Wingdings" panose="05000000000000000000" pitchFamily="2" charset="2"/>
              <a:buChar char="ü"/>
            </a:pPr>
            <a:r>
              <a:rPr lang="en-US" sz="2400" dirty="0"/>
              <a:t>B</a:t>
            </a:r>
            <a:r>
              <a:rPr lang="en-US" sz="2400" dirty="0" smtClean="0"/>
              <a:t>enefit theoretically: </a:t>
            </a:r>
            <a:r>
              <a:rPr lang="en-US" sz="2400" dirty="0"/>
              <a:t>BP </a:t>
            </a:r>
            <a:r>
              <a:rPr lang="en-US" sz="2400" dirty="0" smtClean="0"/>
              <a:t>reduction, vasodilatation</a:t>
            </a:r>
          </a:p>
          <a:p>
            <a:pPr>
              <a:buClr>
                <a:srgbClr val="00B0F0"/>
              </a:buClr>
              <a:buFont typeface="Wingdings" panose="05000000000000000000" pitchFamily="2" charset="2"/>
              <a:buChar char="ü"/>
            </a:pPr>
            <a:endParaRPr lang="en-US" sz="2400" dirty="0"/>
          </a:p>
          <a:p>
            <a:pPr>
              <a:buClr>
                <a:srgbClr val="00B0F0"/>
              </a:buClr>
              <a:buFont typeface="Wingdings" panose="05000000000000000000" pitchFamily="2" charset="2"/>
              <a:buChar char="ü"/>
            </a:pPr>
            <a:r>
              <a:rPr lang="en-US" sz="2400" dirty="0" smtClean="0"/>
              <a:t>Harms: reduction </a:t>
            </a:r>
            <a:r>
              <a:rPr lang="en-US" sz="2400" dirty="0"/>
              <a:t>in </a:t>
            </a:r>
            <a:r>
              <a:rPr lang="en-US" sz="2400" dirty="0" err="1"/>
              <a:t>uteroplacental</a:t>
            </a:r>
            <a:r>
              <a:rPr lang="en-US" sz="2400" dirty="0"/>
              <a:t> blood </a:t>
            </a:r>
            <a:r>
              <a:rPr lang="en-US" sz="2400" dirty="0" smtClean="0"/>
              <a:t>flow</a:t>
            </a:r>
            <a:r>
              <a:rPr lang="en-US" sz="2400" dirty="0"/>
              <a:t>, masking of progression of pre-eclampsia, unknown epigenetic effects on fetal </a:t>
            </a:r>
          </a:p>
          <a:p>
            <a:pPr>
              <a:buClr>
                <a:srgbClr val="00B0F0"/>
              </a:buClr>
              <a:buFont typeface="Wingdings" panose="05000000000000000000" pitchFamily="2" charset="2"/>
              <a:buChar char="ü"/>
            </a:pPr>
            <a:endParaRPr lang="en-US" sz="2400" dirty="0" smtClean="0"/>
          </a:p>
          <a:p>
            <a:pPr>
              <a:buClr>
                <a:srgbClr val="00B0F0"/>
              </a:buClr>
              <a:buFont typeface="Wingdings" panose="05000000000000000000" pitchFamily="2" charset="2"/>
              <a:buChar char="ü"/>
            </a:pPr>
            <a:endParaRPr lang="en-US" sz="2400" dirty="0"/>
          </a:p>
          <a:p>
            <a:pPr>
              <a:buClr>
                <a:srgbClr val="00B0F0"/>
              </a:buClr>
              <a:buFont typeface="Wingdings" panose="05000000000000000000" pitchFamily="2" charset="2"/>
              <a:buChar char="ü"/>
            </a:pPr>
            <a:endParaRPr lang="en-US" sz="2400" dirty="0"/>
          </a:p>
        </p:txBody>
      </p:sp>
      <p:sp>
        <p:nvSpPr>
          <p:cNvPr id="5" name="Date Placeholder 4"/>
          <p:cNvSpPr>
            <a:spLocks noGrp="1"/>
          </p:cNvSpPr>
          <p:nvPr>
            <p:ph type="dt" sz="half" idx="10"/>
          </p:nvPr>
        </p:nvSpPr>
        <p:spPr/>
        <p:txBody>
          <a:bodyPr/>
          <a:lstStyle/>
          <a:p>
            <a:fld id="{EBB6F003-646A-4B3C-AC06-0CC3D44092E0}" type="datetime1">
              <a:rPr lang="en-US" smtClean="0"/>
              <a:t>8/10/2016</a:t>
            </a:fld>
            <a:endParaRPr lang="en-US"/>
          </a:p>
        </p:txBody>
      </p:sp>
      <p:sp>
        <p:nvSpPr>
          <p:cNvPr id="6" name="Footer Placeholder 5"/>
          <p:cNvSpPr>
            <a:spLocks noGrp="1"/>
          </p:cNvSpPr>
          <p:nvPr>
            <p:ph type="ftr" sz="quarter" idx="11"/>
          </p:nvPr>
        </p:nvSpPr>
        <p:spPr/>
        <p:txBody>
          <a:bodyPr/>
          <a:lstStyle/>
          <a:p>
            <a:r>
              <a:rPr lang="en-US" smtClean="0"/>
              <a:t>L. Shojaei</a:t>
            </a:r>
            <a:endParaRPr lang="en-US" dirty="0"/>
          </a:p>
        </p:txBody>
      </p:sp>
      <p:sp>
        <p:nvSpPr>
          <p:cNvPr id="7" name="Slide Number Placeholder 6"/>
          <p:cNvSpPr>
            <a:spLocks noGrp="1"/>
          </p:cNvSpPr>
          <p:nvPr>
            <p:ph type="sldNum" sz="quarter" idx="12"/>
          </p:nvPr>
        </p:nvSpPr>
        <p:spPr/>
        <p:txBody>
          <a:bodyPr/>
          <a:lstStyle/>
          <a:p>
            <a:fld id="{3D6BC03C-23AD-49D7-BD17-22DD981F3648}" type="slidenum">
              <a:rPr lang="en-US" smtClean="0"/>
              <a:t>16</a:t>
            </a:fld>
            <a:endParaRPr lang="en-US" dirty="0"/>
          </a:p>
        </p:txBody>
      </p:sp>
      <p:sp>
        <p:nvSpPr>
          <p:cNvPr id="4" name="TextBox 3"/>
          <p:cNvSpPr txBox="1"/>
          <p:nvPr/>
        </p:nvSpPr>
        <p:spPr>
          <a:xfrm>
            <a:off x="838200" y="2761860"/>
            <a:ext cx="10584000" cy="954107"/>
          </a:xfrm>
          <a:prstGeom prst="rect">
            <a:avLst/>
          </a:prstGeom>
          <a:solidFill>
            <a:srgbClr val="FFC000"/>
          </a:solidFill>
          <a:ln w="28575">
            <a:solidFill>
              <a:srgbClr val="FF0000"/>
            </a:solidFill>
          </a:ln>
        </p:spPr>
        <p:txBody>
          <a:bodyPr wrap="square" rtlCol="0">
            <a:spAutoFit/>
          </a:bodyPr>
          <a:lstStyle/>
          <a:p>
            <a:r>
              <a:rPr lang="en-US" sz="2800" dirty="0"/>
              <a:t>F</a:t>
            </a:r>
            <a:r>
              <a:rPr lang="en-US" sz="2800" dirty="0" smtClean="0"/>
              <a:t>requent recommendation: treatment </a:t>
            </a:r>
            <a:r>
              <a:rPr lang="en-US" sz="2800" dirty="0"/>
              <a:t>should be </a:t>
            </a:r>
            <a:r>
              <a:rPr lang="en-US" sz="2800" dirty="0" smtClean="0"/>
              <a:t>considered </a:t>
            </a:r>
            <a:r>
              <a:rPr lang="en-US" sz="2800" dirty="0"/>
              <a:t>in the higher range of 140–159/90–109 mmHg.</a:t>
            </a:r>
          </a:p>
        </p:txBody>
      </p:sp>
    </p:spTree>
    <p:extLst>
      <p:ext uri="{BB962C8B-B14F-4D97-AF65-F5344CB8AC3E}">
        <p14:creationId xmlns:p14="http://schemas.microsoft.com/office/powerpoint/2010/main" val="185634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Methyldopa</a:t>
            </a:r>
          </a:p>
        </p:txBody>
      </p:sp>
      <p:sp>
        <p:nvSpPr>
          <p:cNvPr id="3" name="Content Placeholder 2"/>
          <p:cNvSpPr>
            <a:spLocks noGrp="1"/>
          </p:cNvSpPr>
          <p:nvPr>
            <p:ph idx="1"/>
          </p:nvPr>
        </p:nvSpPr>
        <p:spPr>
          <a:xfrm>
            <a:off x="1097280" y="1864395"/>
            <a:ext cx="10058400" cy="4023360"/>
          </a:xfrm>
        </p:spPr>
        <p:txBody>
          <a:bodyPr>
            <a:noAutofit/>
          </a:bodyPr>
          <a:lstStyle/>
          <a:p>
            <a:pPr>
              <a:lnSpc>
                <a:spcPct val="150000"/>
              </a:lnSpc>
              <a:buClr>
                <a:srgbClr val="00B0F0"/>
              </a:buClr>
              <a:buFont typeface="Wingdings" panose="05000000000000000000" pitchFamily="2" charset="2"/>
              <a:buChar char="q"/>
            </a:pPr>
            <a:r>
              <a:rPr lang="en-US" sz="2400" dirty="0"/>
              <a:t> </a:t>
            </a:r>
            <a:r>
              <a:rPr lang="en-US" sz="2400" dirty="0" smtClean="0"/>
              <a:t>First-line</a:t>
            </a:r>
            <a:endParaRPr lang="en-US" sz="2400" dirty="0"/>
          </a:p>
          <a:p>
            <a:pPr>
              <a:lnSpc>
                <a:spcPct val="150000"/>
              </a:lnSpc>
              <a:buClr>
                <a:srgbClr val="00B0F0"/>
              </a:buClr>
              <a:buFont typeface="Wingdings" panose="05000000000000000000" pitchFamily="2" charset="2"/>
              <a:buChar char="q"/>
            </a:pPr>
            <a:r>
              <a:rPr lang="en-US" sz="2400" dirty="0" smtClean="0"/>
              <a:t>Alpha-2 </a:t>
            </a:r>
            <a:r>
              <a:rPr lang="en-US" sz="2400" dirty="0"/>
              <a:t>adrenergic agonist </a:t>
            </a:r>
          </a:p>
          <a:p>
            <a:pPr>
              <a:lnSpc>
                <a:spcPct val="150000"/>
              </a:lnSpc>
              <a:buClr>
                <a:srgbClr val="00B0F0"/>
              </a:buClr>
              <a:buFont typeface="Wingdings" panose="05000000000000000000" pitchFamily="2" charset="2"/>
              <a:buChar char="q"/>
            </a:pPr>
            <a:r>
              <a:rPr lang="en-US" sz="2400" dirty="0"/>
              <a:t>P</a:t>
            </a:r>
            <a:r>
              <a:rPr lang="en-US" sz="2400" dirty="0" smtClean="0"/>
              <a:t>rodrug </a:t>
            </a:r>
            <a:r>
              <a:rPr lang="en-US" sz="2400" dirty="0"/>
              <a:t>that is converted to </a:t>
            </a:r>
            <a:r>
              <a:rPr lang="en-US" sz="2400" dirty="0" smtClean="0"/>
              <a:t>alpha-</a:t>
            </a:r>
            <a:r>
              <a:rPr lang="en-US" sz="2400" dirty="0" err="1" smtClean="0"/>
              <a:t>methylepinephrine</a:t>
            </a:r>
            <a:endParaRPr lang="en-US" sz="2400" dirty="0" smtClean="0"/>
          </a:p>
          <a:p>
            <a:pPr>
              <a:lnSpc>
                <a:spcPct val="150000"/>
              </a:lnSpc>
              <a:buClr>
                <a:srgbClr val="00B0F0"/>
              </a:buClr>
              <a:buFont typeface="Wingdings" panose="05000000000000000000" pitchFamily="2" charset="2"/>
              <a:buChar char="q"/>
            </a:pPr>
            <a:r>
              <a:rPr lang="en-US" sz="2400" dirty="0"/>
              <a:t>S</a:t>
            </a:r>
            <a:r>
              <a:rPr lang="en-US" sz="2400" dirty="0" smtClean="0"/>
              <a:t>afety </a:t>
            </a:r>
            <a:r>
              <a:rPr lang="en-US" sz="2400" dirty="0"/>
              <a:t>data </a:t>
            </a:r>
          </a:p>
          <a:p>
            <a:pPr>
              <a:lnSpc>
                <a:spcPct val="150000"/>
              </a:lnSpc>
              <a:buClr>
                <a:srgbClr val="00B0F0"/>
              </a:buClr>
              <a:buFont typeface="Wingdings" panose="05000000000000000000" pitchFamily="2" charset="2"/>
              <a:buChar char="q"/>
            </a:pPr>
            <a:r>
              <a:rPr lang="en-US" sz="2400" dirty="0" smtClean="0"/>
              <a:t>Side-effects: depression</a:t>
            </a:r>
            <a:r>
              <a:rPr lang="en-US" sz="2400" dirty="0"/>
              <a:t>, fatigue, dry </a:t>
            </a:r>
            <a:r>
              <a:rPr lang="en-US" sz="2400" dirty="0" smtClean="0"/>
              <a:t>mouth, (rarely: </a:t>
            </a:r>
            <a:r>
              <a:rPr lang="en-US" sz="2400" dirty="0" err="1"/>
              <a:t>haemolytic</a:t>
            </a:r>
            <a:r>
              <a:rPr lang="en-US" sz="2400" dirty="0"/>
              <a:t> </a:t>
            </a:r>
            <a:r>
              <a:rPr lang="en-US" sz="2400" dirty="0" err="1"/>
              <a:t>anaemia</a:t>
            </a:r>
            <a:r>
              <a:rPr lang="en-US" sz="2400" dirty="0"/>
              <a:t> and </a:t>
            </a:r>
            <a:r>
              <a:rPr lang="en-US" sz="2400" dirty="0" smtClean="0"/>
              <a:t>hepatitis) </a:t>
            </a:r>
            <a:endParaRPr lang="en-US" sz="2400" dirty="0"/>
          </a:p>
        </p:txBody>
      </p:sp>
      <p:sp>
        <p:nvSpPr>
          <p:cNvPr id="4" name="Date Placeholder 3"/>
          <p:cNvSpPr>
            <a:spLocks noGrp="1"/>
          </p:cNvSpPr>
          <p:nvPr>
            <p:ph type="dt" sz="half" idx="10"/>
          </p:nvPr>
        </p:nvSpPr>
        <p:spPr/>
        <p:txBody>
          <a:bodyPr/>
          <a:lstStyle/>
          <a:p>
            <a:fld id="{D356E4A3-BC53-405A-A0A8-6DCE7F05EB25}" type="datetime1">
              <a:rPr lang="en-US" smtClean="0"/>
              <a:t>8/10/2016</a:t>
            </a:fld>
            <a:endParaRPr lang="en-US"/>
          </a:p>
        </p:txBody>
      </p:sp>
      <p:sp>
        <p:nvSpPr>
          <p:cNvPr id="5" name="Footer Placeholder 4"/>
          <p:cNvSpPr>
            <a:spLocks noGrp="1"/>
          </p:cNvSpPr>
          <p:nvPr>
            <p:ph type="ftr" sz="quarter" idx="11"/>
          </p:nvPr>
        </p:nvSpPr>
        <p:spPr/>
        <p:txBody>
          <a:bodyPr/>
          <a:lstStyle/>
          <a:p>
            <a:r>
              <a:rPr lang="en-US" dirty="0" smtClean="0"/>
              <a:t>L. </a:t>
            </a:r>
            <a:r>
              <a:rPr lang="en-US" dirty="0" err="1" smtClean="0"/>
              <a:t>Shojaei</a:t>
            </a:r>
            <a:endParaRPr lang="en-US" dirty="0"/>
          </a:p>
        </p:txBody>
      </p:sp>
      <p:sp>
        <p:nvSpPr>
          <p:cNvPr id="6" name="Slide Number Placeholder 5"/>
          <p:cNvSpPr>
            <a:spLocks noGrp="1"/>
          </p:cNvSpPr>
          <p:nvPr>
            <p:ph type="sldNum" sz="quarter" idx="12"/>
          </p:nvPr>
        </p:nvSpPr>
        <p:spPr/>
        <p:txBody>
          <a:bodyPr/>
          <a:lstStyle/>
          <a:p>
            <a:fld id="{3D6BC03C-23AD-49D7-BD17-22DD981F3648}" type="slidenum">
              <a:rPr lang="en-US" smtClean="0"/>
              <a:t>17</a:t>
            </a:fld>
            <a:endParaRPr lang="en-US" dirty="0"/>
          </a:p>
        </p:txBody>
      </p:sp>
    </p:spTree>
    <p:extLst>
      <p:ext uri="{BB962C8B-B14F-4D97-AF65-F5344CB8AC3E}">
        <p14:creationId xmlns:p14="http://schemas.microsoft.com/office/powerpoint/2010/main" val="15409356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Beta-Blockers </a:t>
            </a:r>
          </a:p>
        </p:txBody>
      </p:sp>
      <p:sp>
        <p:nvSpPr>
          <p:cNvPr id="3" name="Content Placeholder 2"/>
          <p:cNvSpPr>
            <a:spLocks noGrp="1"/>
          </p:cNvSpPr>
          <p:nvPr>
            <p:ph idx="1"/>
          </p:nvPr>
        </p:nvSpPr>
        <p:spPr/>
        <p:txBody>
          <a:bodyPr>
            <a:noAutofit/>
          </a:bodyPr>
          <a:lstStyle/>
          <a:p>
            <a:pPr>
              <a:lnSpc>
                <a:spcPct val="100000"/>
              </a:lnSpc>
              <a:buClr>
                <a:srgbClr val="2AF642"/>
              </a:buClr>
              <a:buSzPct val="120000"/>
              <a:buFont typeface="Wingdings" panose="05000000000000000000" pitchFamily="2" charset="2"/>
              <a:buChar char="ü"/>
            </a:pPr>
            <a:r>
              <a:rPr lang="en-US" sz="2400" dirty="0"/>
              <a:t>L</a:t>
            </a:r>
            <a:r>
              <a:rPr lang="en-US" sz="2400" dirty="0" smtClean="0"/>
              <a:t>abetalol: most commonly</a:t>
            </a:r>
            <a:endParaRPr lang="en-US" sz="2400" dirty="0"/>
          </a:p>
          <a:p>
            <a:pPr>
              <a:lnSpc>
                <a:spcPct val="100000"/>
              </a:lnSpc>
              <a:buClr>
                <a:srgbClr val="2AF642"/>
              </a:buClr>
              <a:buSzPct val="120000"/>
              <a:buFont typeface="Wingdings" panose="05000000000000000000" pitchFamily="2" charset="2"/>
              <a:buChar char="ü"/>
            </a:pPr>
            <a:r>
              <a:rPr lang="en-US" sz="2400" dirty="0"/>
              <a:t>G</a:t>
            </a:r>
            <a:r>
              <a:rPr lang="en-US" sz="2400" dirty="0" smtClean="0"/>
              <a:t>ood </a:t>
            </a:r>
            <a:r>
              <a:rPr lang="en-US" sz="2400" dirty="0"/>
              <a:t>safety </a:t>
            </a:r>
            <a:endParaRPr lang="en-US" sz="2400" dirty="0" smtClean="0"/>
          </a:p>
          <a:p>
            <a:pPr>
              <a:lnSpc>
                <a:spcPct val="100000"/>
              </a:lnSpc>
              <a:buClr>
                <a:srgbClr val="2AF642"/>
              </a:buClr>
              <a:buSzPct val="120000"/>
              <a:buFont typeface="Wingdings" panose="05000000000000000000" pitchFamily="2" charset="2"/>
              <a:buChar char="ü"/>
            </a:pPr>
            <a:r>
              <a:rPr lang="en-US" sz="2400" dirty="0" smtClean="0">
                <a:solidFill>
                  <a:srgbClr val="FF0000"/>
                </a:solidFill>
              </a:rPr>
              <a:t>Concern: </a:t>
            </a:r>
            <a:r>
              <a:rPr lang="en-US" sz="2400" dirty="0" smtClean="0"/>
              <a:t>transient hypoglycemia, effects </a:t>
            </a:r>
            <a:r>
              <a:rPr lang="en-US" sz="2400" dirty="0"/>
              <a:t>on </a:t>
            </a:r>
            <a:r>
              <a:rPr lang="en-US" sz="2400" dirty="0" err="1" smtClean="0"/>
              <a:t>uteroplacental</a:t>
            </a:r>
            <a:r>
              <a:rPr lang="en-US" sz="2400" dirty="0" smtClean="0"/>
              <a:t> </a:t>
            </a:r>
            <a:r>
              <a:rPr lang="en-US" sz="2400" dirty="0"/>
              <a:t>flow and fetal growth. </a:t>
            </a:r>
            <a:r>
              <a:rPr lang="en-US" sz="2400" dirty="0" smtClean="0"/>
              <a:t>(SGA, preterm birth, perinatal mortality)</a:t>
            </a:r>
          </a:p>
          <a:p>
            <a:pPr>
              <a:lnSpc>
                <a:spcPct val="100000"/>
              </a:lnSpc>
              <a:buClr>
                <a:srgbClr val="2AF642"/>
              </a:buClr>
              <a:buSzPct val="120000"/>
              <a:buFont typeface="Wingdings" panose="05000000000000000000" pitchFamily="2" charset="2"/>
              <a:buChar char="ü"/>
            </a:pPr>
            <a:r>
              <a:rPr lang="en-US" sz="2400" dirty="0" smtClean="0">
                <a:solidFill>
                  <a:srgbClr val="7030A0"/>
                </a:solidFill>
              </a:rPr>
              <a:t>Risk factor: </a:t>
            </a:r>
            <a:r>
              <a:rPr lang="en-US" sz="2400" dirty="0" smtClean="0"/>
              <a:t>length </a:t>
            </a:r>
            <a:r>
              <a:rPr lang="en-US" sz="2400" dirty="0"/>
              <a:t>of drug exposure</a:t>
            </a:r>
          </a:p>
          <a:p>
            <a:pPr>
              <a:lnSpc>
                <a:spcPct val="100000"/>
              </a:lnSpc>
              <a:buClr>
                <a:srgbClr val="2AF642"/>
              </a:buClr>
              <a:buSzPct val="120000"/>
              <a:buFont typeface="Wingdings" panose="05000000000000000000" pitchFamily="2" charset="2"/>
              <a:buChar char="ü"/>
            </a:pPr>
            <a:r>
              <a:rPr lang="en-US" sz="2400" dirty="0" smtClean="0">
                <a:solidFill>
                  <a:srgbClr val="0070C0"/>
                </a:solidFill>
              </a:rPr>
              <a:t>Side-effects: </a:t>
            </a:r>
            <a:r>
              <a:rPr lang="en-US" sz="2400" dirty="0" smtClean="0">
                <a:solidFill>
                  <a:schemeClr val="tx1"/>
                </a:solidFill>
              </a:rPr>
              <a:t>Exercise</a:t>
            </a:r>
            <a:r>
              <a:rPr lang="en-US" sz="2400" dirty="0" smtClean="0"/>
              <a:t> </a:t>
            </a:r>
            <a:r>
              <a:rPr lang="en-US" sz="2400" dirty="0"/>
              <a:t>intolerance, sleep disturbances and </a:t>
            </a:r>
            <a:r>
              <a:rPr lang="en-US" sz="2400" dirty="0" smtClean="0"/>
              <a:t>bronchoconstriction</a:t>
            </a:r>
            <a:r>
              <a:rPr lang="en-US" sz="2400" dirty="0"/>
              <a:t>. </a:t>
            </a:r>
            <a:endParaRPr lang="en-US" sz="2400" dirty="0" smtClean="0"/>
          </a:p>
          <a:p>
            <a:pPr>
              <a:lnSpc>
                <a:spcPct val="100000"/>
              </a:lnSpc>
              <a:buClr>
                <a:srgbClr val="2AF642"/>
              </a:buClr>
              <a:buSzPct val="120000"/>
              <a:buFont typeface="Wingdings" panose="05000000000000000000" pitchFamily="2" charset="2"/>
              <a:buChar char="ü"/>
            </a:pPr>
            <a:r>
              <a:rPr lang="en-US" sz="2400" dirty="0" smtClean="0"/>
              <a:t>Atenolol: fetal </a:t>
            </a:r>
            <a:r>
              <a:rPr lang="en-US" sz="2400" dirty="0"/>
              <a:t>growth </a:t>
            </a:r>
            <a:r>
              <a:rPr lang="en-US" sz="2400" dirty="0" smtClean="0"/>
              <a:t>restriction, avoided</a:t>
            </a:r>
            <a:endParaRPr lang="en-US" sz="2400" dirty="0"/>
          </a:p>
        </p:txBody>
      </p:sp>
      <p:sp>
        <p:nvSpPr>
          <p:cNvPr id="4" name="Date Placeholder 3"/>
          <p:cNvSpPr>
            <a:spLocks noGrp="1"/>
          </p:cNvSpPr>
          <p:nvPr>
            <p:ph type="dt" sz="half" idx="10"/>
          </p:nvPr>
        </p:nvSpPr>
        <p:spPr/>
        <p:txBody>
          <a:bodyPr/>
          <a:lstStyle/>
          <a:p>
            <a:fld id="{C92C16BE-B9FC-410F-ADB4-52BB210CCB9C}" type="datetime1">
              <a:rPr lang="en-US" smtClean="0"/>
              <a:t>8/10/2016</a:t>
            </a:fld>
            <a:endParaRPr lang="en-US"/>
          </a:p>
        </p:txBody>
      </p:sp>
      <p:sp>
        <p:nvSpPr>
          <p:cNvPr id="5" name="Footer Placeholder 4"/>
          <p:cNvSpPr>
            <a:spLocks noGrp="1"/>
          </p:cNvSpPr>
          <p:nvPr>
            <p:ph type="ftr" sz="quarter" idx="11"/>
          </p:nvPr>
        </p:nvSpPr>
        <p:spPr/>
        <p:txBody>
          <a:bodyPr/>
          <a:lstStyle/>
          <a:p>
            <a:r>
              <a:rPr lang="en-US" smtClean="0"/>
              <a:t>L. Shojaei</a:t>
            </a:r>
            <a:endParaRPr lang="en-US" dirty="0"/>
          </a:p>
        </p:txBody>
      </p:sp>
      <p:sp>
        <p:nvSpPr>
          <p:cNvPr id="6" name="Slide Number Placeholder 5"/>
          <p:cNvSpPr>
            <a:spLocks noGrp="1"/>
          </p:cNvSpPr>
          <p:nvPr>
            <p:ph type="sldNum" sz="quarter" idx="12"/>
          </p:nvPr>
        </p:nvSpPr>
        <p:spPr/>
        <p:txBody>
          <a:bodyPr/>
          <a:lstStyle/>
          <a:p>
            <a:fld id="{3D6BC03C-23AD-49D7-BD17-22DD981F3648}" type="slidenum">
              <a:rPr lang="en-US" smtClean="0"/>
              <a:t>18</a:t>
            </a:fld>
            <a:endParaRPr lang="en-US" dirty="0"/>
          </a:p>
        </p:txBody>
      </p:sp>
    </p:spTree>
    <p:extLst>
      <p:ext uri="{BB962C8B-B14F-4D97-AF65-F5344CB8AC3E}">
        <p14:creationId xmlns:p14="http://schemas.microsoft.com/office/powerpoint/2010/main" val="32340304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Calcium Channel Blockers</a:t>
            </a:r>
          </a:p>
        </p:txBody>
      </p:sp>
      <p:sp>
        <p:nvSpPr>
          <p:cNvPr id="3" name="Content Placeholder 2"/>
          <p:cNvSpPr>
            <a:spLocks noGrp="1"/>
          </p:cNvSpPr>
          <p:nvPr>
            <p:ph idx="1"/>
          </p:nvPr>
        </p:nvSpPr>
        <p:spPr/>
        <p:txBody>
          <a:bodyPr>
            <a:normAutofit/>
          </a:bodyPr>
          <a:lstStyle/>
          <a:p>
            <a:pPr>
              <a:lnSpc>
                <a:spcPct val="150000"/>
              </a:lnSpc>
              <a:buClr>
                <a:srgbClr val="C00000"/>
              </a:buClr>
              <a:buFont typeface="Wingdings" panose="05000000000000000000" pitchFamily="2" charset="2"/>
              <a:buChar char="v"/>
            </a:pPr>
            <a:r>
              <a:rPr lang="en-US" sz="2400" dirty="0" smtClean="0"/>
              <a:t>Most </a:t>
            </a:r>
            <a:r>
              <a:rPr lang="en-US" sz="2400" dirty="0" err="1"/>
              <a:t>favoured</a:t>
            </a:r>
            <a:r>
              <a:rPr lang="en-US" sz="2400" dirty="0"/>
              <a:t> </a:t>
            </a:r>
            <a:r>
              <a:rPr lang="en-US" sz="2400" dirty="0" smtClean="0"/>
              <a:t>: slow-release </a:t>
            </a:r>
            <a:r>
              <a:rPr lang="en-US" sz="2400" dirty="0" err="1" smtClean="0"/>
              <a:t>nifedipine</a:t>
            </a:r>
            <a:r>
              <a:rPr lang="en-US" sz="2400" dirty="0" smtClean="0"/>
              <a:t> </a:t>
            </a:r>
          </a:p>
          <a:p>
            <a:pPr>
              <a:lnSpc>
                <a:spcPct val="150000"/>
              </a:lnSpc>
              <a:buClr>
                <a:srgbClr val="C00000"/>
              </a:buClr>
              <a:buFont typeface="Wingdings" panose="05000000000000000000" pitchFamily="2" charset="2"/>
              <a:buChar char="v"/>
            </a:pPr>
            <a:r>
              <a:rPr lang="en-US" sz="2400" dirty="0" smtClean="0"/>
              <a:t>second-line </a:t>
            </a:r>
            <a:r>
              <a:rPr lang="en-US" sz="2400" dirty="0"/>
              <a:t>drug </a:t>
            </a:r>
            <a:endParaRPr lang="en-US" sz="2400" dirty="0" smtClean="0"/>
          </a:p>
          <a:p>
            <a:pPr>
              <a:lnSpc>
                <a:spcPct val="150000"/>
              </a:lnSpc>
              <a:buClr>
                <a:srgbClr val="C00000"/>
              </a:buClr>
              <a:buFont typeface="Wingdings" panose="05000000000000000000" pitchFamily="2" charset="2"/>
              <a:buChar char="v"/>
            </a:pPr>
            <a:r>
              <a:rPr lang="en-US" sz="2400" dirty="0" smtClean="0"/>
              <a:t>Side-effects: headache</a:t>
            </a:r>
            <a:r>
              <a:rPr lang="en-US" sz="2400" dirty="0"/>
              <a:t>, tachycardia, palpitations </a:t>
            </a:r>
            <a:r>
              <a:rPr lang="en-US" sz="2400" dirty="0" smtClean="0"/>
              <a:t>and </a:t>
            </a:r>
            <a:r>
              <a:rPr lang="en-US" sz="2400" dirty="0" err="1"/>
              <a:t>oedema</a:t>
            </a:r>
            <a:r>
              <a:rPr lang="en-US" sz="2400" dirty="0"/>
              <a:t>.</a:t>
            </a:r>
            <a:endParaRPr lang="en-US" sz="2400" dirty="0" smtClean="0"/>
          </a:p>
          <a:p>
            <a:pPr>
              <a:lnSpc>
                <a:spcPct val="150000"/>
              </a:lnSpc>
              <a:buClr>
                <a:srgbClr val="C00000"/>
              </a:buClr>
              <a:buFont typeface="Wingdings" panose="05000000000000000000" pitchFamily="2" charset="2"/>
              <a:buChar char="v"/>
            </a:pPr>
            <a:r>
              <a:rPr lang="en-US" sz="2400" dirty="0" smtClean="0"/>
              <a:t>Other CCBs: without extensive experience (</a:t>
            </a:r>
            <a:r>
              <a:rPr lang="en-US" sz="2400" dirty="0"/>
              <a:t>used with safety and </a:t>
            </a:r>
            <a:r>
              <a:rPr lang="en-US" sz="2400" dirty="0" smtClean="0"/>
              <a:t>success)</a:t>
            </a:r>
          </a:p>
          <a:p>
            <a:pPr>
              <a:lnSpc>
                <a:spcPct val="150000"/>
              </a:lnSpc>
              <a:buClr>
                <a:srgbClr val="C00000"/>
              </a:buClr>
              <a:buFont typeface="Wingdings" panose="05000000000000000000" pitchFamily="2" charset="2"/>
              <a:buChar char="v"/>
            </a:pPr>
            <a:r>
              <a:rPr lang="en-US" sz="2400" dirty="0"/>
              <a:t>Amlodipine: very limited published data.</a:t>
            </a:r>
            <a:endParaRPr lang="en-US" sz="2400" dirty="0" smtClean="0"/>
          </a:p>
          <a:p>
            <a:pPr>
              <a:lnSpc>
                <a:spcPct val="150000"/>
              </a:lnSpc>
              <a:buClr>
                <a:srgbClr val="C00000"/>
              </a:buClr>
              <a:buFont typeface="Wingdings" panose="05000000000000000000" pitchFamily="2" charset="2"/>
              <a:buChar char="v"/>
            </a:pPr>
            <a:endParaRPr lang="en-US" sz="2400" dirty="0"/>
          </a:p>
        </p:txBody>
      </p:sp>
      <p:sp>
        <p:nvSpPr>
          <p:cNvPr id="4" name="Date Placeholder 3"/>
          <p:cNvSpPr>
            <a:spLocks noGrp="1"/>
          </p:cNvSpPr>
          <p:nvPr>
            <p:ph type="dt" sz="half" idx="10"/>
          </p:nvPr>
        </p:nvSpPr>
        <p:spPr/>
        <p:txBody>
          <a:bodyPr/>
          <a:lstStyle/>
          <a:p>
            <a:fld id="{126FFA92-7A2E-40E2-8C02-BA7FD326C7DD}" type="datetime1">
              <a:rPr lang="en-US" smtClean="0"/>
              <a:t>8/10/2016</a:t>
            </a:fld>
            <a:endParaRPr lang="en-US"/>
          </a:p>
        </p:txBody>
      </p:sp>
      <p:sp>
        <p:nvSpPr>
          <p:cNvPr id="5" name="Footer Placeholder 4"/>
          <p:cNvSpPr>
            <a:spLocks noGrp="1"/>
          </p:cNvSpPr>
          <p:nvPr>
            <p:ph type="ftr" sz="quarter" idx="11"/>
          </p:nvPr>
        </p:nvSpPr>
        <p:spPr/>
        <p:txBody>
          <a:bodyPr/>
          <a:lstStyle/>
          <a:p>
            <a:r>
              <a:rPr lang="en-US" smtClean="0"/>
              <a:t>L. Shojaei</a:t>
            </a:r>
            <a:endParaRPr lang="en-US" dirty="0"/>
          </a:p>
        </p:txBody>
      </p:sp>
      <p:sp>
        <p:nvSpPr>
          <p:cNvPr id="6" name="Slide Number Placeholder 5"/>
          <p:cNvSpPr>
            <a:spLocks noGrp="1"/>
          </p:cNvSpPr>
          <p:nvPr>
            <p:ph type="sldNum" sz="quarter" idx="12"/>
          </p:nvPr>
        </p:nvSpPr>
        <p:spPr/>
        <p:txBody>
          <a:bodyPr/>
          <a:lstStyle/>
          <a:p>
            <a:fld id="{3D6BC03C-23AD-49D7-BD17-22DD981F3648}" type="slidenum">
              <a:rPr lang="en-US" smtClean="0"/>
              <a:t>19</a:t>
            </a:fld>
            <a:endParaRPr lang="en-US" dirty="0"/>
          </a:p>
        </p:txBody>
      </p:sp>
    </p:spTree>
    <p:extLst>
      <p:ext uri="{BB962C8B-B14F-4D97-AF65-F5344CB8AC3E}">
        <p14:creationId xmlns:p14="http://schemas.microsoft.com/office/powerpoint/2010/main" val="2434648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097280" y="1175657"/>
            <a:ext cx="10058400" cy="4693437"/>
          </a:xfrm>
        </p:spPr>
        <p:txBody>
          <a:bodyPr>
            <a:normAutofit/>
          </a:bodyPr>
          <a:lstStyle/>
          <a:p>
            <a:pPr algn="ctr"/>
            <a:r>
              <a:rPr lang="en-US" sz="4000" b="1" i="1" dirty="0">
                <a:solidFill>
                  <a:srgbClr val="FF0000"/>
                </a:solidFill>
              </a:rPr>
              <a:t>Cardiovascular drugs in pregnancy, delivery and </a:t>
            </a:r>
            <a:r>
              <a:rPr lang="en-US" sz="4000" b="1" i="1" dirty="0" smtClean="0">
                <a:solidFill>
                  <a:srgbClr val="FF0000"/>
                </a:solidFill>
              </a:rPr>
              <a:t>postpartum</a:t>
            </a:r>
          </a:p>
          <a:p>
            <a:pPr algn="ctr"/>
            <a:endParaRPr lang="en-US" sz="4000" dirty="0">
              <a:solidFill>
                <a:srgbClr val="CC00FF"/>
              </a:solidFill>
            </a:endParaRPr>
          </a:p>
          <a:p>
            <a:pPr algn="ctr"/>
            <a:r>
              <a:rPr lang="en-US" sz="2400" dirty="0" smtClean="0">
                <a:solidFill>
                  <a:schemeClr val="tx1">
                    <a:lumMod val="50000"/>
                    <a:lumOff val="50000"/>
                  </a:schemeClr>
                </a:solidFill>
                <a:latin typeface="Adorable" panose="03000600000000020000" pitchFamily="66" charset="0"/>
              </a:rPr>
              <a:t>Presented by </a:t>
            </a:r>
          </a:p>
          <a:p>
            <a:pPr algn="ctr"/>
            <a:r>
              <a:rPr lang="en-US" sz="2400" dirty="0" err="1" smtClean="0">
                <a:solidFill>
                  <a:schemeClr val="tx1">
                    <a:lumMod val="50000"/>
                    <a:lumOff val="50000"/>
                  </a:schemeClr>
                </a:solidFill>
                <a:latin typeface="Adorable" panose="03000600000000020000" pitchFamily="66" charset="0"/>
              </a:rPr>
              <a:t>Lida</a:t>
            </a:r>
            <a:r>
              <a:rPr lang="en-US" sz="2400" dirty="0" smtClean="0">
                <a:solidFill>
                  <a:schemeClr val="tx1">
                    <a:lumMod val="50000"/>
                    <a:lumOff val="50000"/>
                  </a:schemeClr>
                </a:solidFill>
                <a:latin typeface="Adorable" panose="03000600000000020000" pitchFamily="66" charset="0"/>
              </a:rPr>
              <a:t> </a:t>
            </a:r>
            <a:r>
              <a:rPr lang="en-US" sz="2400" dirty="0" err="1" smtClean="0">
                <a:solidFill>
                  <a:schemeClr val="tx1">
                    <a:lumMod val="50000"/>
                    <a:lumOff val="50000"/>
                  </a:schemeClr>
                </a:solidFill>
                <a:latin typeface="Adorable" panose="03000600000000020000" pitchFamily="66" charset="0"/>
              </a:rPr>
              <a:t>shojaei</a:t>
            </a:r>
            <a:endParaRPr lang="en-US" sz="2400" dirty="0" smtClean="0">
              <a:solidFill>
                <a:schemeClr val="tx1">
                  <a:lumMod val="50000"/>
                  <a:lumOff val="50000"/>
                </a:schemeClr>
              </a:solidFill>
              <a:latin typeface="Adorable" panose="03000600000000020000" pitchFamily="66" charset="0"/>
            </a:endParaRPr>
          </a:p>
          <a:p>
            <a:pPr algn="ctr"/>
            <a:r>
              <a:rPr lang="en-US" sz="2400" dirty="0" smtClean="0">
                <a:solidFill>
                  <a:schemeClr val="tx1">
                    <a:lumMod val="50000"/>
                    <a:lumOff val="50000"/>
                  </a:schemeClr>
                </a:solidFill>
                <a:latin typeface="Adorable" panose="03000600000000020000" pitchFamily="66" charset="0"/>
              </a:rPr>
              <a:t>Pharm. D, clinical pharmacist</a:t>
            </a:r>
          </a:p>
          <a:p>
            <a:pPr algn="ctr"/>
            <a:r>
              <a:rPr lang="en-US" sz="2400" dirty="0" smtClean="0">
                <a:solidFill>
                  <a:schemeClr val="tx1">
                    <a:lumMod val="50000"/>
                    <a:lumOff val="50000"/>
                  </a:schemeClr>
                </a:solidFill>
                <a:latin typeface="Adorable" panose="03000600000000020000" pitchFamily="66" charset="0"/>
              </a:rPr>
              <a:t>Tehran university of medical sciences</a:t>
            </a:r>
          </a:p>
          <a:p>
            <a:pPr algn="ctr"/>
            <a:r>
              <a:rPr lang="en-US" sz="2400" dirty="0" smtClean="0">
                <a:solidFill>
                  <a:schemeClr val="tx1">
                    <a:lumMod val="50000"/>
                    <a:lumOff val="50000"/>
                  </a:schemeClr>
                </a:solidFill>
                <a:latin typeface="Adorable" panose="03000600000000020000" pitchFamily="66" charset="0"/>
              </a:rPr>
              <a:t>August 2016</a:t>
            </a:r>
            <a:endParaRPr lang="en-US" sz="2400" dirty="0">
              <a:solidFill>
                <a:schemeClr val="tx1">
                  <a:lumMod val="50000"/>
                  <a:lumOff val="50000"/>
                </a:schemeClr>
              </a:solidFill>
              <a:latin typeface="Adorable" panose="03000600000000020000" pitchFamily="66" charset="0"/>
            </a:endParaRPr>
          </a:p>
        </p:txBody>
      </p:sp>
      <p:sp>
        <p:nvSpPr>
          <p:cNvPr id="4" name="Date Placeholder 3"/>
          <p:cNvSpPr>
            <a:spLocks noGrp="1"/>
          </p:cNvSpPr>
          <p:nvPr>
            <p:ph type="dt" sz="half" idx="10"/>
          </p:nvPr>
        </p:nvSpPr>
        <p:spPr/>
        <p:txBody>
          <a:bodyPr/>
          <a:lstStyle/>
          <a:p>
            <a:fld id="{8E7CBDFC-169B-434A-847B-E1E6FC0673E8}" type="datetime1">
              <a:rPr lang="en-US" smtClean="0"/>
              <a:t>8/10/2016</a:t>
            </a:fld>
            <a:endParaRPr lang="en-US"/>
          </a:p>
        </p:txBody>
      </p:sp>
      <p:sp>
        <p:nvSpPr>
          <p:cNvPr id="5" name="Footer Placeholder 4"/>
          <p:cNvSpPr>
            <a:spLocks noGrp="1"/>
          </p:cNvSpPr>
          <p:nvPr>
            <p:ph type="ftr" sz="quarter" idx="11"/>
          </p:nvPr>
        </p:nvSpPr>
        <p:spPr/>
        <p:txBody>
          <a:bodyPr/>
          <a:lstStyle/>
          <a:p>
            <a:r>
              <a:rPr lang="en-US" smtClean="0"/>
              <a:t>L. Shojaei</a:t>
            </a:r>
            <a:endParaRPr lang="en-US" dirty="0"/>
          </a:p>
        </p:txBody>
      </p:sp>
      <p:sp>
        <p:nvSpPr>
          <p:cNvPr id="6" name="Slide Number Placeholder 5"/>
          <p:cNvSpPr>
            <a:spLocks noGrp="1"/>
          </p:cNvSpPr>
          <p:nvPr>
            <p:ph type="sldNum" sz="quarter" idx="12"/>
          </p:nvPr>
        </p:nvSpPr>
        <p:spPr/>
        <p:txBody>
          <a:bodyPr/>
          <a:lstStyle/>
          <a:p>
            <a:fld id="{3D6BC03C-23AD-49D7-BD17-22DD981F3648}" type="slidenum">
              <a:rPr lang="en-US" smtClean="0"/>
              <a:t>2</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0458" y="3122714"/>
            <a:ext cx="2204985" cy="3041725"/>
          </a:xfrm>
          <a:prstGeom prst="rect">
            <a:avLst/>
          </a:prstGeom>
        </p:spPr>
      </p:pic>
    </p:spTree>
    <p:extLst>
      <p:ext uri="{BB962C8B-B14F-4D97-AF65-F5344CB8AC3E}">
        <p14:creationId xmlns:p14="http://schemas.microsoft.com/office/powerpoint/2010/main" val="13875090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Hydralazine</a:t>
            </a:r>
          </a:p>
        </p:txBody>
      </p:sp>
      <p:sp>
        <p:nvSpPr>
          <p:cNvPr id="3" name="Content Placeholder 2"/>
          <p:cNvSpPr>
            <a:spLocks noGrp="1"/>
          </p:cNvSpPr>
          <p:nvPr>
            <p:ph idx="1"/>
          </p:nvPr>
        </p:nvSpPr>
        <p:spPr/>
        <p:txBody>
          <a:bodyPr>
            <a:normAutofit/>
          </a:bodyPr>
          <a:lstStyle/>
          <a:p>
            <a:pPr marL="514350" indent="-514350">
              <a:buClr>
                <a:srgbClr val="07EFE9"/>
              </a:buClr>
              <a:buFont typeface="+mj-lt"/>
              <a:buAutoNum type="romanUcPeriod"/>
            </a:pPr>
            <a:r>
              <a:rPr lang="en-US" sz="2400" dirty="0"/>
              <a:t>A</a:t>
            </a:r>
            <a:r>
              <a:rPr lang="en-US" sz="2400" dirty="0" smtClean="0"/>
              <a:t>gent </a:t>
            </a:r>
            <a:r>
              <a:rPr lang="en-US" sz="2400" dirty="0"/>
              <a:t>in refractory </a:t>
            </a:r>
            <a:r>
              <a:rPr lang="en-US" sz="2400" dirty="0" smtClean="0"/>
              <a:t>cases</a:t>
            </a:r>
          </a:p>
          <a:p>
            <a:pPr marL="514350" indent="-514350">
              <a:buClr>
                <a:srgbClr val="07EFE9"/>
              </a:buClr>
              <a:buFont typeface="+mj-lt"/>
              <a:buAutoNum type="romanUcPeriod"/>
            </a:pPr>
            <a:endParaRPr lang="en-US" sz="2400" dirty="0" smtClean="0"/>
          </a:p>
          <a:p>
            <a:pPr marL="514350" indent="-514350">
              <a:buClr>
                <a:srgbClr val="07EFE9"/>
              </a:buClr>
              <a:buFont typeface="+mj-lt"/>
              <a:buAutoNum type="romanUcPeriod"/>
            </a:pPr>
            <a:r>
              <a:rPr lang="en-US" sz="2400" dirty="0" smtClean="0"/>
              <a:t>Side-effects: </a:t>
            </a:r>
            <a:r>
              <a:rPr lang="en-US" sz="2400" dirty="0"/>
              <a:t>headache, nausea </a:t>
            </a:r>
            <a:r>
              <a:rPr lang="en-US" sz="2400" dirty="0" smtClean="0"/>
              <a:t>and </a:t>
            </a:r>
            <a:r>
              <a:rPr lang="en-US" sz="2400" dirty="0"/>
              <a:t>palpitations, which may mimic symptoms of pre- </a:t>
            </a:r>
            <a:r>
              <a:rPr lang="en-US" sz="2400" dirty="0" smtClean="0"/>
              <a:t>eclampsia</a:t>
            </a:r>
            <a:r>
              <a:rPr lang="en-US" sz="2400" dirty="0"/>
              <a:t>. </a:t>
            </a:r>
            <a:r>
              <a:rPr lang="en-US" sz="2400" dirty="0" smtClean="0"/>
              <a:t>(long-term: polyneuropathy</a:t>
            </a:r>
            <a:r>
              <a:rPr lang="en-US" sz="2400" dirty="0"/>
              <a:t>, and a lupus-like </a:t>
            </a:r>
            <a:r>
              <a:rPr lang="en-US" sz="2400" dirty="0" smtClean="0"/>
              <a:t>syndrome)</a:t>
            </a:r>
          </a:p>
          <a:p>
            <a:pPr marL="514350" indent="-514350">
              <a:buClr>
                <a:srgbClr val="07EFE9"/>
              </a:buClr>
              <a:buFont typeface="+mj-lt"/>
              <a:buAutoNum type="romanUcPeriod"/>
            </a:pPr>
            <a:endParaRPr lang="en-US" sz="2400" dirty="0"/>
          </a:p>
          <a:p>
            <a:pPr marL="514350" indent="-514350">
              <a:buClr>
                <a:srgbClr val="07EFE9"/>
              </a:buClr>
              <a:buFont typeface="+mj-lt"/>
              <a:buAutoNum type="romanUcPeriod"/>
            </a:pPr>
            <a:r>
              <a:rPr lang="en-US" sz="2400" dirty="0"/>
              <a:t>L</a:t>
            </a:r>
            <a:r>
              <a:rPr lang="en-US" sz="2400" dirty="0" smtClean="0"/>
              <a:t>ong </a:t>
            </a:r>
            <a:r>
              <a:rPr lang="en-US" sz="2400" dirty="0"/>
              <a:t>history of use in </a:t>
            </a:r>
            <a:r>
              <a:rPr lang="en-US" sz="2400" dirty="0" smtClean="0"/>
              <a:t>pregnancy</a:t>
            </a:r>
          </a:p>
          <a:p>
            <a:pPr marL="514350" indent="-514350">
              <a:buClr>
                <a:srgbClr val="07EFE9"/>
              </a:buClr>
              <a:buFont typeface="+mj-lt"/>
              <a:buAutoNum type="romanUcPeriod"/>
            </a:pPr>
            <a:endParaRPr lang="en-US" sz="2400" dirty="0"/>
          </a:p>
          <a:p>
            <a:pPr marL="514350" indent="-514350">
              <a:buClr>
                <a:srgbClr val="07EFE9"/>
              </a:buClr>
              <a:buFont typeface="+mj-lt"/>
              <a:buAutoNum type="romanUcPeriod"/>
            </a:pPr>
            <a:r>
              <a:rPr lang="en-US" sz="2400" dirty="0"/>
              <a:t>Neonatal </a:t>
            </a:r>
            <a:r>
              <a:rPr lang="en-US" sz="2400" dirty="0" err="1" smtClean="0"/>
              <a:t>thrombocytopaenia</a:t>
            </a:r>
            <a:r>
              <a:rPr lang="en-US" sz="2400" dirty="0" smtClean="0"/>
              <a:t> </a:t>
            </a:r>
            <a:r>
              <a:rPr lang="en-US" sz="2400" dirty="0"/>
              <a:t>and lupus</a:t>
            </a:r>
          </a:p>
        </p:txBody>
      </p:sp>
      <p:sp>
        <p:nvSpPr>
          <p:cNvPr id="4" name="Date Placeholder 3"/>
          <p:cNvSpPr>
            <a:spLocks noGrp="1"/>
          </p:cNvSpPr>
          <p:nvPr>
            <p:ph type="dt" sz="half" idx="10"/>
          </p:nvPr>
        </p:nvSpPr>
        <p:spPr/>
        <p:txBody>
          <a:bodyPr/>
          <a:lstStyle/>
          <a:p>
            <a:fld id="{6F2F6C1F-23C0-4F70-AEC0-466C2E55DC06}" type="datetime1">
              <a:rPr lang="en-US" smtClean="0"/>
              <a:t>8/10/2016</a:t>
            </a:fld>
            <a:endParaRPr lang="en-US"/>
          </a:p>
        </p:txBody>
      </p:sp>
      <p:sp>
        <p:nvSpPr>
          <p:cNvPr id="5" name="Footer Placeholder 4"/>
          <p:cNvSpPr>
            <a:spLocks noGrp="1"/>
          </p:cNvSpPr>
          <p:nvPr>
            <p:ph type="ftr" sz="quarter" idx="11"/>
          </p:nvPr>
        </p:nvSpPr>
        <p:spPr/>
        <p:txBody>
          <a:bodyPr/>
          <a:lstStyle/>
          <a:p>
            <a:r>
              <a:rPr lang="en-US" smtClean="0"/>
              <a:t>L. Shojaei</a:t>
            </a:r>
            <a:endParaRPr lang="en-US" dirty="0"/>
          </a:p>
        </p:txBody>
      </p:sp>
      <p:sp>
        <p:nvSpPr>
          <p:cNvPr id="6" name="Slide Number Placeholder 5"/>
          <p:cNvSpPr>
            <a:spLocks noGrp="1"/>
          </p:cNvSpPr>
          <p:nvPr>
            <p:ph type="sldNum" sz="quarter" idx="12"/>
          </p:nvPr>
        </p:nvSpPr>
        <p:spPr/>
        <p:txBody>
          <a:bodyPr/>
          <a:lstStyle/>
          <a:p>
            <a:fld id="{3D6BC03C-23AD-49D7-BD17-22DD981F3648}" type="slidenum">
              <a:rPr lang="en-US" smtClean="0"/>
              <a:t>20</a:t>
            </a:fld>
            <a:endParaRPr lang="en-US" dirty="0"/>
          </a:p>
        </p:txBody>
      </p:sp>
    </p:spTree>
    <p:extLst>
      <p:ext uri="{BB962C8B-B14F-4D97-AF65-F5344CB8AC3E}">
        <p14:creationId xmlns:p14="http://schemas.microsoft.com/office/powerpoint/2010/main" val="14247598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Drugs</a:t>
            </a:r>
          </a:p>
        </p:txBody>
      </p:sp>
      <p:sp>
        <p:nvSpPr>
          <p:cNvPr id="3" name="Content Placeholder 2"/>
          <p:cNvSpPr>
            <a:spLocks noGrp="1"/>
          </p:cNvSpPr>
          <p:nvPr>
            <p:ph idx="1"/>
          </p:nvPr>
        </p:nvSpPr>
        <p:spPr/>
        <p:txBody>
          <a:bodyPr>
            <a:normAutofit fontScale="92500" lnSpcReduction="20000"/>
          </a:bodyPr>
          <a:lstStyle/>
          <a:p>
            <a:r>
              <a:rPr lang="en-US" sz="2600" b="1" dirty="0" smtClean="0">
                <a:solidFill>
                  <a:srgbClr val="FF0000"/>
                </a:solidFill>
              </a:rPr>
              <a:t>Used: </a:t>
            </a:r>
            <a:r>
              <a:rPr lang="en-US" sz="2600" dirty="0" err="1" smtClean="0"/>
              <a:t>Prazosin</a:t>
            </a:r>
            <a:r>
              <a:rPr lang="en-US" sz="2600" dirty="0" smtClean="0"/>
              <a:t> </a:t>
            </a:r>
            <a:r>
              <a:rPr lang="en-US" sz="2600" dirty="0"/>
              <a:t>and clonidine </a:t>
            </a:r>
            <a:endParaRPr lang="en-US" sz="2600" dirty="0" smtClean="0"/>
          </a:p>
          <a:p>
            <a:pPr marL="0" indent="0">
              <a:buNone/>
            </a:pPr>
            <a:endParaRPr lang="en-US" sz="2600" dirty="0"/>
          </a:p>
          <a:p>
            <a:r>
              <a:rPr lang="en-US" sz="2600" b="1" dirty="0" smtClean="0">
                <a:solidFill>
                  <a:srgbClr val="FF0000"/>
                </a:solidFill>
              </a:rPr>
              <a:t>Discouraged: </a:t>
            </a:r>
            <a:r>
              <a:rPr lang="en-US" sz="2600" dirty="0"/>
              <a:t>Thiazide </a:t>
            </a:r>
            <a:r>
              <a:rPr lang="en-US" sz="2600" dirty="0" smtClean="0"/>
              <a:t>diuretics</a:t>
            </a:r>
          </a:p>
          <a:p>
            <a:endParaRPr lang="en-US" dirty="0"/>
          </a:p>
          <a:p>
            <a:r>
              <a:rPr lang="en-US" sz="2600" b="1" dirty="0">
                <a:solidFill>
                  <a:srgbClr val="FF0000"/>
                </a:solidFill>
              </a:rPr>
              <a:t>Contraindicated: </a:t>
            </a:r>
            <a:endParaRPr lang="en-US" sz="2600" b="1" dirty="0" smtClean="0">
              <a:solidFill>
                <a:srgbClr val="FF0000"/>
              </a:solidFill>
            </a:endParaRPr>
          </a:p>
          <a:p>
            <a:r>
              <a:rPr lang="en-US" sz="2600" dirty="0" smtClean="0"/>
              <a:t>ACEI and ARBs</a:t>
            </a:r>
            <a:r>
              <a:rPr lang="en-US" sz="2600" dirty="0"/>
              <a:t>: </a:t>
            </a:r>
            <a:r>
              <a:rPr lang="en-US" sz="2600" dirty="0" err="1" smtClean="0"/>
              <a:t>teratogenesis</a:t>
            </a:r>
            <a:r>
              <a:rPr lang="en-US" sz="2600" dirty="0"/>
              <a:t> </a:t>
            </a:r>
            <a:r>
              <a:rPr lang="en-US" sz="2600" dirty="0" smtClean="0"/>
              <a:t>(1</a:t>
            </a:r>
            <a:r>
              <a:rPr lang="en-US" sz="2600" baseline="30000" dirty="0" smtClean="0"/>
              <a:t>st</a:t>
            </a:r>
            <a:r>
              <a:rPr lang="en-US" sz="2600" dirty="0" smtClean="0"/>
              <a:t> trimester), fetal </a:t>
            </a:r>
            <a:r>
              <a:rPr lang="en-US" sz="2600" dirty="0"/>
              <a:t>death and neonatal </a:t>
            </a:r>
            <a:r>
              <a:rPr lang="en-US" sz="2600" dirty="0" smtClean="0"/>
              <a:t>RF (later)</a:t>
            </a:r>
          </a:p>
          <a:p>
            <a:r>
              <a:rPr lang="en-US" sz="1700" dirty="0" smtClean="0"/>
              <a:t>ARBs</a:t>
            </a:r>
            <a:r>
              <a:rPr lang="en-US" sz="1700" dirty="0"/>
              <a:t>: renal failure, </a:t>
            </a:r>
            <a:r>
              <a:rPr lang="en-US" sz="1700" dirty="0" err="1"/>
              <a:t>oligohydramnions</a:t>
            </a:r>
            <a:r>
              <a:rPr lang="en-US" sz="1700" dirty="0"/>
              <a:t>, death, arterial hypertension, intrauterine growth retardation, respiratory distress syndrome, pulmonary hypoplasia, limb defects and persistent patent ductus arteriosus.</a:t>
            </a:r>
          </a:p>
          <a:p>
            <a:endParaRPr lang="en-US" sz="2600" dirty="0" smtClean="0"/>
          </a:p>
          <a:p>
            <a:r>
              <a:rPr lang="en-US" sz="2600" dirty="0"/>
              <a:t>A</a:t>
            </a:r>
            <a:r>
              <a:rPr lang="en-US" sz="2600" dirty="0" smtClean="0"/>
              <a:t>ldosterone blockers: Spironolactone </a:t>
            </a:r>
            <a:r>
              <a:rPr lang="en-US" sz="2600" dirty="0"/>
              <a:t>(1</a:t>
            </a:r>
            <a:r>
              <a:rPr lang="en-US" sz="2600" baseline="30000" dirty="0"/>
              <a:t>st</a:t>
            </a:r>
            <a:r>
              <a:rPr lang="en-US" sz="2600" dirty="0"/>
              <a:t> </a:t>
            </a:r>
            <a:r>
              <a:rPr lang="en-US" sz="2600" dirty="0" smtClean="0"/>
              <a:t>trimester) </a:t>
            </a:r>
            <a:r>
              <a:rPr lang="en-US" sz="2600" dirty="0" err="1"/>
              <a:t>antiandrogenic</a:t>
            </a:r>
            <a:r>
              <a:rPr lang="en-US" sz="2600" dirty="0"/>
              <a:t> </a:t>
            </a:r>
            <a:r>
              <a:rPr lang="en-US" sz="2600" dirty="0" smtClean="0"/>
              <a:t>effects.</a:t>
            </a:r>
            <a:endParaRPr lang="en-US" sz="2600" dirty="0"/>
          </a:p>
        </p:txBody>
      </p:sp>
      <p:sp>
        <p:nvSpPr>
          <p:cNvPr id="4" name="Date Placeholder 3"/>
          <p:cNvSpPr>
            <a:spLocks noGrp="1"/>
          </p:cNvSpPr>
          <p:nvPr>
            <p:ph type="dt" sz="half" idx="10"/>
          </p:nvPr>
        </p:nvSpPr>
        <p:spPr/>
        <p:txBody>
          <a:bodyPr/>
          <a:lstStyle/>
          <a:p>
            <a:fld id="{A128EC13-E50F-444F-B433-EAD0E9184B79}" type="datetime1">
              <a:rPr lang="en-US" smtClean="0"/>
              <a:t>8/10/2016</a:t>
            </a:fld>
            <a:endParaRPr lang="en-US"/>
          </a:p>
        </p:txBody>
      </p:sp>
      <p:sp>
        <p:nvSpPr>
          <p:cNvPr id="5" name="Footer Placeholder 4"/>
          <p:cNvSpPr>
            <a:spLocks noGrp="1"/>
          </p:cNvSpPr>
          <p:nvPr>
            <p:ph type="ftr" sz="quarter" idx="11"/>
          </p:nvPr>
        </p:nvSpPr>
        <p:spPr/>
        <p:txBody>
          <a:bodyPr/>
          <a:lstStyle/>
          <a:p>
            <a:r>
              <a:rPr lang="en-US" smtClean="0"/>
              <a:t>L. Shojaei</a:t>
            </a:r>
            <a:endParaRPr lang="en-US" dirty="0"/>
          </a:p>
        </p:txBody>
      </p:sp>
      <p:sp>
        <p:nvSpPr>
          <p:cNvPr id="6" name="Slide Number Placeholder 5"/>
          <p:cNvSpPr>
            <a:spLocks noGrp="1"/>
          </p:cNvSpPr>
          <p:nvPr>
            <p:ph type="sldNum" sz="quarter" idx="12"/>
          </p:nvPr>
        </p:nvSpPr>
        <p:spPr/>
        <p:txBody>
          <a:bodyPr/>
          <a:lstStyle/>
          <a:p>
            <a:fld id="{3D6BC03C-23AD-49D7-BD17-22DD981F3648}" type="slidenum">
              <a:rPr lang="en-US" smtClean="0"/>
              <a:t>21</a:t>
            </a:fld>
            <a:endParaRPr lang="en-US" dirty="0"/>
          </a:p>
        </p:txBody>
      </p:sp>
    </p:spTree>
    <p:extLst>
      <p:ext uri="{BB962C8B-B14F-4D97-AF65-F5344CB8AC3E}">
        <p14:creationId xmlns:p14="http://schemas.microsoft.com/office/powerpoint/2010/main" val="30124212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Prevention and Treatment of Eclampsia </a:t>
            </a:r>
          </a:p>
        </p:txBody>
      </p:sp>
      <p:sp>
        <p:nvSpPr>
          <p:cNvPr id="3" name="Content Placeholder 2"/>
          <p:cNvSpPr>
            <a:spLocks noGrp="1"/>
          </p:cNvSpPr>
          <p:nvPr>
            <p:ph idx="1"/>
          </p:nvPr>
        </p:nvSpPr>
        <p:spPr/>
        <p:txBody>
          <a:bodyPr>
            <a:noAutofit/>
          </a:bodyPr>
          <a:lstStyle/>
          <a:p>
            <a:pPr>
              <a:buFont typeface="Wingdings" panose="05000000000000000000" pitchFamily="2" charset="2"/>
              <a:buChar char="§"/>
            </a:pPr>
            <a:r>
              <a:rPr lang="en-US" sz="2400" dirty="0"/>
              <a:t> Magnesium </a:t>
            </a:r>
            <a:r>
              <a:rPr lang="en-US" sz="2400" dirty="0" err="1"/>
              <a:t>sulphate</a:t>
            </a:r>
            <a:r>
              <a:rPr lang="en-US" sz="2400" dirty="0"/>
              <a:t> is superior to other anticonvulsants </a:t>
            </a:r>
            <a:r>
              <a:rPr lang="en-US" sz="2400" dirty="0" smtClean="0"/>
              <a:t>(</a:t>
            </a:r>
            <a:r>
              <a:rPr lang="en-US" sz="2400" dirty="0"/>
              <a:t>phenytoin and </a:t>
            </a:r>
            <a:r>
              <a:rPr lang="en-US" sz="2400" dirty="0" smtClean="0"/>
              <a:t>diazepam)</a:t>
            </a:r>
          </a:p>
          <a:p>
            <a:pPr>
              <a:buFont typeface="Wingdings" panose="05000000000000000000" pitchFamily="2" charset="2"/>
              <a:buChar char="§"/>
            </a:pPr>
            <a:endParaRPr lang="en-US" sz="2400" dirty="0"/>
          </a:p>
          <a:p>
            <a:pPr>
              <a:buFont typeface="Wingdings" panose="05000000000000000000" pitchFamily="2" charset="2"/>
              <a:buChar char="§"/>
            </a:pPr>
            <a:r>
              <a:rPr lang="en-US" sz="2400" b="1" dirty="0" smtClean="0">
                <a:solidFill>
                  <a:srgbClr val="00B050"/>
                </a:solidFill>
              </a:rPr>
              <a:t>Mechanism</a:t>
            </a:r>
            <a:r>
              <a:rPr lang="en-US" sz="2400" dirty="0">
                <a:solidFill>
                  <a:srgbClr val="00B050"/>
                </a:solidFill>
              </a:rPr>
              <a:t>: </a:t>
            </a:r>
            <a:r>
              <a:rPr lang="en-US" sz="2400" dirty="0"/>
              <a:t>cerebral vasodilatation, </a:t>
            </a:r>
            <a:r>
              <a:rPr lang="en-US" sz="2400" dirty="0" smtClean="0"/>
              <a:t>N-methyl-D-aspartate </a:t>
            </a:r>
            <a:r>
              <a:rPr lang="en-US" sz="2400" dirty="0"/>
              <a:t>receptor antagonism, or calcium </a:t>
            </a:r>
            <a:r>
              <a:rPr lang="en-US" sz="2400" dirty="0" smtClean="0"/>
              <a:t>antagonism</a:t>
            </a:r>
          </a:p>
          <a:p>
            <a:pPr>
              <a:buFont typeface="Wingdings" panose="05000000000000000000" pitchFamily="2" charset="2"/>
              <a:buChar char="§"/>
            </a:pPr>
            <a:endParaRPr lang="en-US" sz="2400" dirty="0"/>
          </a:p>
          <a:p>
            <a:pPr>
              <a:buFont typeface="Wingdings" panose="05000000000000000000" pitchFamily="2" charset="2"/>
              <a:buChar char="§"/>
            </a:pPr>
            <a:r>
              <a:rPr lang="en-US" sz="2400" b="1" dirty="0">
                <a:solidFill>
                  <a:srgbClr val="FF0000"/>
                </a:solidFill>
              </a:rPr>
              <a:t>D</a:t>
            </a:r>
            <a:r>
              <a:rPr lang="en-US" sz="2400" b="1" dirty="0" smtClean="0">
                <a:solidFill>
                  <a:srgbClr val="FF0000"/>
                </a:solidFill>
              </a:rPr>
              <a:t>ose: </a:t>
            </a:r>
            <a:r>
              <a:rPr lang="en-US" sz="2400" dirty="0"/>
              <a:t>IV loading 4 g in 200 mL saline, followed by an </a:t>
            </a:r>
            <a:r>
              <a:rPr lang="en-US" sz="2400" dirty="0" smtClean="0"/>
              <a:t>IV infusion </a:t>
            </a:r>
            <a:r>
              <a:rPr lang="en-US" sz="2400" dirty="0"/>
              <a:t>at 1 g/h for up to 24 h after delivery, or for 24 h after the </a:t>
            </a:r>
            <a:r>
              <a:rPr lang="en-US" sz="2400" dirty="0" smtClean="0"/>
              <a:t>convulsion </a:t>
            </a:r>
            <a:r>
              <a:rPr lang="en-US" sz="2400" dirty="0"/>
              <a:t>if the convulsion occurred postpartum</a:t>
            </a:r>
            <a:r>
              <a:rPr lang="en-US" sz="2400" dirty="0" smtClean="0"/>
              <a:t>.</a:t>
            </a:r>
          </a:p>
          <a:p>
            <a:pPr>
              <a:buFont typeface="Wingdings" panose="05000000000000000000" pitchFamily="2" charset="2"/>
              <a:buChar char="§"/>
            </a:pPr>
            <a:endParaRPr lang="en-US" sz="2400" dirty="0"/>
          </a:p>
          <a:p>
            <a:pPr>
              <a:buFont typeface="Wingdings" panose="05000000000000000000" pitchFamily="2" charset="2"/>
              <a:buChar char="§"/>
            </a:pPr>
            <a:endParaRPr lang="en-US" sz="2400" dirty="0"/>
          </a:p>
          <a:p>
            <a:pPr>
              <a:buFont typeface="Wingdings" panose="05000000000000000000" pitchFamily="2" charset="2"/>
              <a:buChar char="§"/>
            </a:pPr>
            <a:endParaRPr lang="en-US" sz="2400" dirty="0"/>
          </a:p>
          <a:p>
            <a:pPr>
              <a:buFont typeface="Wingdings" panose="05000000000000000000" pitchFamily="2" charset="2"/>
              <a:buChar char="§"/>
            </a:pPr>
            <a:endParaRPr lang="en-US" sz="2400" dirty="0"/>
          </a:p>
        </p:txBody>
      </p:sp>
      <p:sp>
        <p:nvSpPr>
          <p:cNvPr id="4" name="Date Placeholder 3"/>
          <p:cNvSpPr>
            <a:spLocks noGrp="1"/>
          </p:cNvSpPr>
          <p:nvPr>
            <p:ph type="dt" sz="half" idx="10"/>
          </p:nvPr>
        </p:nvSpPr>
        <p:spPr/>
        <p:txBody>
          <a:bodyPr/>
          <a:lstStyle/>
          <a:p>
            <a:fld id="{2E152FFA-2E6D-46B3-98C8-3AEA6F3D38AD}" type="datetime1">
              <a:rPr lang="en-US" smtClean="0"/>
              <a:t>8/10/2016</a:t>
            </a:fld>
            <a:endParaRPr lang="en-US" dirty="0"/>
          </a:p>
        </p:txBody>
      </p:sp>
      <p:sp>
        <p:nvSpPr>
          <p:cNvPr id="5" name="Footer Placeholder 4"/>
          <p:cNvSpPr>
            <a:spLocks noGrp="1"/>
          </p:cNvSpPr>
          <p:nvPr>
            <p:ph type="ftr" sz="quarter" idx="11"/>
          </p:nvPr>
        </p:nvSpPr>
        <p:spPr/>
        <p:txBody>
          <a:bodyPr/>
          <a:lstStyle/>
          <a:p>
            <a:r>
              <a:rPr lang="en-US" dirty="0" smtClean="0"/>
              <a:t>L. </a:t>
            </a:r>
            <a:r>
              <a:rPr lang="en-US" dirty="0" err="1" smtClean="0"/>
              <a:t>Shojaei</a:t>
            </a:r>
            <a:endParaRPr lang="en-US" dirty="0"/>
          </a:p>
        </p:txBody>
      </p:sp>
      <p:sp>
        <p:nvSpPr>
          <p:cNvPr id="6" name="Slide Number Placeholder 5"/>
          <p:cNvSpPr>
            <a:spLocks noGrp="1"/>
          </p:cNvSpPr>
          <p:nvPr>
            <p:ph type="sldNum" sz="quarter" idx="12"/>
          </p:nvPr>
        </p:nvSpPr>
        <p:spPr/>
        <p:txBody>
          <a:bodyPr/>
          <a:lstStyle/>
          <a:p>
            <a:fld id="{3D6BC03C-23AD-49D7-BD17-22DD981F3648}" type="slidenum">
              <a:rPr lang="en-US" smtClean="0"/>
              <a:t>22</a:t>
            </a:fld>
            <a:endParaRPr lang="en-US" dirty="0"/>
          </a:p>
        </p:txBody>
      </p:sp>
    </p:spTree>
    <p:extLst>
      <p:ext uri="{BB962C8B-B14F-4D97-AF65-F5344CB8AC3E}">
        <p14:creationId xmlns:p14="http://schemas.microsoft.com/office/powerpoint/2010/main" val="24886186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Magnesium </a:t>
            </a:r>
            <a:r>
              <a:rPr lang="en-US" dirty="0" err="1" smtClean="0"/>
              <a:t>sulphate</a:t>
            </a:r>
            <a:endParaRPr lang="en-US" dirty="0"/>
          </a:p>
        </p:txBody>
      </p:sp>
      <p:sp>
        <p:nvSpPr>
          <p:cNvPr id="3" name="Content Placeholder 2"/>
          <p:cNvSpPr>
            <a:spLocks noGrp="1"/>
          </p:cNvSpPr>
          <p:nvPr>
            <p:ph idx="1"/>
          </p:nvPr>
        </p:nvSpPr>
        <p:spPr/>
        <p:txBody>
          <a:bodyPr>
            <a:normAutofit/>
          </a:bodyPr>
          <a:lstStyle/>
          <a:p>
            <a:pPr>
              <a:buClr>
                <a:srgbClr val="FF0000"/>
              </a:buClr>
              <a:buFont typeface="Wingdings" panose="05000000000000000000" pitchFamily="2" charset="2"/>
              <a:buChar char="Ø"/>
            </a:pPr>
            <a:r>
              <a:rPr lang="en-US" sz="2400" dirty="0" smtClean="0"/>
              <a:t>Convulsions </a:t>
            </a:r>
            <a:r>
              <a:rPr lang="en-US" sz="2400" dirty="0"/>
              <a:t>persist after magnesium loading </a:t>
            </a:r>
            <a:r>
              <a:rPr lang="en-US" sz="2400" dirty="0">
                <a:sym typeface="Wingdings" panose="05000000000000000000" pitchFamily="2" charset="2"/>
              </a:rPr>
              <a:t> 2g+ 1 mg clonazepam IV</a:t>
            </a:r>
            <a:endParaRPr lang="en-US" sz="2400" dirty="0"/>
          </a:p>
          <a:p>
            <a:pPr>
              <a:buClr>
                <a:srgbClr val="FF0000"/>
              </a:buClr>
              <a:buFont typeface="Wingdings" panose="05000000000000000000" pitchFamily="2" charset="2"/>
              <a:buChar char="Ø"/>
            </a:pPr>
            <a:endParaRPr lang="en-US" sz="2400" dirty="0"/>
          </a:p>
          <a:p>
            <a:pPr>
              <a:buClr>
                <a:srgbClr val="FF0000"/>
              </a:buClr>
              <a:buFont typeface="Wingdings" panose="05000000000000000000" pitchFamily="2" charset="2"/>
              <a:buChar char="Ø"/>
            </a:pPr>
            <a:r>
              <a:rPr lang="en-US" sz="2400" b="1" dirty="0" smtClean="0">
                <a:solidFill>
                  <a:srgbClr val="92D050"/>
                </a:solidFill>
              </a:rPr>
              <a:t>Adverse effects: </a:t>
            </a:r>
            <a:r>
              <a:rPr lang="en-US" sz="2400" dirty="0" smtClean="0"/>
              <a:t>neuromuscular </a:t>
            </a:r>
            <a:r>
              <a:rPr lang="en-US" sz="2400" dirty="0"/>
              <a:t>depression, </a:t>
            </a:r>
            <a:r>
              <a:rPr lang="en-US" sz="2400" dirty="0" smtClean="0"/>
              <a:t>suppress respiration (</a:t>
            </a:r>
            <a:r>
              <a:rPr lang="en-US" sz="2400" dirty="0"/>
              <a:t>toxic levels </a:t>
            </a:r>
            <a:r>
              <a:rPr lang="en-US" sz="2400" dirty="0" smtClean="0"/>
              <a:t>)</a:t>
            </a:r>
          </a:p>
          <a:p>
            <a:pPr>
              <a:buClr>
                <a:srgbClr val="FF0000"/>
              </a:buClr>
              <a:buFont typeface="Wingdings" panose="05000000000000000000" pitchFamily="2" charset="2"/>
              <a:buChar char="Ø"/>
            </a:pPr>
            <a:endParaRPr lang="en-US" sz="2400" dirty="0"/>
          </a:p>
          <a:p>
            <a:pPr>
              <a:buClr>
                <a:srgbClr val="FF0000"/>
              </a:buClr>
              <a:buFont typeface="Wingdings" panose="05000000000000000000" pitchFamily="2" charset="2"/>
              <a:buChar char="Ø"/>
            </a:pPr>
            <a:r>
              <a:rPr lang="en-US" sz="2400" dirty="0"/>
              <a:t>H</a:t>
            </a:r>
            <a:r>
              <a:rPr lang="en-US" sz="2400" dirty="0" smtClean="0"/>
              <a:t>ourly </a:t>
            </a:r>
            <a:r>
              <a:rPr lang="en-US" sz="2400" dirty="0"/>
              <a:t>observation of respiratory rate and deep tendon reflexes, urine </a:t>
            </a:r>
            <a:r>
              <a:rPr lang="en-US" sz="2400" dirty="0" smtClean="0"/>
              <a:t>output (should </a:t>
            </a:r>
            <a:r>
              <a:rPr lang="en-US" sz="2400" dirty="0"/>
              <a:t>be stopped with output &lt;25 mL/h or &lt;100 mL/4 </a:t>
            </a:r>
            <a:r>
              <a:rPr lang="en-US" sz="2400" dirty="0" smtClean="0"/>
              <a:t>h)</a:t>
            </a:r>
          </a:p>
          <a:p>
            <a:pPr>
              <a:buClr>
                <a:srgbClr val="FF0000"/>
              </a:buClr>
              <a:buFont typeface="Wingdings" panose="05000000000000000000" pitchFamily="2" charset="2"/>
              <a:buChar char="Ø"/>
            </a:pPr>
            <a:endParaRPr lang="en-US" sz="2400" dirty="0"/>
          </a:p>
          <a:p>
            <a:pPr>
              <a:buClr>
                <a:srgbClr val="FF0000"/>
              </a:buClr>
              <a:buFont typeface="Wingdings" panose="05000000000000000000" pitchFamily="2" charset="2"/>
              <a:buChar char="Ø"/>
            </a:pPr>
            <a:r>
              <a:rPr lang="en-US" sz="2400" dirty="0"/>
              <a:t>IM magnesium </a:t>
            </a:r>
            <a:r>
              <a:rPr lang="en-US" sz="2400" dirty="0" err="1"/>
              <a:t>sulphate</a:t>
            </a:r>
            <a:endParaRPr lang="en-US" sz="2400" dirty="0"/>
          </a:p>
          <a:p>
            <a:pPr>
              <a:buClr>
                <a:srgbClr val="FF0000"/>
              </a:buClr>
              <a:buFont typeface="Wingdings" panose="05000000000000000000" pitchFamily="2" charset="2"/>
              <a:buChar char="Ø"/>
            </a:pPr>
            <a:endParaRPr lang="en-US" sz="2400" dirty="0" smtClean="0"/>
          </a:p>
          <a:p>
            <a:pPr>
              <a:buClr>
                <a:srgbClr val="FF0000"/>
              </a:buClr>
              <a:buFont typeface="Wingdings" panose="05000000000000000000" pitchFamily="2" charset="2"/>
              <a:buChar char="Ø"/>
            </a:pPr>
            <a:endParaRPr lang="en-US" sz="2400" dirty="0"/>
          </a:p>
          <a:p>
            <a:pPr>
              <a:buClr>
                <a:srgbClr val="FF0000"/>
              </a:buClr>
              <a:buFont typeface="Wingdings" panose="05000000000000000000" pitchFamily="2" charset="2"/>
              <a:buChar char="Ø"/>
            </a:pPr>
            <a:endParaRPr lang="en-US" sz="2400" dirty="0"/>
          </a:p>
        </p:txBody>
      </p:sp>
      <p:sp>
        <p:nvSpPr>
          <p:cNvPr id="4" name="Date Placeholder 3"/>
          <p:cNvSpPr>
            <a:spLocks noGrp="1"/>
          </p:cNvSpPr>
          <p:nvPr>
            <p:ph type="dt" sz="half" idx="10"/>
          </p:nvPr>
        </p:nvSpPr>
        <p:spPr/>
        <p:txBody>
          <a:bodyPr/>
          <a:lstStyle/>
          <a:p>
            <a:fld id="{280C5742-45B8-40C7-AFF1-3A371A8D3ED6}" type="datetime1">
              <a:rPr lang="en-US" smtClean="0"/>
              <a:t>8/10/2016</a:t>
            </a:fld>
            <a:endParaRPr lang="en-US"/>
          </a:p>
        </p:txBody>
      </p:sp>
      <p:sp>
        <p:nvSpPr>
          <p:cNvPr id="5" name="Footer Placeholder 4"/>
          <p:cNvSpPr>
            <a:spLocks noGrp="1"/>
          </p:cNvSpPr>
          <p:nvPr>
            <p:ph type="ftr" sz="quarter" idx="11"/>
          </p:nvPr>
        </p:nvSpPr>
        <p:spPr/>
        <p:txBody>
          <a:bodyPr/>
          <a:lstStyle/>
          <a:p>
            <a:r>
              <a:rPr lang="en-US" smtClean="0"/>
              <a:t>L. Shojaei</a:t>
            </a:r>
            <a:endParaRPr lang="en-US" dirty="0"/>
          </a:p>
        </p:txBody>
      </p:sp>
      <p:sp>
        <p:nvSpPr>
          <p:cNvPr id="6" name="Slide Number Placeholder 5"/>
          <p:cNvSpPr>
            <a:spLocks noGrp="1"/>
          </p:cNvSpPr>
          <p:nvPr>
            <p:ph type="sldNum" sz="quarter" idx="12"/>
          </p:nvPr>
        </p:nvSpPr>
        <p:spPr/>
        <p:txBody>
          <a:bodyPr/>
          <a:lstStyle/>
          <a:p>
            <a:fld id="{3D6BC03C-23AD-49D7-BD17-22DD981F3648}" type="slidenum">
              <a:rPr lang="en-US" smtClean="0"/>
              <a:t>23</a:t>
            </a:fld>
            <a:endParaRPr lang="en-US" dirty="0"/>
          </a:p>
        </p:txBody>
      </p:sp>
    </p:spTree>
    <p:extLst>
      <p:ext uri="{BB962C8B-B14F-4D97-AF65-F5344CB8AC3E}">
        <p14:creationId xmlns:p14="http://schemas.microsoft.com/office/powerpoint/2010/main" val="40021453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Antihypertensive Treatment After </a:t>
            </a:r>
            <a:br>
              <a:rPr lang="en-US" dirty="0"/>
            </a:br>
            <a:r>
              <a:rPr lang="en-US" dirty="0" smtClean="0"/>
              <a:t>Delivery </a:t>
            </a:r>
            <a:endParaRPr lang="en-US" dirty="0"/>
          </a:p>
        </p:txBody>
      </p:sp>
      <p:sp>
        <p:nvSpPr>
          <p:cNvPr id="3" name="Content Placeholder 2"/>
          <p:cNvSpPr>
            <a:spLocks noGrp="1"/>
          </p:cNvSpPr>
          <p:nvPr>
            <p:ph idx="1"/>
          </p:nvPr>
        </p:nvSpPr>
        <p:spPr/>
        <p:txBody>
          <a:bodyPr/>
          <a:lstStyle/>
          <a:p>
            <a:pPr>
              <a:lnSpc>
                <a:spcPct val="250000"/>
              </a:lnSpc>
              <a:buFont typeface="Wingdings" panose="05000000000000000000" pitchFamily="2" charset="2"/>
              <a:buChar char="v"/>
            </a:pPr>
            <a:r>
              <a:rPr lang="en-US" dirty="0"/>
              <a:t>P</a:t>
            </a:r>
            <a:r>
              <a:rPr lang="en-US" dirty="0" smtClean="0"/>
              <a:t>re-existing hypertension: Pre-pregnancy </a:t>
            </a:r>
            <a:r>
              <a:rPr lang="en-US" dirty="0"/>
              <a:t>medications </a:t>
            </a:r>
            <a:r>
              <a:rPr lang="en-US" dirty="0" smtClean="0"/>
              <a:t>may </a:t>
            </a:r>
            <a:r>
              <a:rPr lang="en-US" dirty="0"/>
              <a:t>be </a:t>
            </a:r>
            <a:r>
              <a:rPr lang="en-US" dirty="0" smtClean="0"/>
              <a:t>restarted</a:t>
            </a:r>
          </a:p>
          <a:p>
            <a:pPr>
              <a:lnSpc>
                <a:spcPct val="250000"/>
              </a:lnSpc>
              <a:buFont typeface="Wingdings" panose="05000000000000000000" pitchFamily="2" charset="2"/>
              <a:buChar char="v"/>
            </a:pPr>
            <a:endParaRPr lang="en-US" dirty="0" smtClean="0"/>
          </a:p>
          <a:p>
            <a:pPr>
              <a:lnSpc>
                <a:spcPct val="250000"/>
              </a:lnSpc>
              <a:buFont typeface="Wingdings" panose="05000000000000000000" pitchFamily="2" charset="2"/>
              <a:buChar char="v"/>
            </a:pPr>
            <a:r>
              <a:rPr lang="en-US" dirty="0"/>
              <a:t>Severe hypertension is treated as </a:t>
            </a:r>
            <a:r>
              <a:rPr lang="en-US" dirty="0" smtClean="0"/>
              <a:t>pre-eclampsia without fetal consideration.</a:t>
            </a:r>
          </a:p>
          <a:p>
            <a:pPr>
              <a:lnSpc>
                <a:spcPct val="250000"/>
              </a:lnSpc>
              <a:buFont typeface="Wingdings" panose="05000000000000000000" pitchFamily="2" charset="2"/>
              <a:buChar char="v"/>
            </a:pPr>
            <a:endParaRPr lang="en-US" dirty="0"/>
          </a:p>
          <a:p>
            <a:pPr>
              <a:lnSpc>
                <a:spcPct val="250000"/>
              </a:lnSpc>
              <a:buFont typeface="Wingdings" panose="05000000000000000000" pitchFamily="2" charset="2"/>
              <a:buChar char="v"/>
            </a:pPr>
            <a:endParaRPr lang="en-US" dirty="0"/>
          </a:p>
          <a:p>
            <a:pPr>
              <a:lnSpc>
                <a:spcPct val="250000"/>
              </a:lnSpc>
              <a:buFont typeface="Wingdings" panose="05000000000000000000" pitchFamily="2" charset="2"/>
              <a:buChar char="v"/>
            </a:pPr>
            <a:endParaRPr lang="en-US" dirty="0"/>
          </a:p>
        </p:txBody>
      </p:sp>
      <p:sp>
        <p:nvSpPr>
          <p:cNvPr id="4" name="Date Placeholder 3"/>
          <p:cNvSpPr>
            <a:spLocks noGrp="1"/>
          </p:cNvSpPr>
          <p:nvPr>
            <p:ph type="dt" sz="half" idx="10"/>
          </p:nvPr>
        </p:nvSpPr>
        <p:spPr/>
        <p:txBody>
          <a:bodyPr/>
          <a:lstStyle/>
          <a:p>
            <a:fld id="{3DAEA748-F860-44E2-A63B-972C804E8EB3}" type="datetime1">
              <a:rPr lang="en-US" smtClean="0"/>
              <a:t>8/10/2016</a:t>
            </a:fld>
            <a:endParaRPr lang="en-US"/>
          </a:p>
        </p:txBody>
      </p:sp>
      <p:sp>
        <p:nvSpPr>
          <p:cNvPr id="5" name="Footer Placeholder 4"/>
          <p:cNvSpPr>
            <a:spLocks noGrp="1"/>
          </p:cNvSpPr>
          <p:nvPr>
            <p:ph type="ftr" sz="quarter" idx="11"/>
          </p:nvPr>
        </p:nvSpPr>
        <p:spPr/>
        <p:txBody>
          <a:bodyPr/>
          <a:lstStyle/>
          <a:p>
            <a:r>
              <a:rPr lang="en-US" smtClean="0"/>
              <a:t>L. Shojaei</a:t>
            </a:r>
            <a:endParaRPr lang="en-US" dirty="0"/>
          </a:p>
        </p:txBody>
      </p:sp>
      <p:sp>
        <p:nvSpPr>
          <p:cNvPr id="6" name="Slide Number Placeholder 5"/>
          <p:cNvSpPr>
            <a:spLocks noGrp="1"/>
          </p:cNvSpPr>
          <p:nvPr>
            <p:ph type="sldNum" sz="quarter" idx="12"/>
          </p:nvPr>
        </p:nvSpPr>
        <p:spPr/>
        <p:txBody>
          <a:bodyPr/>
          <a:lstStyle/>
          <a:p>
            <a:fld id="{3D6BC03C-23AD-49D7-BD17-22DD981F3648}" type="slidenum">
              <a:rPr lang="en-US" smtClean="0"/>
              <a:t>24</a:t>
            </a:fld>
            <a:endParaRPr lang="en-US" dirty="0"/>
          </a:p>
        </p:txBody>
      </p:sp>
    </p:spTree>
    <p:extLst>
      <p:ext uri="{BB962C8B-B14F-4D97-AF65-F5344CB8AC3E}">
        <p14:creationId xmlns:p14="http://schemas.microsoft.com/office/powerpoint/2010/main" val="11038624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Antihypertensive Treatment </a:t>
            </a:r>
            <a:r>
              <a:rPr lang="en-US" dirty="0" smtClean="0"/>
              <a:t>During </a:t>
            </a:r>
            <a:r>
              <a:rPr lang="en-US" dirty="0"/>
              <a:t>Breastfeeding </a:t>
            </a:r>
          </a:p>
        </p:txBody>
      </p:sp>
      <p:sp>
        <p:nvSpPr>
          <p:cNvPr id="3" name="Content Placeholder 2"/>
          <p:cNvSpPr>
            <a:spLocks noGrp="1"/>
          </p:cNvSpPr>
          <p:nvPr>
            <p:ph idx="1"/>
          </p:nvPr>
        </p:nvSpPr>
        <p:spPr/>
        <p:txBody>
          <a:bodyPr>
            <a:normAutofit/>
          </a:bodyPr>
          <a:lstStyle/>
          <a:p>
            <a:pPr>
              <a:buClr>
                <a:srgbClr val="28DDF6"/>
              </a:buClr>
              <a:buSzPct val="120000"/>
              <a:buFont typeface="Wingdings" panose="05000000000000000000" pitchFamily="2" charset="2"/>
              <a:buChar char="ü"/>
            </a:pPr>
            <a:r>
              <a:rPr lang="en-US" b="1" dirty="0" smtClean="0">
                <a:solidFill>
                  <a:srgbClr val="92D050"/>
                </a:solidFill>
              </a:rPr>
              <a:t>BBs</a:t>
            </a:r>
            <a:r>
              <a:rPr lang="en-US" dirty="0" smtClean="0"/>
              <a:t>: atenolol </a:t>
            </a:r>
            <a:r>
              <a:rPr lang="en-US" dirty="0"/>
              <a:t>and </a:t>
            </a:r>
            <a:r>
              <a:rPr lang="en-US" dirty="0" err="1"/>
              <a:t>acebutolol</a:t>
            </a:r>
            <a:r>
              <a:rPr lang="en-US" dirty="0"/>
              <a:t> are concentrated in </a:t>
            </a:r>
            <a:r>
              <a:rPr lang="en-US" dirty="0" smtClean="0"/>
              <a:t>breastmilk (cause </a:t>
            </a:r>
            <a:r>
              <a:rPr lang="en-US" dirty="0"/>
              <a:t>neonatal hypotension, </a:t>
            </a:r>
            <a:r>
              <a:rPr lang="en-US" dirty="0" smtClean="0"/>
              <a:t>bradycardia </a:t>
            </a:r>
            <a:r>
              <a:rPr lang="en-US" dirty="0"/>
              <a:t>and </a:t>
            </a:r>
            <a:r>
              <a:rPr lang="en-US" dirty="0" smtClean="0"/>
              <a:t>cyanosis)</a:t>
            </a:r>
          </a:p>
          <a:p>
            <a:pPr marL="0" indent="0">
              <a:buClr>
                <a:srgbClr val="28DDF6"/>
              </a:buClr>
              <a:buSzPct val="120000"/>
              <a:buNone/>
            </a:pPr>
            <a:r>
              <a:rPr lang="en-US" dirty="0" smtClean="0"/>
              <a:t>- Others such as labetalol and propranolol are safe.</a:t>
            </a:r>
          </a:p>
          <a:p>
            <a:pPr>
              <a:buClr>
                <a:srgbClr val="28DDF6"/>
              </a:buClr>
              <a:buSzPct val="120000"/>
              <a:buFont typeface="Wingdings" panose="05000000000000000000" pitchFamily="2" charset="2"/>
              <a:buChar char="ü"/>
            </a:pPr>
            <a:endParaRPr lang="en-US" dirty="0" smtClean="0"/>
          </a:p>
          <a:p>
            <a:pPr>
              <a:buClr>
                <a:srgbClr val="28DDF6"/>
              </a:buClr>
              <a:buSzPct val="120000"/>
              <a:buFont typeface="Wingdings" panose="05000000000000000000" pitchFamily="2" charset="2"/>
              <a:buChar char="ü"/>
            </a:pPr>
            <a:r>
              <a:rPr lang="en-US" b="1" dirty="0" smtClean="0">
                <a:solidFill>
                  <a:srgbClr val="92D050"/>
                </a:solidFill>
              </a:rPr>
              <a:t>Diuretics: </a:t>
            </a:r>
            <a:r>
              <a:rPr lang="en-US" dirty="0" smtClean="0"/>
              <a:t>reduce blood </a:t>
            </a:r>
            <a:r>
              <a:rPr lang="en-US" dirty="0"/>
              <a:t>volume </a:t>
            </a:r>
            <a:r>
              <a:rPr lang="en-US" dirty="0" smtClean="0"/>
              <a:t>&amp; breastmilk volume, insufficient data. </a:t>
            </a:r>
          </a:p>
          <a:p>
            <a:pPr>
              <a:buClr>
                <a:srgbClr val="28DDF6"/>
              </a:buClr>
              <a:buSzPct val="120000"/>
              <a:buFont typeface="Wingdings" panose="05000000000000000000" pitchFamily="2" charset="2"/>
              <a:buChar char="ü"/>
            </a:pPr>
            <a:endParaRPr lang="en-US" dirty="0" smtClean="0"/>
          </a:p>
        </p:txBody>
      </p:sp>
      <p:sp>
        <p:nvSpPr>
          <p:cNvPr id="4" name="Date Placeholder 3"/>
          <p:cNvSpPr>
            <a:spLocks noGrp="1"/>
          </p:cNvSpPr>
          <p:nvPr>
            <p:ph type="dt" sz="half" idx="10"/>
          </p:nvPr>
        </p:nvSpPr>
        <p:spPr/>
        <p:txBody>
          <a:bodyPr/>
          <a:lstStyle/>
          <a:p>
            <a:fld id="{D1C47A8A-4CAA-4DF0-9080-48789D8E07ED}" type="datetime1">
              <a:rPr lang="en-US" smtClean="0"/>
              <a:t>8/10/2016</a:t>
            </a:fld>
            <a:endParaRPr lang="en-US"/>
          </a:p>
        </p:txBody>
      </p:sp>
      <p:sp>
        <p:nvSpPr>
          <p:cNvPr id="5" name="Footer Placeholder 4"/>
          <p:cNvSpPr>
            <a:spLocks noGrp="1"/>
          </p:cNvSpPr>
          <p:nvPr>
            <p:ph type="ftr" sz="quarter" idx="11"/>
          </p:nvPr>
        </p:nvSpPr>
        <p:spPr/>
        <p:txBody>
          <a:bodyPr/>
          <a:lstStyle/>
          <a:p>
            <a:r>
              <a:rPr lang="en-US" smtClean="0"/>
              <a:t>L. Shojaei</a:t>
            </a:r>
            <a:endParaRPr lang="en-US" dirty="0"/>
          </a:p>
        </p:txBody>
      </p:sp>
      <p:sp>
        <p:nvSpPr>
          <p:cNvPr id="6" name="Slide Number Placeholder 5"/>
          <p:cNvSpPr>
            <a:spLocks noGrp="1"/>
          </p:cNvSpPr>
          <p:nvPr>
            <p:ph type="sldNum" sz="quarter" idx="12"/>
          </p:nvPr>
        </p:nvSpPr>
        <p:spPr/>
        <p:txBody>
          <a:bodyPr/>
          <a:lstStyle/>
          <a:p>
            <a:fld id="{3D6BC03C-23AD-49D7-BD17-22DD981F3648}" type="slidenum">
              <a:rPr lang="en-US" smtClean="0"/>
              <a:t>25</a:t>
            </a:fld>
            <a:endParaRPr lang="en-US" dirty="0"/>
          </a:p>
        </p:txBody>
      </p:sp>
    </p:spTree>
    <p:extLst>
      <p:ext uri="{BB962C8B-B14F-4D97-AF65-F5344CB8AC3E}">
        <p14:creationId xmlns:p14="http://schemas.microsoft.com/office/powerpoint/2010/main" val="14504937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Antihypertensive Treatment During Breastfeeding </a:t>
            </a:r>
          </a:p>
        </p:txBody>
      </p:sp>
      <p:sp>
        <p:nvSpPr>
          <p:cNvPr id="3" name="Content Placeholder 2"/>
          <p:cNvSpPr>
            <a:spLocks noGrp="1"/>
          </p:cNvSpPr>
          <p:nvPr>
            <p:ph idx="1"/>
          </p:nvPr>
        </p:nvSpPr>
        <p:spPr/>
        <p:txBody>
          <a:bodyPr>
            <a:normAutofit fontScale="92500" lnSpcReduction="10000"/>
          </a:bodyPr>
          <a:lstStyle/>
          <a:p>
            <a:pPr>
              <a:buClr>
                <a:srgbClr val="00B0F0"/>
              </a:buClr>
              <a:buSzPct val="120000"/>
              <a:buFont typeface="Wingdings" panose="05000000000000000000" pitchFamily="2" charset="2"/>
              <a:buChar char="ü"/>
            </a:pPr>
            <a:endParaRPr lang="en-US" dirty="0" smtClean="0"/>
          </a:p>
          <a:p>
            <a:pPr>
              <a:buClr>
                <a:srgbClr val="00B0F0"/>
              </a:buClr>
              <a:buSzPct val="120000"/>
              <a:buFont typeface="Wingdings" panose="05000000000000000000" pitchFamily="2" charset="2"/>
              <a:buChar char="ü"/>
            </a:pPr>
            <a:r>
              <a:rPr lang="en-US" b="1" dirty="0">
                <a:solidFill>
                  <a:srgbClr val="92D050"/>
                </a:solidFill>
              </a:rPr>
              <a:t>ACEI: </a:t>
            </a:r>
            <a:r>
              <a:rPr lang="en-US" dirty="0"/>
              <a:t>found small in breastmilk,  AAP: captopril, </a:t>
            </a:r>
            <a:r>
              <a:rPr lang="en-US" dirty="0" err="1"/>
              <a:t>enalapril</a:t>
            </a:r>
            <a:r>
              <a:rPr lang="en-US" dirty="0"/>
              <a:t> and quinapril as safe </a:t>
            </a:r>
          </a:p>
          <a:p>
            <a:pPr marL="0" indent="0">
              <a:buClr>
                <a:srgbClr val="00B0F0"/>
              </a:buClr>
              <a:buSzPct val="120000"/>
              <a:buNone/>
            </a:pPr>
            <a:r>
              <a:rPr lang="en-US" dirty="0" smtClean="0"/>
              <a:t>- Caution in </a:t>
            </a:r>
            <a:r>
              <a:rPr lang="en-US" dirty="0"/>
              <a:t>the 1st week or 2 after delivery, and for women who are breastfeeding preterm infants.</a:t>
            </a:r>
          </a:p>
          <a:p>
            <a:pPr>
              <a:buClr>
                <a:srgbClr val="00B0F0"/>
              </a:buClr>
              <a:buSzPct val="120000"/>
              <a:buFont typeface="Wingdings" panose="05000000000000000000" pitchFamily="2" charset="2"/>
              <a:buChar char="ü"/>
            </a:pPr>
            <a:endParaRPr lang="en-US" dirty="0"/>
          </a:p>
          <a:p>
            <a:pPr marL="0" indent="0">
              <a:buClr>
                <a:srgbClr val="00B0F0"/>
              </a:buClr>
              <a:buSzPct val="120000"/>
              <a:buNone/>
            </a:pPr>
            <a:r>
              <a:rPr lang="en-US" dirty="0" smtClean="0"/>
              <a:t>- Weight </a:t>
            </a:r>
            <a:r>
              <a:rPr lang="en-US" dirty="0"/>
              <a:t>monitoring </a:t>
            </a:r>
            <a:r>
              <a:rPr lang="en-US" dirty="0" smtClean="0"/>
              <a:t>in first </a:t>
            </a:r>
            <a:r>
              <a:rPr lang="en-US" dirty="0"/>
              <a:t>4 weeks </a:t>
            </a:r>
            <a:r>
              <a:rPr lang="en-US" dirty="0" smtClean="0"/>
              <a:t>(kidney dysfunction</a:t>
            </a:r>
            <a:r>
              <a:rPr lang="en-US" dirty="0"/>
              <a:t>)</a:t>
            </a:r>
          </a:p>
          <a:p>
            <a:pPr>
              <a:buClr>
                <a:srgbClr val="00B0F0"/>
              </a:buClr>
              <a:buSzPct val="120000"/>
              <a:buFont typeface="Wingdings" panose="05000000000000000000" pitchFamily="2" charset="2"/>
              <a:buChar char="ü"/>
            </a:pPr>
            <a:endParaRPr lang="en-US" dirty="0" smtClean="0"/>
          </a:p>
          <a:p>
            <a:pPr>
              <a:buClr>
                <a:srgbClr val="00B0F0"/>
              </a:buClr>
              <a:buSzPct val="120000"/>
              <a:buFont typeface="Wingdings" panose="05000000000000000000" pitchFamily="2" charset="2"/>
              <a:buChar char="ü"/>
            </a:pPr>
            <a:r>
              <a:rPr lang="en-US" b="1" dirty="0" smtClean="0">
                <a:solidFill>
                  <a:srgbClr val="92D050"/>
                </a:solidFill>
              </a:rPr>
              <a:t>ARBs:</a:t>
            </a:r>
            <a:r>
              <a:rPr lang="en-US" dirty="0" smtClean="0"/>
              <a:t> </a:t>
            </a:r>
            <a:r>
              <a:rPr lang="en-US" dirty="0"/>
              <a:t>should not be </a:t>
            </a:r>
            <a:r>
              <a:rPr lang="en-US" dirty="0" smtClean="0"/>
              <a:t>given </a:t>
            </a:r>
            <a:r>
              <a:rPr lang="en-US" dirty="0"/>
              <a:t>to breastfeeding women, as there are insufficient data </a:t>
            </a:r>
            <a:r>
              <a:rPr lang="en-US" dirty="0" smtClean="0"/>
              <a:t>on </a:t>
            </a:r>
            <a:r>
              <a:rPr lang="en-US" dirty="0"/>
              <a:t>safety</a:t>
            </a:r>
            <a:r>
              <a:rPr lang="en-US" dirty="0" smtClean="0"/>
              <a:t>.</a:t>
            </a:r>
          </a:p>
          <a:p>
            <a:pPr>
              <a:buClr>
                <a:srgbClr val="00B0F0"/>
              </a:buClr>
              <a:buSzPct val="120000"/>
              <a:buFont typeface="Wingdings" panose="05000000000000000000" pitchFamily="2" charset="2"/>
              <a:buChar char="ü"/>
            </a:pPr>
            <a:endParaRPr lang="en-US" dirty="0"/>
          </a:p>
          <a:p>
            <a:pPr>
              <a:buClr>
                <a:srgbClr val="00B0F0"/>
              </a:buClr>
              <a:buSzPct val="120000"/>
              <a:buFont typeface="Wingdings" panose="05000000000000000000" pitchFamily="2" charset="2"/>
              <a:buChar char="ü"/>
            </a:pPr>
            <a:r>
              <a:rPr lang="en-US" b="1" dirty="0" smtClean="0">
                <a:solidFill>
                  <a:srgbClr val="92D050"/>
                </a:solidFill>
              </a:rPr>
              <a:t>Methyldopa</a:t>
            </a:r>
            <a:r>
              <a:rPr lang="en-US" b="1" dirty="0">
                <a:solidFill>
                  <a:srgbClr val="92D050"/>
                </a:solidFill>
              </a:rPr>
              <a:t>, </a:t>
            </a:r>
            <a:r>
              <a:rPr lang="en-US" b="1" dirty="0" smtClean="0">
                <a:solidFill>
                  <a:srgbClr val="92D050"/>
                </a:solidFill>
              </a:rPr>
              <a:t>CCBs &amp; hydralazine</a:t>
            </a:r>
            <a:r>
              <a:rPr lang="en-US" dirty="0"/>
              <a:t>:</a:t>
            </a:r>
            <a:r>
              <a:rPr lang="en-US" dirty="0" smtClean="0"/>
              <a:t> </a:t>
            </a:r>
            <a:r>
              <a:rPr lang="en-US" dirty="0"/>
              <a:t>safe</a:t>
            </a:r>
          </a:p>
        </p:txBody>
      </p:sp>
      <p:sp>
        <p:nvSpPr>
          <p:cNvPr id="4" name="Date Placeholder 3"/>
          <p:cNvSpPr>
            <a:spLocks noGrp="1"/>
          </p:cNvSpPr>
          <p:nvPr>
            <p:ph type="dt" sz="half" idx="10"/>
          </p:nvPr>
        </p:nvSpPr>
        <p:spPr/>
        <p:txBody>
          <a:bodyPr/>
          <a:lstStyle/>
          <a:p>
            <a:fld id="{391F9DD8-3DD4-4708-A2AB-98FD5999AAA8}" type="datetime1">
              <a:rPr lang="en-US" smtClean="0"/>
              <a:t>8/10/2016</a:t>
            </a:fld>
            <a:endParaRPr lang="en-US"/>
          </a:p>
        </p:txBody>
      </p:sp>
      <p:sp>
        <p:nvSpPr>
          <p:cNvPr id="5" name="Footer Placeholder 4"/>
          <p:cNvSpPr>
            <a:spLocks noGrp="1"/>
          </p:cNvSpPr>
          <p:nvPr>
            <p:ph type="ftr" sz="quarter" idx="11"/>
          </p:nvPr>
        </p:nvSpPr>
        <p:spPr/>
        <p:txBody>
          <a:bodyPr/>
          <a:lstStyle/>
          <a:p>
            <a:r>
              <a:rPr lang="en-US" dirty="0" smtClean="0"/>
              <a:t>L. </a:t>
            </a:r>
            <a:r>
              <a:rPr lang="en-US" dirty="0" err="1" smtClean="0"/>
              <a:t>Shojaei</a:t>
            </a:r>
            <a:endParaRPr lang="en-US" dirty="0"/>
          </a:p>
        </p:txBody>
      </p:sp>
      <p:sp>
        <p:nvSpPr>
          <p:cNvPr id="6" name="Slide Number Placeholder 5"/>
          <p:cNvSpPr>
            <a:spLocks noGrp="1"/>
          </p:cNvSpPr>
          <p:nvPr>
            <p:ph type="sldNum" sz="quarter" idx="12"/>
          </p:nvPr>
        </p:nvSpPr>
        <p:spPr/>
        <p:txBody>
          <a:bodyPr/>
          <a:lstStyle/>
          <a:p>
            <a:fld id="{3D6BC03C-23AD-49D7-BD17-22DD981F3648}" type="slidenum">
              <a:rPr lang="en-US" smtClean="0"/>
              <a:t>26</a:t>
            </a:fld>
            <a:endParaRPr lang="en-US" dirty="0"/>
          </a:p>
        </p:txBody>
      </p:sp>
    </p:spTree>
    <p:extLst>
      <p:ext uri="{BB962C8B-B14F-4D97-AF65-F5344CB8AC3E}">
        <p14:creationId xmlns:p14="http://schemas.microsoft.com/office/powerpoint/2010/main" val="3980714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Future Therapeutic Possibilities </a:t>
            </a:r>
            <a:br>
              <a:rPr lang="en-US" dirty="0"/>
            </a:br>
            <a:r>
              <a:rPr lang="en-US" dirty="0"/>
              <a:t>for </a:t>
            </a:r>
            <a:r>
              <a:rPr lang="en-US" dirty="0" smtClean="0"/>
              <a:t>Pre-eclampsia </a:t>
            </a:r>
            <a:endParaRPr lang="en-US" dirty="0"/>
          </a:p>
        </p:txBody>
      </p:sp>
      <p:sp>
        <p:nvSpPr>
          <p:cNvPr id="3" name="Content Placeholder 2"/>
          <p:cNvSpPr>
            <a:spLocks noGrp="1"/>
          </p:cNvSpPr>
          <p:nvPr>
            <p:ph idx="1"/>
          </p:nvPr>
        </p:nvSpPr>
        <p:spPr/>
        <p:txBody>
          <a:bodyPr/>
          <a:lstStyle/>
          <a:p>
            <a:pPr>
              <a:buClr>
                <a:srgbClr val="FF0000"/>
              </a:buClr>
              <a:buFont typeface="Wingdings" panose="05000000000000000000" pitchFamily="2" charset="2"/>
              <a:buChar char="v"/>
            </a:pPr>
            <a:r>
              <a:rPr lang="en-US" dirty="0"/>
              <a:t>One such </a:t>
            </a:r>
            <a:r>
              <a:rPr lang="en-US" dirty="0" smtClean="0"/>
              <a:t>possibility </a:t>
            </a:r>
            <a:r>
              <a:rPr lang="en-US" dirty="0"/>
              <a:t>is treatment with recombinant vascular endothelial </a:t>
            </a:r>
            <a:r>
              <a:rPr lang="en-US" dirty="0" smtClean="0"/>
              <a:t>growth factor.</a:t>
            </a:r>
          </a:p>
          <a:p>
            <a:pPr>
              <a:buClr>
                <a:srgbClr val="FF0000"/>
              </a:buClr>
              <a:buFont typeface="Wingdings" panose="05000000000000000000" pitchFamily="2" charset="2"/>
              <a:buChar char="v"/>
            </a:pPr>
            <a:endParaRPr lang="en-US" dirty="0"/>
          </a:p>
          <a:p>
            <a:pPr>
              <a:buClr>
                <a:srgbClr val="FF0000"/>
              </a:buClr>
              <a:buFont typeface="Wingdings" panose="05000000000000000000" pitchFamily="2" charset="2"/>
              <a:buChar char="v"/>
            </a:pPr>
            <a:r>
              <a:rPr lang="en-US" dirty="0" smtClean="0"/>
              <a:t>Statins: pleiotropic </a:t>
            </a:r>
            <a:r>
              <a:rPr lang="en-US" dirty="0"/>
              <a:t>effects </a:t>
            </a:r>
            <a:r>
              <a:rPr lang="en-US" dirty="0" smtClean="0">
                <a:sym typeface="Wingdings" panose="05000000000000000000" pitchFamily="2" charset="2"/>
              </a:rPr>
              <a:t></a:t>
            </a:r>
            <a:r>
              <a:rPr lang="en-US" dirty="0" smtClean="0"/>
              <a:t> </a:t>
            </a:r>
            <a:r>
              <a:rPr lang="en-US" dirty="0"/>
              <a:t>positive effects on haemoxygenase-1, nitric </a:t>
            </a:r>
            <a:r>
              <a:rPr lang="en-US" dirty="0" smtClean="0"/>
              <a:t>oxide </a:t>
            </a:r>
            <a:r>
              <a:rPr lang="en-US" dirty="0"/>
              <a:t>and </a:t>
            </a:r>
            <a:r>
              <a:rPr lang="en-US" dirty="0" err="1"/>
              <a:t>angiogenic</a:t>
            </a:r>
            <a:r>
              <a:rPr lang="en-US" dirty="0"/>
              <a:t> factors, </a:t>
            </a:r>
            <a:r>
              <a:rPr lang="en-US" dirty="0" smtClean="0"/>
              <a:t>antioxidant activity</a:t>
            </a:r>
          </a:p>
          <a:p>
            <a:pPr>
              <a:buClr>
                <a:srgbClr val="FF0000"/>
              </a:buClr>
              <a:buFont typeface="Wingdings" panose="05000000000000000000" pitchFamily="2" charset="2"/>
              <a:buChar char="v"/>
            </a:pPr>
            <a:endParaRPr lang="en-US" dirty="0"/>
          </a:p>
          <a:p>
            <a:pPr>
              <a:buClr>
                <a:srgbClr val="FF0000"/>
              </a:buClr>
              <a:buFont typeface="Wingdings" panose="05000000000000000000" pitchFamily="2" charset="2"/>
              <a:buChar char="v"/>
            </a:pPr>
            <a:r>
              <a:rPr lang="en-US" dirty="0" smtClean="0"/>
              <a:t>Trial underway: </a:t>
            </a:r>
            <a:r>
              <a:rPr lang="en-US" b="1" dirty="0" smtClean="0">
                <a:solidFill>
                  <a:srgbClr val="92D050"/>
                </a:solidFill>
              </a:rPr>
              <a:t>pravastatin</a:t>
            </a:r>
            <a:r>
              <a:rPr lang="en-US" dirty="0" smtClean="0"/>
              <a:t> in early-onset </a:t>
            </a:r>
            <a:r>
              <a:rPr lang="en-US" dirty="0"/>
              <a:t>pre-eclampsia</a:t>
            </a:r>
          </a:p>
        </p:txBody>
      </p:sp>
      <p:sp>
        <p:nvSpPr>
          <p:cNvPr id="4" name="Date Placeholder 3"/>
          <p:cNvSpPr>
            <a:spLocks noGrp="1"/>
          </p:cNvSpPr>
          <p:nvPr>
            <p:ph type="dt" sz="half" idx="10"/>
          </p:nvPr>
        </p:nvSpPr>
        <p:spPr/>
        <p:txBody>
          <a:bodyPr/>
          <a:lstStyle/>
          <a:p>
            <a:fld id="{F63B8A21-102D-4876-9BE8-BC2A42F764B6}" type="datetime1">
              <a:rPr lang="en-US" smtClean="0"/>
              <a:t>8/10/2016</a:t>
            </a:fld>
            <a:endParaRPr lang="en-US"/>
          </a:p>
        </p:txBody>
      </p:sp>
      <p:sp>
        <p:nvSpPr>
          <p:cNvPr id="5" name="Footer Placeholder 4"/>
          <p:cNvSpPr>
            <a:spLocks noGrp="1"/>
          </p:cNvSpPr>
          <p:nvPr>
            <p:ph type="ftr" sz="quarter" idx="11"/>
          </p:nvPr>
        </p:nvSpPr>
        <p:spPr/>
        <p:txBody>
          <a:bodyPr/>
          <a:lstStyle/>
          <a:p>
            <a:r>
              <a:rPr lang="en-US" smtClean="0"/>
              <a:t>L. Shojaei</a:t>
            </a:r>
            <a:endParaRPr lang="en-US" dirty="0"/>
          </a:p>
        </p:txBody>
      </p:sp>
      <p:sp>
        <p:nvSpPr>
          <p:cNvPr id="6" name="Slide Number Placeholder 5"/>
          <p:cNvSpPr>
            <a:spLocks noGrp="1"/>
          </p:cNvSpPr>
          <p:nvPr>
            <p:ph type="sldNum" sz="quarter" idx="12"/>
          </p:nvPr>
        </p:nvSpPr>
        <p:spPr/>
        <p:txBody>
          <a:bodyPr/>
          <a:lstStyle/>
          <a:p>
            <a:fld id="{3D6BC03C-23AD-49D7-BD17-22DD981F3648}" type="slidenum">
              <a:rPr lang="en-US" smtClean="0"/>
              <a:t>27</a:t>
            </a:fld>
            <a:endParaRPr lang="en-US" dirty="0"/>
          </a:p>
        </p:txBody>
      </p:sp>
    </p:spTree>
    <p:extLst>
      <p:ext uri="{BB962C8B-B14F-4D97-AF65-F5344CB8AC3E}">
        <p14:creationId xmlns:p14="http://schemas.microsoft.com/office/powerpoint/2010/main" val="30180113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Managing </a:t>
            </a:r>
            <a:r>
              <a:rPr lang="en-US" dirty="0" smtClean="0"/>
              <a:t>HF Pre- </a:t>
            </a:r>
            <a:r>
              <a:rPr lang="en-US" dirty="0"/>
              <a:t>and Postpartum </a:t>
            </a:r>
            <a:br>
              <a:rPr lang="en-US" dirty="0"/>
            </a:br>
            <a:endParaRPr lang="en-US" dirty="0"/>
          </a:p>
        </p:txBody>
      </p:sp>
      <p:pic>
        <p:nvPicPr>
          <p:cNvPr id="4" name="Content Placeholder 3"/>
          <p:cNvPicPr>
            <a:picLocks noGrp="1" noChangeAspect="1"/>
          </p:cNvPicPr>
          <p:nvPr>
            <p:ph idx="1"/>
          </p:nvPr>
        </p:nvPicPr>
        <p:blipFill rotWithShape="1">
          <a:blip r:embed="rId2"/>
          <a:srcRect t="45485" b="11807"/>
          <a:stretch/>
        </p:blipFill>
        <p:spPr>
          <a:xfrm>
            <a:off x="1847460" y="1063690"/>
            <a:ext cx="8210939" cy="5794310"/>
          </a:xfrm>
          <a:prstGeom prst="rect">
            <a:avLst/>
          </a:prstGeom>
        </p:spPr>
      </p:pic>
      <p:sp>
        <p:nvSpPr>
          <p:cNvPr id="3" name="Date Placeholder 2"/>
          <p:cNvSpPr>
            <a:spLocks noGrp="1"/>
          </p:cNvSpPr>
          <p:nvPr>
            <p:ph type="dt" sz="half" idx="10"/>
          </p:nvPr>
        </p:nvSpPr>
        <p:spPr/>
        <p:txBody>
          <a:bodyPr/>
          <a:lstStyle/>
          <a:p>
            <a:fld id="{9B040FBE-7D58-4F2B-8251-8D30BD7BDC0B}" type="datetime1">
              <a:rPr lang="en-US" smtClean="0"/>
              <a:t>8/10/2016</a:t>
            </a:fld>
            <a:endParaRPr lang="en-US"/>
          </a:p>
        </p:txBody>
      </p:sp>
      <p:sp>
        <p:nvSpPr>
          <p:cNvPr id="5" name="Footer Placeholder 4"/>
          <p:cNvSpPr>
            <a:spLocks noGrp="1"/>
          </p:cNvSpPr>
          <p:nvPr>
            <p:ph type="ftr" sz="quarter" idx="11"/>
          </p:nvPr>
        </p:nvSpPr>
        <p:spPr/>
        <p:txBody>
          <a:bodyPr/>
          <a:lstStyle/>
          <a:p>
            <a:r>
              <a:rPr lang="en-US" smtClean="0"/>
              <a:t>L. Shojaei</a:t>
            </a:r>
            <a:endParaRPr lang="en-US" dirty="0"/>
          </a:p>
        </p:txBody>
      </p:sp>
      <p:sp>
        <p:nvSpPr>
          <p:cNvPr id="6" name="Slide Number Placeholder 5"/>
          <p:cNvSpPr>
            <a:spLocks noGrp="1"/>
          </p:cNvSpPr>
          <p:nvPr>
            <p:ph type="sldNum" sz="quarter" idx="12"/>
          </p:nvPr>
        </p:nvSpPr>
        <p:spPr/>
        <p:txBody>
          <a:bodyPr/>
          <a:lstStyle/>
          <a:p>
            <a:fld id="{3D6BC03C-23AD-49D7-BD17-22DD981F3648}" type="slidenum">
              <a:rPr lang="en-US" smtClean="0"/>
              <a:t>28</a:t>
            </a:fld>
            <a:endParaRPr lang="en-US" dirty="0"/>
          </a:p>
        </p:txBody>
      </p:sp>
    </p:spTree>
    <p:extLst>
      <p:ext uri="{BB962C8B-B14F-4D97-AF65-F5344CB8AC3E}">
        <p14:creationId xmlns:p14="http://schemas.microsoft.com/office/powerpoint/2010/main" val="27457774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Medical management of </a:t>
            </a:r>
            <a:r>
              <a:rPr lang="en-US" dirty="0" smtClean="0"/>
              <a:t>CHF</a:t>
            </a:r>
            <a:endParaRPr lang="en-US" dirty="0"/>
          </a:p>
        </p:txBody>
      </p:sp>
      <p:sp>
        <p:nvSpPr>
          <p:cNvPr id="3" name="Content Placeholder 2"/>
          <p:cNvSpPr>
            <a:spLocks noGrp="1"/>
          </p:cNvSpPr>
          <p:nvPr>
            <p:ph idx="1"/>
          </p:nvPr>
        </p:nvSpPr>
        <p:spPr/>
        <p:txBody>
          <a:bodyPr>
            <a:normAutofit/>
          </a:bodyPr>
          <a:lstStyle/>
          <a:p>
            <a:pPr>
              <a:lnSpc>
                <a:spcPct val="150000"/>
              </a:lnSpc>
              <a:buClr>
                <a:srgbClr val="2F0EF2"/>
              </a:buClr>
              <a:buFont typeface="Wingdings" panose="05000000000000000000" pitchFamily="2" charset="2"/>
              <a:buChar char="Ø"/>
            </a:pPr>
            <a:r>
              <a:rPr lang="en-US" sz="2400" b="1" dirty="0">
                <a:solidFill>
                  <a:srgbClr val="FF0000"/>
                </a:solidFill>
              </a:rPr>
              <a:t> Furosemide  </a:t>
            </a:r>
            <a:endParaRPr lang="en-US" sz="2400" b="1" dirty="0" smtClean="0">
              <a:solidFill>
                <a:srgbClr val="FF0000"/>
              </a:solidFill>
            </a:endParaRPr>
          </a:p>
          <a:p>
            <a:pPr>
              <a:lnSpc>
                <a:spcPct val="150000"/>
              </a:lnSpc>
              <a:buClr>
                <a:srgbClr val="2F0EF2"/>
              </a:buClr>
              <a:buFont typeface="Wingdings" panose="05000000000000000000" pitchFamily="2" charset="2"/>
              <a:buChar char="Ø"/>
            </a:pPr>
            <a:r>
              <a:rPr lang="en-US" sz="2400" dirty="0" smtClean="0"/>
              <a:t>Reserved </a:t>
            </a:r>
            <a:r>
              <a:rPr lang="en-US" sz="2400" dirty="0"/>
              <a:t>for </a:t>
            </a:r>
            <a:r>
              <a:rPr lang="en-US" sz="2400" dirty="0" smtClean="0"/>
              <a:t>treatment </a:t>
            </a:r>
            <a:r>
              <a:rPr lang="en-US" sz="2400" dirty="0"/>
              <a:t>of </a:t>
            </a:r>
            <a:r>
              <a:rPr lang="en-US" sz="2400" dirty="0" smtClean="0"/>
              <a:t>pulmonary </a:t>
            </a:r>
            <a:r>
              <a:rPr lang="en-US" sz="2400" dirty="0"/>
              <a:t>edema </a:t>
            </a:r>
          </a:p>
          <a:p>
            <a:pPr>
              <a:lnSpc>
                <a:spcPct val="150000"/>
              </a:lnSpc>
              <a:buClr>
                <a:srgbClr val="2F0EF2"/>
              </a:buClr>
              <a:buFont typeface="Wingdings" panose="05000000000000000000" pitchFamily="2" charset="2"/>
              <a:buChar char="Ø"/>
            </a:pPr>
            <a:r>
              <a:rPr lang="en-US" sz="2400" dirty="0" smtClean="0"/>
              <a:t>Cause </a:t>
            </a:r>
            <a:r>
              <a:rPr lang="en-US" sz="2400" dirty="0" err="1" smtClean="0"/>
              <a:t>uteroplacental</a:t>
            </a:r>
            <a:r>
              <a:rPr lang="en-US" sz="2400" dirty="0" smtClean="0"/>
              <a:t> </a:t>
            </a:r>
            <a:r>
              <a:rPr lang="en-US" sz="2400" dirty="0" err="1" smtClean="0"/>
              <a:t>hypoperfusion</a:t>
            </a:r>
            <a:r>
              <a:rPr lang="en-US" sz="2400" dirty="0" smtClean="0"/>
              <a:t> </a:t>
            </a:r>
            <a:endParaRPr lang="en-US" sz="2400" dirty="0"/>
          </a:p>
          <a:p>
            <a:pPr>
              <a:lnSpc>
                <a:spcPct val="150000"/>
              </a:lnSpc>
              <a:buClr>
                <a:srgbClr val="2F0EF2"/>
              </a:buClr>
              <a:buFont typeface="Wingdings" panose="05000000000000000000" pitchFamily="2" charset="2"/>
              <a:buChar char="Ø"/>
            </a:pPr>
            <a:r>
              <a:rPr lang="en-US" sz="2400" dirty="0" smtClean="0"/>
              <a:t>Use </a:t>
            </a:r>
            <a:r>
              <a:rPr lang="en-US" sz="2400" dirty="0"/>
              <a:t>of lowest </a:t>
            </a:r>
            <a:r>
              <a:rPr lang="en-US" sz="2400" dirty="0" smtClean="0"/>
              <a:t>possible </a:t>
            </a:r>
            <a:r>
              <a:rPr lang="en-US" sz="2400" dirty="0"/>
              <a:t>dose </a:t>
            </a:r>
          </a:p>
        </p:txBody>
      </p:sp>
      <p:sp>
        <p:nvSpPr>
          <p:cNvPr id="4" name="Date Placeholder 3"/>
          <p:cNvSpPr>
            <a:spLocks noGrp="1"/>
          </p:cNvSpPr>
          <p:nvPr>
            <p:ph type="dt" sz="half" idx="10"/>
          </p:nvPr>
        </p:nvSpPr>
        <p:spPr/>
        <p:txBody>
          <a:bodyPr/>
          <a:lstStyle/>
          <a:p>
            <a:fld id="{FC6DBA25-3A64-4C1B-885D-A0D12B84EC70}" type="datetime1">
              <a:rPr lang="en-US" smtClean="0"/>
              <a:t>8/10/2016</a:t>
            </a:fld>
            <a:endParaRPr lang="en-US"/>
          </a:p>
        </p:txBody>
      </p:sp>
      <p:sp>
        <p:nvSpPr>
          <p:cNvPr id="5" name="Footer Placeholder 4"/>
          <p:cNvSpPr>
            <a:spLocks noGrp="1"/>
          </p:cNvSpPr>
          <p:nvPr>
            <p:ph type="ftr" sz="quarter" idx="11"/>
          </p:nvPr>
        </p:nvSpPr>
        <p:spPr/>
        <p:txBody>
          <a:bodyPr/>
          <a:lstStyle/>
          <a:p>
            <a:r>
              <a:rPr lang="en-US" smtClean="0"/>
              <a:t>L. Shojaei</a:t>
            </a:r>
            <a:endParaRPr lang="en-US" dirty="0"/>
          </a:p>
        </p:txBody>
      </p:sp>
      <p:sp>
        <p:nvSpPr>
          <p:cNvPr id="6" name="Slide Number Placeholder 5"/>
          <p:cNvSpPr>
            <a:spLocks noGrp="1"/>
          </p:cNvSpPr>
          <p:nvPr>
            <p:ph type="sldNum" sz="quarter" idx="12"/>
          </p:nvPr>
        </p:nvSpPr>
        <p:spPr/>
        <p:txBody>
          <a:bodyPr/>
          <a:lstStyle/>
          <a:p>
            <a:fld id="{3D6BC03C-23AD-49D7-BD17-22DD981F3648}" type="slidenum">
              <a:rPr lang="en-US" smtClean="0"/>
              <a:t>29</a:t>
            </a:fld>
            <a:endParaRPr lang="en-US" dirty="0"/>
          </a:p>
        </p:txBody>
      </p:sp>
    </p:spTree>
    <p:extLst>
      <p:ext uri="{BB962C8B-B14F-4D97-AF65-F5344CB8AC3E}">
        <p14:creationId xmlns:p14="http://schemas.microsoft.com/office/powerpoint/2010/main" val="2772672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Autofit/>
          </a:bodyPr>
          <a:lstStyle/>
          <a:p>
            <a:pPr>
              <a:lnSpc>
                <a:spcPct val="100000"/>
              </a:lnSpc>
              <a:buFont typeface="Wingdings" panose="05000000000000000000" pitchFamily="2" charset="2"/>
              <a:buChar char="Ø"/>
            </a:pPr>
            <a:r>
              <a:rPr lang="en-US" sz="2400" dirty="0" smtClean="0"/>
              <a:t>Altered pharmacodynamics profile.</a:t>
            </a:r>
          </a:p>
          <a:p>
            <a:pPr>
              <a:lnSpc>
                <a:spcPct val="100000"/>
              </a:lnSpc>
              <a:buFont typeface="Wingdings" panose="05000000000000000000" pitchFamily="2" charset="2"/>
              <a:buChar char="Ø"/>
            </a:pPr>
            <a:r>
              <a:rPr lang="en-US" sz="2400" dirty="0" smtClean="0"/>
              <a:t>Cross the placenta &amp; adverse effects on the fetus.</a:t>
            </a:r>
          </a:p>
          <a:p>
            <a:pPr>
              <a:lnSpc>
                <a:spcPct val="100000"/>
              </a:lnSpc>
              <a:buFont typeface="Wingdings" panose="05000000000000000000" pitchFamily="2" charset="2"/>
              <a:buChar char="Ø"/>
            </a:pPr>
            <a:r>
              <a:rPr lang="en-US" sz="2400" dirty="0" smtClean="0"/>
              <a:t>Pre-implantation </a:t>
            </a:r>
            <a:r>
              <a:rPr lang="en-US" sz="2400" dirty="0"/>
              <a:t>phase of pregnancy (2 </a:t>
            </a:r>
            <a:r>
              <a:rPr lang="en-US" sz="2400" dirty="0" err="1"/>
              <a:t>wks</a:t>
            </a:r>
            <a:r>
              <a:rPr lang="en-US" sz="2400" dirty="0"/>
              <a:t>) limits fetal </a:t>
            </a:r>
            <a:r>
              <a:rPr lang="en-US" sz="2400" dirty="0" smtClean="0"/>
              <a:t>exposure.</a:t>
            </a:r>
            <a:endParaRPr lang="en-US" sz="2400" dirty="0"/>
          </a:p>
          <a:p>
            <a:pPr>
              <a:lnSpc>
                <a:spcPct val="100000"/>
              </a:lnSpc>
              <a:buFont typeface="Wingdings" panose="05000000000000000000" pitchFamily="2" charset="2"/>
              <a:buChar char="Ø"/>
            </a:pPr>
            <a:r>
              <a:rPr lang="en-US" sz="2400" dirty="0" err="1" smtClean="0"/>
              <a:t>Oerall</a:t>
            </a:r>
            <a:r>
              <a:rPr lang="en-US" sz="2400" dirty="0" smtClean="0"/>
              <a:t> </a:t>
            </a:r>
            <a:r>
              <a:rPr lang="en-US" sz="2400" dirty="0"/>
              <a:t>risk of major </a:t>
            </a:r>
            <a:r>
              <a:rPr lang="en-US" sz="2400" dirty="0" smtClean="0"/>
              <a:t>malformations:</a:t>
            </a:r>
            <a:r>
              <a:rPr lang="en-US" sz="2400" b="1" dirty="0" smtClean="0">
                <a:solidFill>
                  <a:srgbClr val="00B0F0"/>
                </a:solidFill>
              </a:rPr>
              <a:t>1–3 % </a:t>
            </a:r>
            <a:r>
              <a:rPr lang="en-US" sz="2400" dirty="0" smtClean="0"/>
              <a:t>of </a:t>
            </a:r>
            <a:r>
              <a:rPr lang="en-US" sz="2400" dirty="0"/>
              <a:t>all births </a:t>
            </a:r>
          </a:p>
          <a:p>
            <a:pPr>
              <a:lnSpc>
                <a:spcPct val="100000"/>
              </a:lnSpc>
              <a:buFont typeface="Wingdings" panose="05000000000000000000" pitchFamily="2" charset="2"/>
              <a:buChar char="Ø"/>
            </a:pPr>
            <a:r>
              <a:rPr lang="en-US" sz="2400" dirty="0" smtClean="0"/>
              <a:t>Abnormalities </a:t>
            </a:r>
            <a:r>
              <a:rPr lang="en-US" sz="2400" dirty="0"/>
              <a:t>attributable to </a:t>
            </a:r>
            <a:r>
              <a:rPr lang="en-US" sz="2400" dirty="0" smtClean="0"/>
              <a:t>drugs </a:t>
            </a:r>
            <a:r>
              <a:rPr lang="en-US" sz="2400" dirty="0" smtClean="0">
                <a:sym typeface="Wingdings" panose="05000000000000000000" pitchFamily="2" charset="2"/>
              </a:rPr>
              <a:t> </a:t>
            </a:r>
            <a:r>
              <a:rPr lang="en-US" sz="2400" b="1" dirty="0" smtClean="0">
                <a:solidFill>
                  <a:srgbClr val="FF0000"/>
                </a:solidFill>
                <a:sym typeface="Wingdings" panose="05000000000000000000" pitchFamily="2" charset="2"/>
              </a:rPr>
              <a:t>1%</a:t>
            </a:r>
            <a:endParaRPr lang="en-US" sz="2400" b="1" dirty="0">
              <a:solidFill>
                <a:srgbClr val="FF0000"/>
              </a:solidFill>
            </a:endParaRPr>
          </a:p>
          <a:p>
            <a:pPr>
              <a:lnSpc>
                <a:spcPct val="100000"/>
              </a:lnSpc>
              <a:buFont typeface="Wingdings" panose="05000000000000000000" pitchFamily="2" charset="2"/>
              <a:buChar char="Ø"/>
            </a:pPr>
            <a:r>
              <a:rPr lang="en-US" sz="2400" dirty="0" smtClean="0"/>
              <a:t>Risk/benefit assessment</a:t>
            </a:r>
            <a:endParaRPr lang="en-US" sz="2400" dirty="0"/>
          </a:p>
        </p:txBody>
      </p:sp>
      <p:sp>
        <p:nvSpPr>
          <p:cNvPr id="4" name="Date Placeholder 3"/>
          <p:cNvSpPr>
            <a:spLocks noGrp="1"/>
          </p:cNvSpPr>
          <p:nvPr>
            <p:ph type="dt" sz="half" idx="10"/>
          </p:nvPr>
        </p:nvSpPr>
        <p:spPr/>
        <p:txBody>
          <a:bodyPr/>
          <a:lstStyle/>
          <a:p>
            <a:fld id="{706F81AE-F1BE-4C7D-9B27-38029FF823AA}" type="datetime1">
              <a:rPr lang="en-US" smtClean="0"/>
              <a:t>8/10/2016</a:t>
            </a:fld>
            <a:endParaRPr lang="en-US"/>
          </a:p>
        </p:txBody>
      </p:sp>
      <p:sp>
        <p:nvSpPr>
          <p:cNvPr id="5" name="Footer Placeholder 4"/>
          <p:cNvSpPr>
            <a:spLocks noGrp="1"/>
          </p:cNvSpPr>
          <p:nvPr>
            <p:ph type="ftr" sz="quarter" idx="11"/>
          </p:nvPr>
        </p:nvSpPr>
        <p:spPr/>
        <p:txBody>
          <a:bodyPr/>
          <a:lstStyle/>
          <a:p>
            <a:r>
              <a:rPr lang="en-US" smtClean="0"/>
              <a:t>L. Shojaei</a:t>
            </a:r>
            <a:endParaRPr lang="en-US" dirty="0"/>
          </a:p>
        </p:txBody>
      </p:sp>
      <p:sp>
        <p:nvSpPr>
          <p:cNvPr id="6" name="Slide Number Placeholder 5"/>
          <p:cNvSpPr>
            <a:spLocks noGrp="1"/>
          </p:cNvSpPr>
          <p:nvPr>
            <p:ph type="sldNum" sz="quarter" idx="12"/>
          </p:nvPr>
        </p:nvSpPr>
        <p:spPr/>
        <p:txBody>
          <a:bodyPr/>
          <a:lstStyle/>
          <a:p>
            <a:fld id="{3D6BC03C-23AD-49D7-BD17-22DD981F3648}" type="slidenum">
              <a:rPr lang="en-US" smtClean="0"/>
              <a:t>3</a:t>
            </a:fld>
            <a:endParaRPr lang="en-US" dirty="0"/>
          </a:p>
        </p:txBody>
      </p:sp>
    </p:spTree>
    <p:extLst>
      <p:ext uri="{BB962C8B-B14F-4D97-AF65-F5344CB8AC3E}">
        <p14:creationId xmlns:p14="http://schemas.microsoft.com/office/powerpoint/2010/main" val="21626869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Medical management of </a:t>
            </a:r>
            <a:r>
              <a:rPr lang="en-US" dirty="0" smtClean="0"/>
              <a:t>CHF</a:t>
            </a:r>
            <a:endParaRPr lang="en-US" dirty="0"/>
          </a:p>
        </p:txBody>
      </p:sp>
      <p:sp>
        <p:nvSpPr>
          <p:cNvPr id="3" name="Content Placeholder 2"/>
          <p:cNvSpPr>
            <a:spLocks noGrp="1"/>
          </p:cNvSpPr>
          <p:nvPr>
            <p:ph idx="1"/>
          </p:nvPr>
        </p:nvSpPr>
        <p:spPr/>
        <p:txBody>
          <a:bodyPr>
            <a:noAutofit/>
          </a:bodyPr>
          <a:lstStyle/>
          <a:p>
            <a:pPr>
              <a:lnSpc>
                <a:spcPct val="120000"/>
              </a:lnSpc>
              <a:buClr>
                <a:srgbClr val="FFFF00"/>
              </a:buClr>
              <a:buSzPct val="130000"/>
              <a:buFont typeface="Calibri" panose="020F0502020204030204" pitchFamily="34" charset="0"/>
              <a:buChar char="*"/>
            </a:pPr>
            <a:r>
              <a:rPr lang="en-US" sz="2400" b="1" dirty="0">
                <a:solidFill>
                  <a:srgbClr val="FF0000"/>
                </a:solidFill>
              </a:rPr>
              <a:t> Digoxin  </a:t>
            </a:r>
            <a:endParaRPr lang="en-US" sz="2400" b="1" dirty="0" smtClean="0">
              <a:solidFill>
                <a:srgbClr val="FF0000"/>
              </a:solidFill>
            </a:endParaRPr>
          </a:p>
          <a:p>
            <a:pPr>
              <a:lnSpc>
                <a:spcPct val="120000"/>
              </a:lnSpc>
              <a:buClr>
                <a:srgbClr val="FFFF00"/>
              </a:buClr>
              <a:buSzPct val="130000"/>
              <a:buFont typeface="Calibri" panose="020F0502020204030204" pitchFamily="34" charset="0"/>
              <a:buChar char="*"/>
            </a:pPr>
            <a:r>
              <a:rPr lang="en-US" sz="2400" dirty="0" smtClean="0"/>
              <a:t>Not </a:t>
            </a:r>
            <a:r>
              <a:rPr lang="en-US" sz="2400" dirty="0"/>
              <a:t>considered </a:t>
            </a:r>
            <a:r>
              <a:rPr lang="en-US" sz="2400" dirty="0" smtClean="0"/>
              <a:t>first-line </a:t>
            </a:r>
            <a:r>
              <a:rPr lang="en-US" sz="2400" dirty="0"/>
              <a:t>therapy </a:t>
            </a:r>
            <a:r>
              <a:rPr lang="en-US" sz="2400" dirty="0" smtClean="0"/>
              <a:t> </a:t>
            </a:r>
            <a:r>
              <a:rPr lang="en-US" sz="1600" dirty="0"/>
              <a:t>(Useful in treatment of persistent symptoms, despite standard therapy </a:t>
            </a:r>
            <a:r>
              <a:rPr lang="en-US" sz="1600" dirty="0" smtClean="0"/>
              <a:t>)</a:t>
            </a:r>
            <a:endParaRPr lang="en-US" sz="1600" dirty="0"/>
          </a:p>
          <a:p>
            <a:pPr>
              <a:lnSpc>
                <a:spcPct val="120000"/>
              </a:lnSpc>
              <a:buClr>
                <a:srgbClr val="FFFF00"/>
              </a:buClr>
              <a:buSzPct val="130000"/>
              <a:buFont typeface="Calibri" panose="020F0502020204030204" pitchFamily="34" charset="0"/>
              <a:buChar char="*"/>
            </a:pPr>
            <a:r>
              <a:rPr lang="en-US" sz="2400" dirty="0" smtClean="0"/>
              <a:t>Generally </a:t>
            </a:r>
            <a:r>
              <a:rPr lang="en-US" sz="2400" dirty="0"/>
              <a:t>considered safe </a:t>
            </a:r>
            <a:endParaRPr lang="en-US" sz="2400" dirty="0" smtClean="0"/>
          </a:p>
          <a:p>
            <a:pPr>
              <a:lnSpc>
                <a:spcPct val="120000"/>
              </a:lnSpc>
              <a:buClr>
                <a:srgbClr val="FFFF00"/>
              </a:buClr>
              <a:buSzPct val="130000"/>
              <a:buFont typeface="Calibri" panose="020F0502020204030204" pitchFamily="34" charset="0"/>
              <a:buChar char="*"/>
            </a:pPr>
            <a:r>
              <a:rPr lang="en-US" sz="2400" dirty="0" smtClean="0"/>
              <a:t>No </a:t>
            </a:r>
            <a:r>
              <a:rPr lang="en-US" sz="2400" dirty="0"/>
              <a:t>improvement </a:t>
            </a:r>
            <a:r>
              <a:rPr lang="en-US" sz="2400" dirty="0" smtClean="0"/>
              <a:t>in </a:t>
            </a:r>
            <a:r>
              <a:rPr lang="en-US" sz="2400" dirty="0"/>
              <a:t>mortality </a:t>
            </a:r>
            <a:endParaRPr lang="en-US" sz="2400" dirty="0" smtClean="0"/>
          </a:p>
          <a:p>
            <a:pPr>
              <a:lnSpc>
                <a:spcPct val="120000"/>
              </a:lnSpc>
              <a:buClr>
                <a:srgbClr val="FFFF00"/>
              </a:buClr>
              <a:buSzPct val="130000"/>
              <a:buFont typeface="Calibri" panose="020F0502020204030204" pitchFamily="34" charset="0"/>
              <a:buChar char="*"/>
            </a:pPr>
            <a:r>
              <a:rPr lang="en-US" sz="2400" dirty="0"/>
              <a:t>The digoxin levels may decrease by 50 % during pregnancy due to increased renal clearance and an increase in dose is often required.  </a:t>
            </a:r>
          </a:p>
          <a:p>
            <a:pPr>
              <a:lnSpc>
                <a:spcPct val="120000"/>
              </a:lnSpc>
              <a:buClr>
                <a:srgbClr val="FFFF00"/>
              </a:buClr>
              <a:buSzPct val="130000"/>
              <a:buFont typeface="Calibri" panose="020F0502020204030204" pitchFamily="34" charset="0"/>
              <a:buChar char="*"/>
            </a:pPr>
            <a:endParaRPr lang="en-US" sz="2000" dirty="0"/>
          </a:p>
        </p:txBody>
      </p:sp>
      <p:sp>
        <p:nvSpPr>
          <p:cNvPr id="4" name="Date Placeholder 3"/>
          <p:cNvSpPr>
            <a:spLocks noGrp="1"/>
          </p:cNvSpPr>
          <p:nvPr>
            <p:ph type="dt" sz="half" idx="10"/>
          </p:nvPr>
        </p:nvSpPr>
        <p:spPr/>
        <p:txBody>
          <a:bodyPr/>
          <a:lstStyle/>
          <a:p>
            <a:fld id="{50DC625D-8EE3-4FF3-9D6E-5BCF73EBF812}" type="datetime1">
              <a:rPr lang="en-US" smtClean="0"/>
              <a:t>8/10/2016</a:t>
            </a:fld>
            <a:endParaRPr lang="en-US"/>
          </a:p>
        </p:txBody>
      </p:sp>
      <p:sp>
        <p:nvSpPr>
          <p:cNvPr id="5" name="Footer Placeholder 4"/>
          <p:cNvSpPr>
            <a:spLocks noGrp="1"/>
          </p:cNvSpPr>
          <p:nvPr>
            <p:ph type="ftr" sz="quarter" idx="11"/>
          </p:nvPr>
        </p:nvSpPr>
        <p:spPr/>
        <p:txBody>
          <a:bodyPr/>
          <a:lstStyle/>
          <a:p>
            <a:r>
              <a:rPr lang="en-US" smtClean="0"/>
              <a:t>L. Shojaei</a:t>
            </a:r>
            <a:endParaRPr lang="en-US" dirty="0"/>
          </a:p>
        </p:txBody>
      </p:sp>
      <p:sp>
        <p:nvSpPr>
          <p:cNvPr id="6" name="Slide Number Placeholder 5"/>
          <p:cNvSpPr>
            <a:spLocks noGrp="1"/>
          </p:cNvSpPr>
          <p:nvPr>
            <p:ph type="sldNum" sz="quarter" idx="12"/>
          </p:nvPr>
        </p:nvSpPr>
        <p:spPr/>
        <p:txBody>
          <a:bodyPr/>
          <a:lstStyle/>
          <a:p>
            <a:fld id="{3D6BC03C-23AD-49D7-BD17-22DD981F3648}" type="slidenum">
              <a:rPr lang="en-US" smtClean="0"/>
              <a:t>30</a:t>
            </a:fld>
            <a:endParaRPr lang="en-US" dirty="0"/>
          </a:p>
        </p:txBody>
      </p:sp>
      <p:sp>
        <p:nvSpPr>
          <p:cNvPr id="7" name="TextBox 6"/>
          <p:cNvSpPr txBox="1"/>
          <p:nvPr/>
        </p:nvSpPr>
        <p:spPr>
          <a:xfrm>
            <a:off x="8677470" y="3340349"/>
            <a:ext cx="1723549" cy="1034129"/>
          </a:xfrm>
          <a:prstGeom prst="rect">
            <a:avLst/>
          </a:prstGeom>
          <a:solidFill>
            <a:srgbClr val="FF0000"/>
          </a:solidFill>
          <a:ln w="57150">
            <a:solidFill>
              <a:srgbClr val="C00000"/>
            </a:solidFill>
          </a:ln>
        </p:spPr>
        <p:txBody>
          <a:bodyPr wrap="none" rtlCol="0">
            <a:spAutoFit/>
          </a:bodyPr>
          <a:lstStyle/>
          <a:p>
            <a:pPr>
              <a:lnSpc>
                <a:spcPct val="120000"/>
              </a:lnSpc>
            </a:pPr>
            <a:r>
              <a:rPr lang="en-US" sz="1600" dirty="0" err="1">
                <a:latin typeface="Times New Roman" pitchFamily="18" charset="0"/>
                <a:cs typeface="Times New Roman" pitchFamily="18" charset="0"/>
              </a:rPr>
              <a:t>Css</a:t>
            </a:r>
            <a:r>
              <a:rPr lang="en-US" sz="1600" dirty="0">
                <a:latin typeface="Times New Roman" pitchFamily="18" charset="0"/>
                <a:cs typeface="Times New Roman" pitchFamily="18" charset="0"/>
              </a:rPr>
              <a:t> </a:t>
            </a:r>
            <a:r>
              <a:rPr lang="en-US" sz="1600" dirty="0"/>
              <a:t>= </a:t>
            </a:r>
            <a:r>
              <a:rPr lang="en-US" sz="1600" u="sng" dirty="0"/>
              <a:t>S*F*Dose/</a:t>
            </a:r>
            <a:r>
              <a:rPr lang="el-GR" u="sng" dirty="0">
                <a:latin typeface="Times New Roman" pitchFamily="18" charset="0"/>
                <a:cs typeface="Times New Roman" pitchFamily="18" charset="0"/>
              </a:rPr>
              <a:t> τ</a:t>
            </a:r>
            <a:endParaRPr lang="en-US" u="sng" dirty="0">
              <a:latin typeface="Times New Roman" pitchFamily="18" charset="0"/>
              <a:cs typeface="Times New Roman" pitchFamily="18" charset="0"/>
            </a:endParaRPr>
          </a:p>
          <a:p>
            <a:pPr>
              <a:lnSpc>
                <a:spcPct val="120000"/>
              </a:lnSpc>
              <a:buNone/>
            </a:pPr>
            <a:r>
              <a:rPr lang="en-US" dirty="0">
                <a:latin typeface="Times New Roman" pitchFamily="18" charset="0"/>
                <a:cs typeface="Times New Roman" pitchFamily="18" charset="0"/>
              </a:rPr>
              <a:t>             Cl</a:t>
            </a:r>
            <a:endParaRPr lang="en-US" dirty="0"/>
          </a:p>
          <a:p>
            <a:endParaRPr lang="en-US" dirty="0"/>
          </a:p>
        </p:txBody>
      </p:sp>
    </p:spTree>
    <p:extLst>
      <p:ext uri="{BB962C8B-B14F-4D97-AF65-F5344CB8AC3E}">
        <p14:creationId xmlns:p14="http://schemas.microsoft.com/office/powerpoint/2010/main" val="241940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Medical management of </a:t>
            </a:r>
            <a:r>
              <a:rPr lang="en-US" dirty="0" smtClean="0"/>
              <a:t>CHF</a:t>
            </a:r>
            <a:endParaRPr lang="en-US" dirty="0"/>
          </a:p>
        </p:txBody>
      </p:sp>
      <p:sp>
        <p:nvSpPr>
          <p:cNvPr id="3" name="Content Placeholder 2"/>
          <p:cNvSpPr>
            <a:spLocks noGrp="1"/>
          </p:cNvSpPr>
          <p:nvPr>
            <p:ph idx="1"/>
          </p:nvPr>
        </p:nvSpPr>
        <p:spPr/>
        <p:txBody>
          <a:bodyPr>
            <a:normAutofit/>
          </a:bodyPr>
          <a:lstStyle/>
          <a:p>
            <a:r>
              <a:rPr lang="en-US" sz="2400" b="1" dirty="0" smtClean="0">
                <a:solidFill>
                  <a:srgbClr val="FF0000"/>
                </a:solidFill>
              </a:rPr>
              <a:t>ACEI, ARB, Direct renin </a:t>
            </a:r>
            <a:r>
              <a:rPr lang="en-US" sz="2400" b="1" dirty="0" err="1" smtClean="0">
                <a:solidFill>
                  <a:srgbClr val="FF0000"/>
                </a:solidFill>
              </a:rPr>
              <a:t>inhi</a:t>
            </a:r>
            <a:r>
              <a:rPr lang="en-US" sz="2400" dirty="0"/>
              <a:t>.</a:t>
            </a:r>
            <a:r>
              <a:rPr lang="en-US" sz="2400" dirty="0" smtClean="0">
                <a:sym typeface="Wingdings" panose="05000000000000000000" pitchFamily="2" charset="2"/>
              </a:rPr>
              <a:t> contraindicated  </a:t>
            </a:r>
          </a:p>
          <a:p>
            <a:endParaRPr lang="en-US" sz="2400" dirty="0" smtClean="0">
              <a:sym typeface="Wingdings" panose="05000000000000000000" pitchFamily="2" charset="2"/>
            </a:endParaRPr>
          </a:p>
          <a:p>
            <a:r>
              <a:rPr lang="en-US" sz="2400" b="1" dirty="0" smtClean="0">
                <a:solidFill>
                  <a:srgbClr val="FF0000"/>
                </a:solidFill>
              </a:rPr>
              <a:t>Spironolactone</a:t>
            </a:r>
            <a:r>
              <a:rPr lang="en-US" sz="2400" b="1" dirty="0">
                <a:solidFill>
                  <a:srgbClr val="FF0000"/>
                </a:solidFill>
              </a:rPr>
              <a:t>, </a:t>
            </a:r>
            <a:r>
              <a:rPr lang="en-US" sz="2400" b="1" dirty="0" err="1">
                <a:solidFill>
                  <a:srgbClr val="FF0000"/>
                </a:solidFill>
              </a:rPr>
              <a:t>epleronone</a:t>
            </a:r>
            <a:r>
              <a:rPr lang="en-US" sz="2400" b="1" dirty="0">
                <a:solidFill>
                  <a:srgbClr val="FF0000"/>
                </a:solidFill>
              </a:rPr>
              <a:t> </a:t>
            </a:r>
            <a:r>
              <a:rPr lang="en-US" sz="2400" b="1" dirty="0" smtClean="0">
                <a:solidFill>
                  <a:srgbClr val="FF0000"/>
                </a:solidFill>
              </a:rPr>
              <a:t>:</a:t>
            </a:r>
            <a:endParaRPr lang="en-US" sz="2400" b="1" dirty="0">
              <a:solidFill>
                <a:srgbClr val="FF0000"/>
              </a:solidFill>
            </a:endParaRPr>
          </a:p>
          <a:p>
            <a:pPr>
              <a:buClr>
                <a:srgbClr val="00B0F0"/>
              </a:buClr>
              <a:buFont typeface="Arial" panose="020B0604020202020204" pitchFamily="34" charset="0"/>
              <a:buChar char="•"/>
            </a:pPr>
            <a:r>
              <a:rPr lang="en-US" sz="2400" dirty="0"/>
              <a:t> Prolong survival in selected heart failure patients </a:t>
            </a:r>
          </a:p>
          <a:p>
            <a:pPr>
              <a:buClr>
                <a:srgbClr val="00B0F0"/>
              </a:buClr>
              <a:buFont typeface="Arial" panose="020B0604020202020204" pitchFamily="34" charset="0"/>
              <a:buChar char="•"/>
            </a:pPr>
            <a:r>
              <a:rPr lang="en-US" sz="2400" dirty="0"/>
              <a:t> Not routinely used in pregnancy </a:t>
            </a:r>
          </a:p>
          <a:p>
            <a:pPr>
              <a:buClr>
                <a:srgbClr val="00B0F0"/>
              </a:buClr>
              <a:buFont typeface="Arial" panose="020B0604020202020204" pitchFamily="34" charset="0"/>
              <a:buChar char="•"/>
            </a:pPr>
            <a:r>
              <a:rPr lang="en-US" sz="2400" dirty="0"/>
              <a:t>No data to support safety in pregnancy </a:t>
            </a:r>
          </a:p>
          <a:p>
            <a:pPr>
              <a:buClr>
                <a:srgbClr val="00B0F0"/>
              </a:buClr>
              <a:buFont typeface="Arial" panose="020B0604020202020204" pitchFamily="34" charset="0"/>
              <a:buChar char="•"/>
            </a:pPr>
            <a:endParaRPr lang="en-US" sz="2400" dirty="0"/>
          </a:p>
          <a:p>
            <a:endParaRPr lang="en-US" sz="2400" dirty="0"/>
          </a:p>
          <a:p>
            <a:endParaRPr lang="en-US" sz="2400" dirty="0" smtClean="0">
              <a:sym typeface="Wingdings" panose="05000000000000000000" pitchFamily="2" charset="2"/>
            </a:endParaRPr>
          </a:p>
          <a:p>
            <a:endParaRPr lang="en-US" sz="2400" dirty="0"/>
          </a:p>
        </p:txBody>
      </p:sp>
      <p:sp>
        <p:nvSpPr>
          <p:cNvPr id="4" name="Date Placeholder 3"/>
          <p:cNvSpPr>
            <a:spLocks noGrp="1"/>
          </p:cNvSpPr>
          <p:nvPr>
            <p:ph type="dt" sz="half" idx="10"/>
          </p:nvPr>
        </p:nvSpPr>
        <p:spPr/>
        <p:txBody>
          <a:bodyPr/>
          <a:lstStyle/>
          <a:p>
            <a:fld id="{E026EC5C-F651-4C9C-B31E-835791791D78}" type="datetime1">
              <a:rPr lang="en-US" smtClean="0"/>
              <a:t>8/10/2016</a:t>
            </a:fld>
            <a:endParaRPr lang="en-US"/>
          </a:p>
        </p:txBody>
      </p:sp>
      <p:sp>
        <p:nvSpPr>
          <p:cNvPr id="5" name="Footer Placeholder 4"/>
          <p:cNvSpPr>
            <a:spLocks noGrp="1"/>
          </p:cNvSpPr>
          <p:nvPr>
            <p:ph type="ftr" sz="quarter" idx="11"/>
          </p:nvPr>
        </p:nvSpPr>
        <p:spPr/>
        <p:txBody>
          <a:bodyPr/>
          <a:lstStyle/>
          <a:p>
            <a:r>
              <a:rPr lang="en-US" smtClean="0"/>
              <a:t>L. Shojaei</a:t>
            </a:r>
            <a:endParaRPr lang="en-US" dirty="0"/>
          </a:p>
        </p:txBody>
      </p:sp>
      <p:sp>
        <p:nvSpPr>
          <p:cNvPr id="6" name="Slide Number Placeholder 5"/>
          <p:cNvSpPr>
            <a:spLocks noGrp="1"/>
          </p:cNvSpPr>
          <p:nvPr>
            <p:ph type="sldNum" sz="quarter" idx="12"/>
          </p:nvPr>
        </p:nvSpPr>
        <p:spPr/>
        <p:txBody>
          <a:bodyPr/>
          <a:lstStyle/>
          <a:p>
            <a:fld id="{3D6BC03C-23AD-49D7-BD17-22DD981F3648}" type="slidenum">
              <a:rPr lang="en-US" smtClean="0"/>
              <a:t>31</a:t>
            </a:fld>
            <a:endParaRPr lang="en-US" dirty="0"/>
          </a:p>
        </p:txBody>
      </p:sp>
    </p:spTree>
    <p:extLst>
      <p:ext uri="{BB962C8B-B14F-4D97-AF65-F5344CB8AC3E}">
        <p14:creationId xmlns:p14="http://schemas.microsoft.com/office/powerpoint/2010/main" val="36055139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Medical management of </a:t>
            </a:r>
            <a:r>
              <a:rPr lang="en-US" dirty="0" smtClean="0"/>
              <a:t>CHF</a:t>
            </a:r>
            <a:endParaRPr lang="en-US" dirty="0"/>
          </a:p>
        </p:txBody>
      </p:sp>
      <p:sp>
        <p:nvSpPr>
          <p:cNvPr id="3" name="Content Placeholder 2"/>
          <p:cNvSpPr>
            <a:spLocks noGrp="1"/>
          </p:cNvSpPr>
          <p:nvPr>
            <p:ph idx="1"/>
          </p:nvPr>
        </p:nvSpPr>
        <p:spPr/>
        <p:txBody>
          <a:bodyPr>
            <a:normAutofit/>
          </a:bodyPr>
          <a:lstStyle/>
          <a:p>
            <a:pPr>
              <a:buClr>
                <a:schemeClr val="accent6">
                  <a:lumMod val="75000"/>
                </a:schemeClr>
              </a:buClr>
              <a:buFont typeface="Wingdings" panose="05000000000000000000" pitchFamily="2" charset="2"/>
              <a:buChar char="Ø"/>
            </a:pPr>
            <a:r>
              <a:rPr lang="en-US" sz="2400" dirty="0"/>
              <a:t> </a:t>
            </a:r>
            <a:r>
              <a:rPr lang="en-US" sz="2400" b="1" dirty="0">
                <a:solidFill>
                  <a:srgbClr val="FF0000"/>
                </a:solidFill>
              </a:rPr>
              <a:t>Hydralazine</a:t>
            </a:r>
            <a:r>
              <a:rPr lang="en-US" sz="2400" dirty="0">
                <a:solidFill>
                  <a:srgbClr val="FF0000"/>
                </a:solidFill>
              </a:rPr>
              <a:t> </a:t>
            </a:r>
            <a:endParaRPr lang="en-US" sz="2400" dirty="0" smtClean="0">
              <a:solidFill>
                <a:srgbClr val="FF0000"/>
              </a:solidFill>
            </a:endParaRPr>
          </a:p>
          <a:p>
            <a:pPr marL="0" indent="0">
              <a:buClr>
                <a:schemeClr val="accent6">
                  <a:lumMod val="75000"/>
                </a:schemeClr>
              </a:buClr>
              <a:buNone/>
            </a:pPr>
            <a:r>
              <a:rPr lang="en-US" sz="2400" dirty="0" smtClean="0"/>
              <a:t>- Substituted </a:t>
            </a:r>
            <a:r>
              <a:rPr lang="en-US" sz="2400" dirty="0"/>
              <a:t>for </a:t>
            </a:r>
            <a:r>
              <a:rPr lang="en-US" sz="2400" dirty="0" smtClean="0"/>
              <a:t>ACE </a:t>
            </a:r>
            <a:r>
              <a:rPr lang="en-US" sz="2400" dirty="0"/>
              <a:t>inhibitor </a:t>
            </a:r>
            <a:r>
              <a:rPr lang="en-US" sz="2400" dirty="0" smtClean="0"/>
              <a:t>during pregnancy</a:t>
            </a:r>
          </a:p>
          <a:p>
            <a:pPr>
              <a:buClr>
                <a:schemeClr val="accent6">
                  <a:lumMod val="75000"/>
                </a:schemeClr>
              </a:buClr>
              <a:buFont typeface="Wingdings" panose="05000000000000000000" pitchFamily="2" charset="2"/>
              <a:buChar char="Ø"/>
            </a:pPr>
            <a:endParaRPr lang="en-US" sz="2400" dirty="0"/>
          </a:p>
          <a:p>
            <a:pPr>
              <a:buClr>
                <a:schemeClr val="accent6">
                  <a:lumMod val="75000"/>
                </a:schemeClr>
              </a:buClr>
              <a:buFont typeface="Wingdings" panose="05000000000000000000" pitchFamily="2" charset="2"/>
              <a:buChar char="Ø"/>
            </a:pPr>
            <a:endParaRPr lang="en-US" sz="2400" dirty="0" smtClean="0"/>
          </a:p>
          <a:p>
            <a:pPr>
              <a:buClr>
                <a:schemeClr val="accent6">
                  <a:lumMod val="75000"/>
                </a:schemeClr>
              </a:buClr>
              <a:buFont typeface="Wingdings" panose="05000000000000000000" pitchFamily="2" charset="2"/>
              <a:buChar char="Ø"/>
            </a:pPr>
            <a:r>
              <a:rPr lang="en-US" sz="2400" b="1" dirty="0">
                <a:solidFill>
                  <a:srgbClr val="FF0000"/>
                </a:solidFill>
              </a:rPr>
              <a:t>D</a:t>
            </a:r>
            <a:r>
              <a:rPr lang="en-US" sz="2400" b="1" dirty="0" smtClean="0">
                <a:solidFill>
                  <a:srgbClr val="FF0000"/>
                </a:solidFill>
              </a:rPr>
              <a:t>opamine</a:t>
            </a:r>
            <a:r>
              <a:rPr lang="en-US" sz="2400" dirty="0" smtClean="0"/>
              <a:t> </a:t>
            </a:r>
            <a:r>
              <a:rPr lang="en-US" sz="2400" dirty="0"/>
              <a:t>and </a:t>
            </a:r>
            <a:r>
              <a:rPr lang="en-US" sz="2400" b="1" dirty="0" err="1">
                <a:solidFill>
                  <a:srgbClr val="FF0000"/>
                </a:solidFill>
              </a:rPr>
              <a:t>levosimendan</a:t>
            </a:r>
            <a:r>
              <a:rPr lang="en-US" sz="2400" dirty="0"/>
              <a:t> can be used if inotropic drugs are needed.</a:t>
            </a:r>
          </a:p>
          <a:p>
            <a:pPr>
              <a:buClr>
                <a:schemeClr val="accent6">
                  <a:lumMod val="75000"/>
                </a:schemeClr>
              </a:buClr>
              <a:buFont typeface="Wingdings" panose="05000000000000000000" pitchFamily="2" charset="2"/>
              <a:buChar char="Ø"/>
            </a:pPr>
            <a:endParaRPr lang="en-US" sz="2400" dirty="0"/>
          </a:p>
        </p:txBody>
      </p:sp>
      <p:sp>
        <p:nvSpPr>
          <p:cNvPr id="4" name="Date Placeholder 3"/>
          <p:cNvSpPr>
            <a:spLocks noGrp="1"/>
          </p:cNvSpPr>
          <p:nvPr>
            <p:ph type="dt" sz="half" idx="10"/>
          </p:nvPr>
        </p:nvSpPr>
        <p:spPr/>
        <p:txBody>
          <a:bodyPr/>
          <a:lstStyle/>
          <a:p>
            <a:fld id="{7256CDC9-3EA3-4D16-ABCD-A26567F6FDB7}" type="datetime1">
              <a:rPr lang="en-US" smtClean="0"/>
              <a:t>8/10/2016</a:t>
            </a:fld>
            <a:endParaRPr lang="en-US"/>
          </a:p>
        </p:txBody>
      </p:sp>
      <p:sp>
        <p:nvSpPr>
          <p:cNvPr id="5" name="Footer Placeholder 4"/>
          <p:cNvSpPr>
            <a:spLocks noGrp="1"/>
          </p:cNvSpPr>
          <p:nvPr>
            <p:ph type="ftr" sz="quarter" idx="11"/>
          </p:nvPr>
        </p:nvSpPr>
        <p:spPr/>
        <p:txBody>
          <a:bodyPr/>
          <a:lstStyle/>
          <a:p>
            <a:r>
              <a:rPr lang="en-US" smtClean="0"/>
              <a:t>L. Shojaei</a:t>
            </a:r>
            <a:endParaRPr lang="en-US" dirty="0"/>
          </a:p>
        </p:txBody>
      </p:sp>
      <p:sp>
        <p:nvSpPr>
          <p:cNvPr id="6" name="Slide Number Placeholder 5"/>
          <p:cNvSpPr>
            <a:spLocks noGrp="1"/>
          </p:cNvSpPr>
          <p:nvPr>
            <p:ph type="sldNum" sz="quarter" idx="12"/>
          </p:nvPr>
        </p:nvSpPr>
        <p:spPr/>
        <p:txBody>
          <a:bodyPr/>
          <a:lstStyle/>
          <a:p>
            <a:fld id="{3D6BC03C-23AD-49D7-BD17-22DD981F3648}" type="slidenum">
              <a:rPr lang="en-US" smtClean="0"/>
              <a:t>32</a:t>
            </a:fld>
            <a:endParaRPr lang="en-US" dirty="0"/>
          </a:p>
        </p:txBody>
      </p:sp>
    </p:spTree>
    <p:extLst>
      <p:ext uri="{BB962C8B-B14F-4D97-AF65-F5344CB8AC3E}">
        <p14:creationId xmlns:p14="http://schemas.microsoft.com/office/powerpoint/2010/main" val="39244225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Breast-feeding</a:t>
            </a:r>
            <a:endParaRPr lang="en-US" dirty="0"/>
          </a:p>
        </p:txBody>
      </p:sp>
      <p:sp>
        <p:nvSpPr>
          <p:cNvPr id="3" name="Content Placeholder 2"/>
          <p:cNvSpPr>
            <a:spLocks noGrp="1"/>
          </p:cNvSpPr>
          <p:nvPr>
            <p:ph idx="1"/>
          </p:nvPr>
        </p:nvSpPr>
        <p:spPr/>
        <p:txBody>
          <a:bodyPr>
            <a:noAutofit/>
          </a:bodyPr>
          <a:lstStyle/>
          <a:p>
            <a:pPr>
              <a:buClr>
                <a:srgbClr val="00B050"/>
              </a:buClr>
              <a:buSzPct val="120000"/>
              <a:buFont typeface="Wingdings" panose="05000000000000000000" pitchFamily="2" charset="2"/>
              <a:buChar char="ü"/>
            </a:pPr>
            <a:r>
              <a:rPr lang="en-US" sz="2400" b="1" dirty="0" err="1" smtClean="0">
                <a:solidFill>
                  <a:srgbClr val="C00000"/>
                </a:solidFill>
              </a:rPr>
              <a:t>Bromocriptine</a:t>
            </a:r>
            <a:r>
              <a:rPr lang="en-US" sz="2400" b="1" dirty="0" smtClean="0">
                <a:solidFill>
                  <a:srgbClr val="C00000"/>
                </a:solidFill>
              </a:rPr>
              <a:t>: </a:t>
            </a:r>
            <a:r>
              <a:rPr lang="en-US" sz="2400" dirty="0" smtClean="0"/>
              <a:t>terminates </a:t>
            </a:r>
            <a:r>
              <a:rPr lang="en-US" sz="2400" dirty="0"/>
              <a:t>lactation via inhibition of </a:t>
            </a:r>
            <a:r>
              <a:rPr lang="en-US" sz="2400" dirty="0" smtClean="0"/>
              <a:t>prolactin</a:t>
            </a:r>
            <a:endParaRPr lang="en-US" sz="2400" dirty="0"/>
          </a:p>
          <a:p>
            <a:pPr>
              <a:buClr>
                <a:srgbClr val="00B050"/>
              </a:buClr>
              <a:buSzPct val="120000"/>
              <a:buFont typeface="Wingdings" panose="05000000000000000000" pitchFamily="2" charset="2"/>
              <a:buChar char="ü"/>
            </a:pPr>
            <a:endParaRPr lang="en-US" sz="2400" dirty="0" smtClean="0"/>
          </a:p>
          <a:p>
            <a:pPr>
              <a:buClr>
                <a:srgbClr val="00B050"/>
              </a:buClr>
              <a:buSzPct val="120000"/>
              <a:buFont typeface="Wingdings" panose="05000000000000000000" pitchFamily="2" charset="2"/>
              <a:buChar char="ü"/>
            </a:pPr>
            <a:r>
              <a:rPr lang="en-US" sz="2400" b="1" dirty="0" smtClean="0">
                <a:solidFill>
                  <a:srgbClr val="00B0F0"/>
                </a:solidFill>
              </a:rPr>
              <a:t>Benefit:</a:t>
            </a:r>
          </a:p>
          <a:p>
            <a:pPr marL="0" indent="0">
              <a:buClr>
                <a:srgbClr val="00B050"/>
              </a:buClr>
              <a:buSzPct val="120000"/>
              <a:buNone/>
            </a:pPr>
            <a:r>
              <a:rPr lang="en-US" sz="2400" dirty="0" smtClean="0"/>
              <a:t>-- Effects </a:t>
            </a:r>
            <a:r>
              <a:rPr lang="en-US" sz="2400" dirty="0"/>
              <a:t>on ventricular </a:t>
            </a:r>
            <a:r>
              <a:rPr lang="en-US" sz="2400" dirty="0" smtClean="0"/>
              <a:t>function &amp; </a:t>
            </a:r>
            <a:r>
              <a:rPr lang="en-US" sz="2400" dirty="0"/>
              <a:t>clinical </a:t>
            </a:r>
            <a:r>
              <a:rPr lang="en-US" sz="2400" dirty="0" smtClean="0"/>
              <a:t>outcome, improvement </a:t>
            </a:r>
            <a:r>
              <a:rPr lang="en-US" sz="2400" dirty="0"/>
              <a:t>in systolic </a:t>
            </a:r>
            <a:r>
              <a:rPr lang="en-US" sz="2400" dirty="0" smtClean="0"/>
              <a:t>function, reduced </a:t>
            </a:r>
            <a:r>
              <a:rPr lang="en-US" sz="2400" dirty="0"/>
              <a:t>mortality </a:t>
            </a:r>
            <a:endParaRPr lang="en-US" sz="2400" dirty="0" smtClean="0"/>
          </a:p>
          <a:p>
            <a:pPr marL="0" indent="0">
              <a:buClr>
                <a:srgbClr val="00B050"/>
              </a:buClr>
              <a:buSzPct val="120000"/>
              <a:buNone/>
            </a:pPr>
            <a:r>
              <a:rPr lang="en-US" sz="2400" dirty="0" smtClean="0"/>
              <a:t>--High </a:t>
            </a:r>
            <a:r>
              <a:rPr lang="en-US" sz="2400" dirty="0"/>
              <a:t>metabolic demands of lactation and breast-feeding, preventing lactation may be considered. </a:t>
            </a:r>
          </a:p>
          <a:p>
            <a:pPr marL="0" indent="0">
              <a:buClr>
                <a:srgbClr val="00B050"/>
              </a:buClr>
              <a:buSzPct val="120000"/>
              <a:buNone/>
            </a:pPr>
            <a:endParaRPr lang="en-US" sz="2400" dirty="0" smtClean="0"/>
          </a:p>
          <a:p>
            <a:pPr>
              <a:buClr>
                <a:srgbClr val="00B050"/>
              </a:buClr>
              <a:buSzPct val="120000"/>
              <a:buFont typeface="Wingdings" panose="05000000000000000000" pitchFamily="2" charset="2"/>
              <a:buChar char="ü"/>
            </a:pPr>
            <a:r>
              <a:rPr lang="en-US" sz="2400" dirty="0"/>
              <a:t>2.5 mg twice daily for 2 weeks, followed by 2.5 mg daily for 4 weeks.</a:t>
            </a:r>
          </a:p>
          <a:p>
            <a:pPr>
              <a:buClr>
                <a:srgbClr val="00B050"/>
              </a:buClr>
              <a:buSzPct val="120000"/>
              <a:buFont typeface="Wingdings" panose="05000000000000000000" pitchFamily="2" charset="2"/>
              <a:buChar char="ü"/>
            </a:pPr>
            <a:endParaRPr lang="en-US" sz="2400" dirty="0"/>
          </a:p>
          <a:p>
            <a:pPr>
              <a:buClr>
                <a:srgbClr val="00B050"/>
              </a:buClr>
              <a:buSzPct val="120000"/>
              <a:buFont typeface="Wingdings" panose="05000000000000000000" pitchFamily="2" charset="2"/>
              <a:buChar char="ü"/>
            </a:pPr>
            <a:endParaRPr lang="en-US" sz="2400" dirty="0" smtClean="0"/>
          </a:p>
          <a:p>
            <a:pPr>
              <a:buClr>
                <a:srgbClr val="00B050"/>
              </a:buClr>
              <a:buSzPct val="120000"/>
              <a:buFont typeface="Wingdings" panose="05000000000000000000" pitchFamily="2" charset="2"/>
              <a:buChar char="ü"/>
            </a:pPr>
            <a:endParaRPr lang="en-US" sz="2400" dirty="0" smtClean="0"/>
          </a:p>
        </p:txBody>
      </p:sp>
      <p:sp>
        <p:nvSpPr>
          <p:cNvPr id="4" name="Date Placeholder 3"/>
          <p:cNvSpPr>
            <a:spLocks noGrp="1"/>
          </p:cNvSpPr>
          <p:nvPr>
            <p:ph type="dt" sz="half" idx="10"/>
          </p:nvPr>
        </p:nvSpPr>
        <p:spPr/>
        <p:txBody>
          <a:bodyPr/>
          <a:lstStyle/>
          <a:p>
            <a:fld id="{1BF65011-B404-4237-9147-3D90ACB611E1}" type="datetime1">
              <a:rPr lang="en-US" smtClean="0"/>
              <a:t>8/10/2016</a:t>
            </a:fld>
            <a:endParaRPr lang="en-US"/>
          </a:p>
        </p:txBody>
      </p:sp>
      <p:sp>
        <p:nvSpPr>
          <p:cNvPr id="5" name="Footer Placeholder 4"/>
          <p:cNvSpPr>
            <a:spLocks noGrp="1"/>
          </p:cNvSpPr>
          <p:nvPr>
            <p:ph type="ftr" sz="quarter" idx="11"/>
          </p:nvPr>
        </p:nvSpPr>
        <p:spPr/>
        <p:txBody>
          <a:bodyPr/>
          <a:lstStyle/>
          <a:p>
            <a:r>
              <a:rPr lang="en-US" smtClean="0"/>
              <a:t>L. Shojaei</a:t>
            </a:r>
            <a:endParaRPr lang="en-US" dirty="0"/>
          </a:p>
        </p:txBody>
      </p:sp>
      <p:sp>
        <p:nvSpPr>
          <p:cNvPr id="6" name="Slide Number Placeholder 5"/>
          <p:cNvSpPr>
            <a:spLocks noGrp="1"/>
          </p:cNvSpPr>
          <p:nvPr>
            <p:ph type="sldNum" sz="quarter" idx="12"/>
          </p:nvPr>
        </p:nvSpPr>
        <p:spPr/>
        <p:txBody>
          <a:bodyPr/>
          <a:lstStyle/>
          <a:p>
            <a:fld id="{3D6BC03C-23AD-49D7-BD17-22DD981F3648}" type="slidenum">
              <a:rPr lang="en-US" smtClean="0"/>
              <a:t>33</a:t>
            </a:fld>
            <a:endParaRPr lang="en-US" dirty="0"/>
          </a:p>
        </p:txBody>
      </p:sp>
    </p:spTree>
    <p:extLst>
      <p:ext uri="{BB962C8B-B14F-4D97-AF65-F5344CB8AC3E}">
        <p14:creationId xmlns:p14="http://schemas.microsoft.com/office/powerpoint/2010/main" val="12152454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management of ACS</a:t>
            </a:r>
            <a:endParaRPr lang="en-US" dirty="0"/>
          </a:p>
        </p:txBody>
      </p:sp>
      <p:sp>
        <p:nvSpPr>
          <p:cNvPr id="3" name="Content Placeholder 2"/>
          <p:cNvSpPr>
            <a:spLocks noGrp="1"/>
          </p:cNvSpPr>
          <p:nvPr>
            <p:ph idx="1"/>
          </p:nvPr>
        </p:nvSpPr>
        <p:spPr/>
        <p:txBody>
          <a:bodyPr>
            <a:normAutofit fontScale="92500"/>
          </a:bodyPr>
          <a:lstStyle/>
          <a:p>
            <a:pPr marL="457200" indent="-457200">
              <a:lnSpc>
                <a:spcPct val="150000"/>
              </a:lnSpc>
              <a:buClr>
                <a:srgbClr val="C00000"/>
              </a:buClr>
              <a:buFont typeface="+mj-lt"/>
              <a:buAutoNum type="arabicPeriod"/>
            </a:pPr>
            <a:r>
              <a:rPr lang="en-US" sz="2400" dirty="0" err="1" smtClean="0">
                <a:solidFill>
                  <a:schemeClr val="accent6">
                    <a:lumMod val="75000"/>
                  </a:schemeClr>
                </a:solidFill>
              </a:rPr>
              <a:t>Thrombolytics</a:t>
            </a:r>
            <a:r>
              <a:rPr lang="en-US" sz="2400" dirty="0" smtClean="0">
                <a:solidFill>
                  <a:schemeClr val="accent6">
                    <a:lumMod val="75000"/>
                  </a:schemeClr>
                </a:solidFill>
              </a:rPr>
              <a:t> and antiplatelet</a:t>
            </a:r>
          </a:p>
          <a:p>
            <a:pPr marL="457200" indent="-457200">
              <a:lnSpc>
                <a:spcPct val="150000"/>
              </a:lnSpc>
              <a:buClr>
                <a:srgbClr val="C00000"/>
              </a:buClr>
              <a:buFont typeface="+mj-lt"/>
              <a:buAutoNum type="arabicPeriod"/>
            </a:pPr>
            <a:r>
              <a:rPr lang="en-US" sz="2400" dirty="0" smtClean="0">
                <a:solidFill>
                  <a:schemeClr val="accent6">
                    <a:lumMod val="75000"/>
                  </a:schemeClr>
                </a:solidFill>
              </a:rPr>
              <a:t> </a:t>
            </a:r>
            <a:r>
              <a:rPr lang="en-US" sz="2400" dirty="0">
                <a:solidFill>
                  <a:schemeClr val="accent6">
                    <a:lumMod val="75000"/>
                  </a:schemeClr>
                </a:solidFill>
              </a:rPr>
              <a:t>Beta-Blocking Agents </a:t>
            </a:r>
            <a:endParaRPr lang="en-US" sz="2400" dirty="0" smtClean="0">
              <a:solidFill>
                <a:schemeClr val="accent6">
                  <a:lumMod val="75000"/>
                </a:schemeClr>
              </a:solidFill>
            </a:endParaRPr>
          </a:p>
          <a:p>
            <a:pPr marL="457200" indent="-457200">
              <a:lnSpc>
                <a:spcPct val="150000"/>
              </a:lnSpc>
              <a:buClr>
                <a:srgbClr val="C00000"/>
              </a:buClr>
              <a:buFont typeface="+mj-lt"/>
              <a:buAutoNum type="arabicPeriod"/>
            </a:pPr>
            <a:r>
              <a:rPr lang="en-US" sz="2400" dirty="0" smtClean="0">
                <a:solidFill>
                  <a:schemeClr val="accent6">
                    <a:lumMod val="75000"/>
                  </a:schemeClr>
                </a:solidFill>
              </a:rPr>
              <a:t>CCBs</a:t>
            </a:r>
          </a:p>
          <a:p>
            <a:pPr marL="457200" indent="-457200">
              <a:lnSpc>
                <a:spcPct val="150000"/>
              </a:lnSpc>
              <a:buClr>
                <a:srgbClr val="C00000"/>
              </a:buClr>
              <a:buFont typeface="+mj-lt"/>
              <a:buAutoNum type="arabicPeriod"/>
            </a:pPr>
            <a:r>
              <a:rPr lang="en-US" sz="2400" dirty="0" smtClean="0">
                <a:solidFill>
                  <a:schemeClr val="accent6">
                    <a:lumMod val="75000"/>
                  </a:schemeClr>
                </a:solidFill>
              </a:rPr>
              <a:t>Nitrates</a:t>
            </a:r>
          </a:p>
          <a:p>
            <a:pPr marL="457200" indent="-457200">
              <a:lnSpc>
                <a:spcPct val="150000"/>
              </a:lnSpc>
              <a:buClr>
                <a:srgbClr val="C00000"/>
              </a:buClr>
              <a:buFont typeface="+mj-lt"/>
              <a:buAutoNum type="arabicPeriod"/>
            </a:pPr>
            <a:r>
              <a:rPr lang="en-US" sz="2400" dirty="0" err="1" smtClean="0">
                <a:solidFill>
                  <a:schemeClr val="accent6">
                    <a:lumMod val="75000"/>
                  </a:schemeClr>
                </a:solidFill>
              </a:rPr>
              <a:t>Hyralazin</a:t>
            </a:r>
            <a:endParaRPr lang="en-US" sz="2400" dirty="0" smtClean="0">
              <a:solidFill>
                <a:schemeClr val="accent6">
                  <a:lumMod val="75000"/>
                </a:schemeClr>
              </a:solidFill>
            </a:endParaRPr>
          </a:p>
          <a:p>
            <a:pPr marL="457200" indent="-457200">
              <a:lnSpc>
                <a:spcPct val="150000"/>
              </a:lnSpc>
              <a:buClr>
                <a:srgbClr val="C00000"/>
              </a:buClr>
              <a:buFont typeface="+mj-lt"/>
              <a:buAutoNum type="arabicPeriod"/>
            </a:pPr>
            <a:r>
              <a:rPr lang="en-US" sz="2400" dirty="0" smtClean="0">
                <a:solidFill>
                  <a:schemeClr val="accent6">
                    <a:lumMod val="75000"/>
                  </a:schemeClr>
                </a:solidFill>
              </a:rPr>
              <a:t>Statins</a:t>
            </a:r>
            <a:endParaRPr lang="en-US" sz="2400" dirty="0">
              <a:solidFill>
                <a:schemeClr val="accent6">
                  <a:lumMod val="75000"/>
                </a:schemeClr>
              </a:solidFill>
            </a:endParaRPr>
          </a:p>
        </p:txBody>
      </p:sp>
      <p:sp>
        <p:nvSpPr>
          <p:cNvPr id="4" name="Date Placeholder 3"/>
          <p:cNvSpPr>
            <a:spLocks noGrp="1"/>
          </p:cNvSpPr>
          <p:nvPr>
            <p:ph type="dt" sz="half" idx="10"/>
          </p:nvPr>
        </p:nvSpPr>
        <p:spPr/>
        <p:txBody>
          <a:bodyPr/>
          <a:lstStyle/>
          <a:p>
            <a:fld id="{CA033CCC-56A1-4E5B-B710-D22E150F9F9A}" type="datetime1">
              <a:rPr lang="en-US" smtClean="0"/>
              <a:t>8/10/2016</a:t>
            </a:fld>
            <a:endParaRPr lang="en-US"/>
          </a:p>
        </p:txBody>
      </p:sp>
      <p:sp>
        <p:nvSpPr>
          <p:cNvPr id="5" name="Footer Placeholder 4"/>
          <p:cNvSpPr>
            <a:spLocks noGrp="1"/>
          </p:cNvSpPr>
          <p:nvPr>
            <p:ph type="ftr" sz="quarter" idx="11"/>
          </p:nvPr>
        </p:nvSpPr>
        <p:spPr/>
        <p:txBody>
          <a:bodyPr/>
          <a:lstStyle/>
          <a:p>
            <a:r>
              <a:rPr lang="en-US" smtClean="0"/>
              <a:t>L. Shojaei</a:t>
            </a:r>
            <a:endParaRPr lang="en-US" dirty="0"/>
          </a:p>
        </p:txBody>
      </p:sp>
      <p:sp>
        <p:nvSpPr>
          <p:cNvPr id="6" name="Slide Number Placeholder 5"/>
          <p:cNvSpPr>
            <a:spLocks noGrp="1"/>
          </p:cNvSpPr>
          <p:nvPr>
            <p:ph type="sldNum" sz="quarter" idx="12"/>
          </p:nvPr>
        </p:nvSpPr>
        <p:spPr/>
        <p:txBody>
          <a:bodyPr/>
          <a:lstStyle/>
          <a:p>
            <a:fld id="{3D6BC03C-23AD-49D7-BD17-22DD981F3648}" type="slidenum">
              <a:rPr lang="en-US" smtClean="0"/>
              <a:t>34</a:t>
            </a:fld>
            <a:endParaRPr lang="en-US" dirty="0"/>
          </a:p>
        </p:txBody>
      </p:sp>
    </p:spTree>
    <p:extLst>
      <p:ext uri="{BB962C8B-B14F-4D97-AF65-F5344CB8AC3E}">
        <p14:creationId xmlns:p14="http://schemas.microsoft.com/office/powerpoint/2010/main" val="26979714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Statins </a:t>
            </a:r>
          </a:p>
        </p:txBody>
      </p:sp>
      <p:sp>
        <p:nvSpPr>
          <p:cNvPr id="3" name="Content Placeholder 2"/>
          <p:cNvSpPr>
            <a:spLocks noGrp="1"/>
          </p:cNvSpPr>
          <p:nvPr>
            <p:ph idx="1"/>
          </p:nvPr>
        </p:nvSpPr>
        <p:spPr/>
        <p:txBody>
          <a:bodyPr/>
          <a:lstStyle/>
          <a:p>
            <a:pPr>
              <a:lnSpc>
                <a:spcPct val="150000"/>
              </a:lnSpc>
              <a:buClr>
                <a:srgbClr val="0070C0"/>
              </a:buClr>
              <a:buSzPct val="120000"/>
              <a:buFont typeface="Wingdings" panose="05000000000000000000" pitchFamily="2" charset="2"/>
              <a:buChar char="ü"/>
            </a:pPr>
            <a:r>
              <a:rPr lang="en-US" dirty="0"/>
              <a:t>P</a:t>
            </a:r>
            <a:r>
              <a:rPr lang="en-US" dirty="0" smtClean="0"/>
              <a:t>otential </a:t>
            </a:r>
            <a:r>
              <a:rPr lang="en-US" dirty="0"/>
              <a:t>teratogens </a:t>
            </a:r>
            <a:r>
              <a:rPr lang="en-US" dirty="0" smtClean="0"/>
              <a:t>on </a:t>
            </a:r>
            <a:r>
              <a:rPr lang="en-US" dirty="0"/>
              <a:t>the basis of theoretical </a:t>
            </a:r>
            <a:r>
              <a:rPr lang="en-US" dirty="0" smtClean="0"/>
              <a:t>considerations.</a:t>
            </a:r>
          </a:p>
          <a:p>
            <a:pPr>
              <a:lnSpc>
                <a:spcPct val="150000"/>
              </a:lnSpc>
              <a:buClr>
                <a:srgbClr val="0070C0"/>
              </a:buClr>
              <a:buSzPct val="120000"/>
              <a:buFont typeface="Wingdings" panose="05000000000000000000" pitchFamily="2" charset="2"/>
              <a:buChar char="ü"/>
            </a:pPr>
            <a:r>
              <a:rPr lang="en-US" dirty="0" smtClean="0"/>
              <a:t>Epidemiological data: </a:t>
            </a:r>
            <a:r>
              <a:rPr lang="en-US" dirty="0"/>
              <a:t>not major </a:t>
            </a:r>
            <a:r>
              <a:rPr lang="en-US" dirty="0" smtClean="0"/>
              <a:t>teratogens.</a:t>
            </a:r>
          </a:p>
          <a:p>
            <a:pPr>
              <a:lnSpc>
                <a:spcPct val="150000"/>
              </a:lnSpc>
              <a:buClr>
                <a:srgbClr val="0070C0"/>
              </a:buClr>
              <a:buSzPct val="120000"/>
              <a:buFont typeface="Wingdings" panose="05000000000000000000" pitchFamily="2" charset="2"/>
              <a:buChar char="ü"/>
            </a:pPr>
            <a:r>
              <a:rPr lang="en-US" dirty="0"/>
              <a:t>L</a:t>
            </a:r>
            <a:r>
              <a:rPr lang="en-US" dirty="0" smtClean="0"/>
              <a:t>imited </a:t>
            </a:r>
            <a:r>
              <a:rPr lang="en-US" dirty="0"/>
              <a:t>available human </a:t>
            </a:r>
            <a:r>
              <a:rPr lang="en-US" dirty="0" smtClean="0"/>
              <a:t>data: not recommended. </a:t>
            </a:r>
            <a:endParaRPr lang="en-US" dirty="0"/>
          </a:p>
          <a:p>
            <a:pPr>
              <a:lnSpc>
                <a:spcPct val="150000"/>
              </a:lnSpc>
              <a:buClr>
                <a:srgbClr val="0070C0"/>
              </a:buClr>
              <a:buSzPct val="120000"/>
              <a:buFont typeface="Wingdings" panose="05000000000000000000" pitchFamily="2" charset="2"/>
              <a:buChar char="ü"/>
            </a:pPr>
            <a:r>
              <a:rPr lang="en-US" dirty="0"/>
              <a:t>H</a:t>
            </a:r>
            <a:r>
              <a:rPr lang="en-US" dirty="0" smtClean="0"/>
              <a:t>igh-risk </a:t>
            </a:r>
            <a:r>
              <a:rPr lang="en-US" dirty="0"/>
              <a:t>women </a:t>
            </a:r>
            <a:r>
              <a:rPr lang="en-US" dirty="0" smtClean="0"/>
              <a:t>(</a:t>
            </a:r>
            <a:r>
              <a:rPr lang="en-US" dirty="0"/>
              <a:t>i.e. recent MI or uncontrolled hyperlipidemia</a:t>
            </a:r>
            <a:r>
              <a:rPr lang="en-US" dirty="0" smtClean="0"/>
              <a:t>): </a:t>
            </a:r>
            <a:r>
              <a:rPr lang="en-US" dirty="0"/>
              <a:t>might be considered on an </a:t>
            </a:r>
            <a:r>
              <a:rPr lang="en-US" dirty="0" smtClean="0"/>
              <a:t>individual </a:t>
            </a:r>
            <a:r>
              <a:rPr lang="en-US" dirty="0"/>
              <a:t>basis. </a:t>
            </a:r>
          </a:p>
          <a:p>
            <a:pPr>
              <a:lnSpc>
                <a:spcPct val="150000"/>
              </a:lnSpc>
              <a:buClr>
                <a:srgbClr val="0070C0"/>
              </a:buClr>
              <a:buSzPct val="120000"/>
              <a:buFont typeface="Wingdings" panose="05000000000000000000" pitchFamily="2" charset="2"/>
              <a:buChar char="ü"/>
            </a:pPr>
            <a:endParaRPr lang="en-US" dirty="0"/>
          </a:p>
        </p:txBody>
      </p:sp>
      <p:sp>
        <p:nvSpPr>
          <p:cNvPr id="4" name="Date Placeholder 3"/>
          <p:cNvSpPr>
            <a:spLocks noGrp="1"/>
          </p:cNvSpPr>
          <p:nvPr>
            <p:ph type="dt" sz="half" idx="10"/>
          </p:nvPr>
        </p:nvSpPr>
        <p:spPr/>
        <p:txBody>
          <a:bodyPr/>
          <a:lstStyle/>
          <a:p>
            <a:fld id="{1009964C-2697-4A33-B1DE-DD440944BCD5}" type="datetime1">
              <a:rPr lang="en-US" smtClean="0"/>
              <a:t>8/10/2016</a:t>
            </a:fld>
            <a:endParaRPr lang="en-US"/>
          </a:p>
        </p:txBody>
      </p:sp>
      <p:sp>
        <p:nvSpPr>
          <p:cNvPr id="5" name="Footer Placeholder 4"/>
          <p:cNvSpPr>
            <a:spLocks noGrp="1"/>
          </p:cNvSpPr>
          <p:nvPr>
            <p:ph type="ftr" sz="quarter" idx="11"/>
          </p:nvPr>
        </p:nvSpPr>
        <p:spPr/>
        <p:txBody>
          <a:bodyPr/>
          <a:lstStyle/>
          <a:p>
            <a:r>
              <a:rPr lang="en-US" smtClean="0"/>
              <a:t>L. Shojaei</a:t>
            </a:r>
            <a:endParaRPr lang="en-US" dirty="0"/>
          </a:p>
        </p:txBody>
      </p:sp>
      <p:sp>
        <p:nvSpPr>
          <p:cNvPr id="6" name="Slide Number Placeholder 5"/>
          <p:cNvSpPr>
            <a:spLocks noGrp="1"/>
          </p:cNvSpPr>
          <p:nvPr>
            <p:ph type="sldNum" sz="quarter" idx="12"/>
          </p:nvPr>
        </p:nvSpPr>
        <p:spPr/>
        <p:txBody>
          <a:bodyPr/>
          <a:lstStyle/>
          <a:p>
            <a:fld id="{3D6BC03C-23AD-49D7-BD17-22DD981F3648}" type="slidenum">
              <a:rPr lang="en-US" smtClean="0"/>
              <a:t>35</a:t>
            </a:fld>
            <a:endParaRPr lang="en-US" dirty="0"/>
          </a:p>
        </p:txBody>
      </p:sp>
    </p:spTree>
    <p:extLst>
      <p:ext uri="{BB962C8B-B14F-4D97-AF65-F5344CB8AC3E}">
        <p14:creationId xmlns:p14="http://schemas.microsoft.com/office/powerpoint/2010/main" val="2440068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Arrhythmias </a:t>
            </a:r>
          </a:p>
        </p:txBody>
      </p:sp>
      <p:sp>
        <p:nvSpPr>
          <p:cNvPr id="3" name="Content Placeholder 2"/>
          <p:cNvSpPr>
            <a:spLocks noGrp="1"/>
          </p:cNvSpPr>
          <p:nvPr>
            <p:ph idx="1"/>
          </p:nvPr>
        </p:nvSpPr>
        <p:spPr/>
        <p:txBody>
          <a:bodyPr>
            <a:normAutofit/>
          </a:bodyPr>
          <a:lstStyle/>
          <a:p>
            <a:pPr marL="0" indent="0">
              <a:buNone/>
            </a:pPr>
            <a:r>
              <a:rPr lang="en-US" sz="2400" b="1" dirty="0">
                <a:solidFill>
                  <a:srgbClr val="FF0000"/>
                </a:solidFill>
              </a:rPr>
              <a:t>Antiarrhythmic drugs:</a:t>
            </a:r>
          </a:p>
          <a:p>
            <a:pPr>
              <a:buFont typeface="Wingdings" panose="05000000000000000000" pitchFamily="2" charset="2"/>
              <a:buChar char="Ø"/>
            </a:pPr>
            <a:endParaRPr lang="en-US" sz="2400" dirty="0"/>
          </a:p>
          <a:p>
            <a:pPr>
              <a:buFont typeface="Wingdings" panose="05000000000000000000" pitchFamily="2" charset="2"/>
              <a:buChar char="Ø"/>
            </a:pPr>
            <a:r>
              <a:rPr lang="en-US" sz="2400" dirty="0"/>
              <a:t>Class I, II(except atenolol) and IV anti-arrhythmic are safe.</a:t>
            </a:r>
          </a:p>
          <a:p>
            <a:pPr>
              <a:buFont typeface="Wingdings" panose="05000000000000000000" pitchFamily="2" charset="2"/>
              <a:buChar char="Ø"/>
            </a:pPr>
            <a:r>
              <a:rPr lang="en-US" sz="2400" dirty="0"/>
              <a:t>Class III : </a:t>
            </a:r>
            <a:r>
              <a:rPr lang="en-US" sz="2400" dirty="0" err="1"/>
              <a:t>sotalol</a:t>
            </a:r>
            <a:r>
              <a:rPr lang="en-US" sz="2400" dirty="0"/>
              <a:t> is safe.</a:t>
            </a:r>
          </a:p>
          <a:p>
            <a:pPr>
              <a:buFont typeface="Wingdings" panose="05000000000000000000" pitchFamily="2" charset="2"/>
              <a:buChar char="Ø"/>
            </a:pPr>
            <a:r>
              <a:rPr lang="en-US" sz="2400" dirty="0"/>
              <a:t>Amiodarone: fetal hypothyroidism and prematurity.</a:t>
            </a:r>
          </a:p>
          <a:p>
            <a:pPr>
              <a:buFont typeface="Wingdings" panose="05000000000000000000" pitchFamily="2" charset="2"/>
              <a:buChar char="Ø"/>
            </a:pPr>
            <a:endParaRPr lang="en-US" sz="2400" dirty="0"/>
          </a:p>
        </p:txBody>
      </p:sp>
      <p:sp>
        <p:nvSpPr>
          <p:cNvPr id="4" name="Date Placeholder 3"/>
          <p:cNvSpPr>
            <a:spLocks noGrp="1"/>
          </p:cNvSpPr>
          <p:nvPr>
            <p:ph type="dt" sz="half" idx="10"/>
          </p:nvPr>
        </p:nvSpPr>
        <p:spPr/>
        <p:txBody>
          <a:bodyPr/>
          <a:lstStyle/>
          <a:p>
            <a:fld id="{D25BF1BF-8974-405B-AF11-F10692A3145F}" type="datetime1">
              <a:rPr lang="en-US" smtClean="0"/>
              <a:t>8/10/2016</a:t>
            </a:fld>
            <a:endParaRPr lang="en-US"/>
          </a:p>
        </p:txBody>
      </p:sp>
      <p:sp>
        <p:nvSpPr>
          <p:cNvPr id="5" name="Footer Placeholder 4"/>
          <p:cNvSpPr>
            <a:spLocks noGrp="1"/>
          </p:cNvSpPr>
          <p:nvPr>
            <p:ph type="ftr" sz="quarter" idx="11"/>
          </p:nvPr>
        </p:nvSpPr>
        <p:spPr/>
        <p:txBody>
          <a:bodyPr/>
          <a:lstStyle/>
          <a:p>
            <a:r>
              <a:rPr lang="en-US" smtClean="0"/>
              <a:t>L. Shojaei</a:t>
            </a:r>
            <a:endParaRPr lang="en-US" dirty="0"/>
          </a:p>
        </p:txBody>
      </p:sp>
      <p:sp>
        <p:nvSpPr>
          <p:cNvPr id="6" name="Slide Number Placeholder 5"/>
          <p:cNvSpPr>
            <a:spLocks noGrp="1"/>
          </p:cNvSpPr>
          <p:nvPr>
            <p:ph type="sldNum" sz="quarter" idx="12"/>
          </p:nvPr>
        </p:nvSpPr>
        <p:spPr/>
        <p:txBody>
          <a:bodyPr/>
          <a:lstStyle/>
          <a:p>
            <a:fld id="{3D6BC03C-23AD-49D7-BD17-22DD981F3648}" type="slidenum">
              <a:rPr lang="en-US" smtClean="0"/>
              <a:t>36</a:t>
            </a:fld>
            <a:endParaRPr lang="en-US" dirty="0"/>
          </a:p>
        </p:txBody>
      </p:sp>
    </p:spTree>
    <p:extLst>
      <p:ext uri="{BB962C8B-B14F-4D97-AF65-F5344CB8AC3E}">
        <p14:creationId xmlns:p14="http://schemas.microsoft.com/office/powerpoint/2010/main" val="16059518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Management of Specific Arrhythmias </a:t>
            </a:r>
          </a:p>
        </p:txBody>
      </p:sp>
      <p:sp>
        <p:nvSpPr>
          <p:cNvPr id="3" name="Content Placeholder 2"/>
          <p:cNvSpPr>
            <a:spLocks noGrp="1"/>
          </p:cNvSpPr>
          <p:nvPr>
            <p:ph idx="1"/>
          </p:nvPr>
        </p:nvSpPr>
        <p:spPr/>
        <p:txBody>
          <a:bodyPr>
            <a:normAutofit/>
          </a:bodyPr>
          <a:lstStyle/>
          <a:p>
            <a:pPr>
              <a:buClr>
                <a:srgbClr val="FF0000"/>
              </a:buClr>
              <a:buSzPct val="120000"/>
              <a:buFont typeface="Wingdings" panose="05000000000000000000" pitchFamily="2" charset="2"/>
              <a:buChar char="ü"/>
            </a:pPr>
            <a:r>
              <a:rPr lang="en-US" sz="2400" dirty="0"/>
              <a:t> Supraventricular Tachycardia (SVT) </a:t>
            </a:r>
            <a:endParaRPr lang="en-US" sz="2400" dirty="0" smtClean="0"/>
          </a:p>
          <a:p>
            <a:pPr>
              <a:buClr>
                <a:srgbClr val="FF0000"/>
              </a:buClr>
              <a:buSzPct val="120000"/>
              <a:buFont typeface="Wingdings" panose="05000000000000000000" pitchFamily="2" charset="2"/>
              <a:buChar char="ü"/>
            </a:pPr>
            <a:endParaRPr lang="en-US" sz="2400" dirty="0" smtClean="0"/>
          </a:p>
          <a:p>
            <a:pPr>
              <a:buClr>
                <a:srgbClr val="FF0000"/>
              </a:buClr>
              <a:buSzPct val="120000"/>
              <a:buFont typeface="Wingdings" panose="05000000000000000000" pitchFamily="2" charset="2"/>
              <a:buChar char="ü"/>
            </a:pPr>
            <a:r>
              <a:rPr lang="en-US" sz="2400" dirty="0" smtClean="0"/>
              <a:t>Vagal </a:t>
            </a:r>
            <a:r>
              <a:rPr lang="en-US" sz="2400" dirty="0" err="1" smtClean="0"/>
              <a:t>manoeuvres</a:t>
            </a:r>
            <a:r>
              <a:rPr lang="en-US" sz="2400" dirty="0" smtClean="0"/>
              <a:t> </a:t>
            </a:r>
            <a:r>
              <a:rPr lang="en-US" sz="2400" dirty="0" smtClean="0">
                <a:sym typeface="Wingdings" panose="05000000000000000000" pitchFamily="2" charset="2"/>
              </a:rPr>
              <a:t></a:t>
            </a:r>
            <a:r>
              <a:rPr lang="en-US" sz="2400" dirty="0">
                <a:sym typeface="Wingdings" panose="05000000000000000000" pitchFamily="2" charset="2"/>
              </a:rPr>
              <a:t> </a:t>
            </a:r>
            <a:r>
              <a:rPr lang="en-US" sz="2400" dirty="0" smtClean="0">
                <a:sym typeface="Wingdings" panose="05000000000000000000" pitchFamily="2" charset="2"/>
              </a:rPr>
              <a:t>IV</a:t>
            </a:r>
            <a:r>
              <a:rPr lang="en-US" sz="2400" dirty="0" smtClean="0"/>
              <a:t> </a:t>
            </a:r>
            <a:r>
              <a:rPr lang="en-US" sz="2400" dirty="0"/>
              <a:t>bolus of </a:t>
            </a:r>
            <a:r>
              <a:rPr lang="en-US" sz="2400" dirty="0" smtClean="0"/>
              <a:t>adenosine </a:t>
            </a:r>
            <a:r>
              <a:rPr lang="en-US" sz="2400" dirty="0" smtClean="0">
                <a:sym typeface="Wingdings" panose="05000000000000000000" pitchFamily="2" charset="2"/>
              </a:rPr>
              <a:t> IV </a:t>
            </a:r>
            <a:r>
              <a:rPr lang="en-US" sz="2400" dirty="0" err="1" smtClean="0">
                <a:sym typeface="Wingdings" panose="05000000000000000000" pitchFamily="2" charset="2"/>
              </a:rPr>
              <a:t>metoral</a:t>
            </a:r>
            <a:r>
              <a:rPr lang="en-US" sz="2400" dirty="0" smtClean="0">
                <a:sym typeface="Wingdings" panose="05000000000000000000" pitchFamily="2" charset="2"/>
              </a:rPr>
              <a:t>  </a:t>
            </a:r>
          </a:p>
          <a:p>
            <a:pPr>
              <a:buClr>
                <a:srgbClr val="FF0000"/>
              </a:buClr>
              <a:buSzPct val="120000"/>
              <a:buFont typeface="Wingdings" panose="05000000000000000000" pitchFamily="2" charset="2"/>
              <a:buChar char="ü"/>
            </a:pPr>
            <a:endParaRPr lang="en-US" sz="2400" dirty="0" smtClean="0">
              <a:sym typeface="Wingdings" panose="05000000000000000000" pitchFamily="2" charset="2"/>
            </a:endParaRPr>
          </a:p>
          <a:p>
            <a:pPr algn="l">
              <a:lnSpc>
                <a:spcPct val="100000"/>
              </a:lnSpc>
              <a:spcBef>
                <a:spcPts val="0"/>
              </a:spcBef>
              <a:buClr>
                <a:srgbClr val="FF0000"/>
              </a:buClr>
              <a:buSzPct val="120000"/>
              <a:buFont typeface="Wingdings" panose="05000000000000000000" pitchFamily="2" charset="2"/>
              <a:buChar char="ü"/>
              <a:defRPr/>
            </a:pPr>
            <a:r>
              <a:rPr lang="en-US" sz="2400" b="1" dirty="0">
                <a:solidFill>
                  <a:srgbClr val="00B0F0"/>
                </a:solidFill>
              </a:rPr>
              <a:t>Prophylactic </a:t>
            </a:r>
            <a:r>
              <a:rPr lang="en-US" sz="2400" b="1" dirty="0" smtClean="0">
                <a:solidFill>
                  <a:srgbClr val="00B0F0"/>
                </a:solidFill>
              </a:rPr>
              <a:t>treatment: </a:t>
            </a:r>
          </a:p>
          <a:p>
            <a:pPr algn="l">
              <a:lnSpc>
                <a:spcPct val="100000"/>
              </a:lnSpc>
              <a:spcBef>
                <a:spcPts val="0"/>
              </a:spcBef>
              <a:buClr>
                <a:srgbClr val="FF0000"/>
              </a:buClr>
              <a:buSzPct val="120000"/>
              <a:buFontTx/>
              <a:buChar char="-"/>
              <a:defRPr/>
            </a:pPr>
            <a:r>
              <a:rPr lang="en-US" sz="2400" dirty="0"/>
              <a:t>I</a:t>
            </a:r>
            <a:r>
              <a:rPr lang="en-US" sz="2400" dirty="0" smtClean="0"/>
              <a:t>ntolerable symptoms or </a:t>
            </a:r>
            <a:r>
              <a:rPr lang="en-US" sz="2400" dirty="0" err="1" smtClean="0"/>
              <a:t>haemodynamic</a:t>
            </a:r>
            <a:r>
              <a:rPr lang="en-US" sz="2400" dirty="0" smtClean="0"/>
              <a:t> instability</a:t>
            </a:r>
          </a:p>
          <a:p>
            <a:pPr>
              <a:lnSpc>
                <a:spcPct val="100000"/>
              </a:lnSpc>
              <a:spcBef>
                <a:spcPts val="0"/>
              </a:spcBef>
              <a:buClr>
                <a:srgbClr val="FF0000"/>
              </a:buClr>
              <a:buSzPct val="120000"/>
              <a:buFontTx/>
              <a:buChar char="-"/>
              <a:defRPr/>
            </a:pPr>
            <a:r>
              <a:rPr lang="en-US" sz="2400" dirty="0"/>
              <a:t> </a:t>
            </a:r>
            <a:r>
              <a:rPr lang="en-US" sz="2400" dirty="0" smtClean="0"/>
              <a:t>F</a:t>
            </a:r>
            <a:r>
              <a:rPr lang="en-US" sz="2400" dirty="0"/>
              <a:t>irst-line: </a:t>
            </a:r>
            <a:r>
              <a:rPr lang="en-US" sz="2400" dirty="0" smtClean="0"/>
              <a:t>Digoxin </a:t>
            </a:r>
            <a:r>
              <a:rPr lang="en-US" sz="2400" dirty="0"/>
              <a:t>or a selective beta-blocker (metoprolol</a:t>
            </a:r>
            <a:r>
              <a:rPr lang="en-US" sz="2400" dirty="0" smtClean="0"/>
              <a:t>)</a:t>
            </a:r>
          </a:p>
          <a:p>
            <a:pPr algn="l">
              <a:lnSpc>
                <a:spcPct val="100000"/>
              </a:lnSpc>
              <a:spcBef>
                <a:spcPts val="0"/>
              </a:spcBef>
              <a:buClr>
                <a:srgbClr val="FF0000"/>
              </a:buClr>
              <a:buSzPct val="120000"/>
              <a:buFontTx/>
              <a:buChar char="-"/>
              <a:defRPr/>
            </a:pPr>
            <a:r>
              <a:rPr lang="en-US" sz="2400" dirty="0"/>
              <a:t> </a:t>
            </a:r>
            <a:r>
              <a:rPr lang="en-US" sz="2400" dirty="0" smtClean="0"/>
              <a:t>Followed </a:t>
            </a:r>
            <a:r>
              <a:rPr lang="en-US" sz="2400" dirty="0"/>
              <a:t>by </a:t>
            </a:r>
            <a:r>
              <a:rPr lang="en-US" sz="2400" dirty="0" err="1"/>
              <a:t>sotalol</a:t>
            </a:r>
            <a:r>
              <a:rPr lang="en-US" sz="2400" dirty="0" smtClean="0"/>
              <a:t>, </a:t>
            </a:r>
            <a:r>
              <a:rPr lang="en-US" sz="2400" dirty="0" err="1" smtClean="0"/>
              <a:t>propafenone</a:t>
            </a:r>
            <a:endParaRPr lang="en-US" sz="2400" dirty="0"/>
          </a:p>
          <a:p>
            <a:pPr>
              <a:buClr>
                <a:srgbClr val="FF0000"/>
              </a:buClr>
              <a:buSzPct val="120000"/>
              <a:buFont typeface="Wingdings" panose="05000000000000000000" pitchFamily="2" charset="2"/>
              <a:buChar char="ü"/>
            </a:pPr>
            <a:endParaRPr lang="en-US" sz="2400" dirty="0"/>
          </a:p>
          <a:p>
            <a:pPr>
              <a:buClr>
                <a:srgbClr val="FF0000"/>
              </a:buClr>
              <a:buSzPct val="120000"/>
              <a:buFont typeface="Wingdings" panose="05000000000000000000" pitchFamily="2" charset="2"/>
              <a:buChar char="ü"/>
            </a:pPr>
            <a:endParaRPr lang="en-US" sz="2400" dirty="0"/>
          </a:p>
        </p:txBody>
      </p:sp>
      <p:sp>
        <p:nvSpPr>
          <p:cNvPr id="4" name="Date Placeholder 3"/>
          <p:cNvSpPr>
            <a:spLocks noGrp="1"/>
          </p:cNvSpPr>
          <p:nvPr>
            <p:ph type="dt" sz="half" idx="10"/>
          </p:nvPr>
        </p:nvSpPr>
        <p:spPr/>
        <p:txBody>
          <a:bodyPr/>
          <a:lstStyle/>
          <a:p>
            <a:fld id="{7B20265E-F39F-4C91-9DB2-8A5A50C4B94F}" type="datetime1">
              <a:rPr lang="en-US" smtClean="0"/>
              <a:t>8/10/2016</a:t>
            </a:fld>
            <a:endParaRPr lang="en-US"/>
          </a:p>
        </p:txBody>
      </p:sp>
      <p:sp>
        <p:nvSpPr>
          <p:cNvPr id="5" name="Footer Placeholder 4"/>
          <p:cNvSpPr>
            <a:spLocks noGrp="1"/>
          </p:cNvSpPr>
          <p:nvPr>
            <p:ph type="ftr" sz="quarter" idx="11"/>
          </p:nvPr>
        </p:nvSpPr>
        <p:spPr/>
        <p:txBody>
          <a:bodyPr/>
          <a:lstStyle/>
          <a:p>
            <a:r>
              <a:rPr lang="en-US" smtClean="0"/>
              <a:t>L. Shojaei</a:t>
            </a:r>
            <a:endParaRPr lang="en-US" dirty="0"/>
          </a:p>
        </p:txBody>
      </p:sp>
      <p:sp>
        <p:nvSpPr>
          <p:cNvPr id="6" name="Slide Number Placeholder 5"/>
          <p:cNvSpPr>
            <a:spLocks noGrp="1"/>
          </p:cNvSpPr>
          <p:nvPr>
            <p:ph type="sldNum" sz="quarter" idx="12"/>
          </p:nvPr>
        </p:nvSpPr>
        <p:spPr/>
        <p:txBody>
          <a:bodyPr/>
          <a:lstStyle/>
          <a:p>
            <a:fld id="{3D6BC03C-23AD-49D7-BD17-22DD981F3648}" type="slidenum">
              <a:rPr lang="en-US" smtClean="0"/>
              <a:t>37</a:t>
            </a:fld>
            <a:endParaRPr lang="en-US" dirty="0"/>
          </a:p>
        </p:txBody>
      </p:sp>
    </p:spTree>
    <p:extLst>
      <p:ext uri="{BB962C8B-B14F-4D97-AF65-F5344CB8AC3E}">
        <p14:creationId xmlns:p14="http://schemas.microsoft.com/office/powerpoint/2010/main" val="38306181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Atrial Fibrillation and Flutter</a:t>
            </a:r>
          </a:p>
        </p:txBody>
      </p:sp>
      <p:sp>
        <p:nvSpPr>
          <p:cNvPr id="3" name="Content Placeholder 2"/>
          <p:cNvSpPr>
            <a:spLocks noGrp="1"/>
          </p:cNvSpPr>
          <p:nvPr>
            <p:ph idx="1"/>
          </p:nvPr>
        </p:nvSpPr>
        <p:spPr/>
        <p:txBody>
          <a:bodyPr>
            <a:normAutofit/>
          </a:bodyPr>
          <a:lstStyle/>
          <a:p>
            <a:pPr>
              <a:buClr>
                <a:schemeClr val="accent5">
                  <a:lumMod val="75000"/>
                </a:schemeClr>
              </a:buClr>
              <a:buSzPct val="120000"/>
              <a:buFont typeface="Wingdings" panose="05000000000000000000" pitchFamily="2" charset="2"/>
              <a:buChar char="ü"/>
            </a:pPr>
            <a:r>
              <a:rPr lang="en-US" dirty="0" smtClean="0"/>
              <a:t>Hemodynamic instability: electrical </a:t>
            </a:r>
            <a:r>
              <a:rPr lang="en-US" dirty="0"/>
              <a:t>cardioversion </a:t>
            </a:r>
            <a:r>
              <a:rPr lang="en-US" dirty="0" smtClean="0"/>
              <a:t>, </a:t>
            </a:r>
            <a:r>
              <a:rPr lang="en-US" dirty="0"/>
              <a:t>safe in all phases of pregnancy</a:t>
            </a:r>
            <a:endParaRPr lang="en-US" dirty="0" smtClean="0"/>
          </a:p>
          <a:p>
            <a:pPr>
              <a:buClr>
                <a:schemeClr val="accent5">
                  <a:lumMod val="75000"/>
                </a:schemeClr>
              </a:buClr>
              <a:buSzPct val="120000"/>
              <a:buFont typeface="Wingdings" panose="05000000000000000000" pitchFamily="2" charset="2"/>
              <a:buChar char="ü"/>
            </a:pPr>
            <a:r>
              <a:rPr lang="en-US" dirty="0"/>
              <a:t>H</a:t>
            </a:r>
            <a:r>
              <a:rPr lang="en-US" dirty="0" smtClean="0"/>
              <a:t>emodynamically stable:</a:t>
            </a:r>
          </a:p>
          <a:p>
            <a:pPr>
              <a:buClr>
                <a:schemeClr val="accent5">
                  <a:lumMod val="75000"/>
                </a:schemeClr>
              </a:buClr>
              <a:buSzPct val="120000"/>
              <a:buFont typeface="Wingdings" panose="05000000000000000000" pitchFamily="2" charset="2"/>
              <a:buChar char="ü"/>
            </a:pPr>
            <a:r>
              <a:rPr lang="en-US" dirty="0" smtClean="0"/>
              <a:t>IV </a:t>
            </a:r>
            <a:r>
              <a:rPr lang="en-US" dirty="0" err="1"/>
              <a:t>ibutilide</a:t>
            </a:r>
            <a:r>
              <a:rPr lang="en-US" dirty="0"/>
              <a:t> or </a:t>
            </a:r>
            <a:r>
              <a:rPr lang="en-US" dirty="0" err="1"/>
              <a:t>flecainide</a:t>
            </a:r>
            <a:r>
              <a:rPr lang="en-US" dirty="0"/>
              <a:t> </a:t>
            </a:r>
            <a:r>
              <a:rPr lang="en-US" dirty="0" smtClean="0">
                <a:sym typeface="Wingdings" panose="05000000000000000000" pitchFamily="2" charset="2"/>
              </a:rPr>
              <a:t> </a:t>
            </a:r>
            <a:r>
              <a:rPr lang="en-US" dirty="0" smtClean="0"/>
              <a:t>experience </a:t>
            </a:r>
            <a:r>
              <a:rPr lang="en-US" dirty="0"/>
              <a:t>during pregnancy is very </a:t>
            </a:r>
            <a:r>
              <a:rPr lang="en-US" dirty="0" smtClean="0"/>
              <a:t>limited.</a:t>
            </a:r>
          </a:p>
          <a:p>
            <a:pPr>
              <a:buClr>
                <a:schemeClr val="accent5">
                  <a:lumMod val="75000"/>
                </a:schemeClr>
              </a:buClr>
              <a:buSzPct val="120000"/>
              <a:buFont typeface="Wingdings" panose="05000000000000000000" pitchFamily="2" charset="2"/>
              <a:buChar char="ü"/>
            </a:pPr>
            <a:endParaRPr lang="en-US" dirty="0" smtClean="0"/>
          </a:p>
          <a:p>
            <a:pPr>
              <a:buClr>
                <a:schemeClr val="accent5">
                  <a:lumMod val="75000"/>
                </a:schemeClr>
              </a:buClr>
              <a:buSzPct val="120000"/>
              <a:buFont typeface="Wingdings" panose="05000000000000000000" pitchFamily="2" charset="2"/>
              <a:buChar char="ü"/>
            </a:pPr>
            <a:r>
              <a:rPr lang="en-US" dirty="0"/>
              <a:t>R</a:t>
            </a:r>
            <a:r>
              <a:rPr lang="en-US" dirty="0" smtClean="0"/>
              <a:t>ate control: digoxin</a:t>
            </a:r>
            <a:r>
              <a:rPr lang="en-US" dirty="0"/>
              <a:t>, </a:t>
            </a:r>
            <a:r>
              <a:rPr lang="en-US" dirty="0" smtClean="0"/>
              <a:t>BBs </a:t>
            </a:r>
            <a:r>
              <a:rPr lang="en-US" dirty="0"/>
              <a:t>and non-</a:t>
            </a:r>
            <a:r>
              <a:rPr lang="en-US" dirty="0" err="1"/>
              <a:t>dihydropyridine</a:t>
            </a:r>
            <a:r>
              <a:rPr lang="en-US" dirty="0"/>
              <a:t> </a:t>
            </a:r>
            <a:r>
              <a:rPr lang="en-US" dirty="0" smtClean="0"/>
              <a:t>CCBs.</a:t>
            </a:r>
          </a:p>
          <a:p>
            <a:pPr>
              <a:buClr>
                <a:schemeClr val="accent5">
                  <a:lumMod val="75000"/>
                </a:schemeClr>
              </a:buClr>
              <a:buSzPct val="120000"/>
              <a:buFont typeface="Wingdings" panose="05000000000000000000" pitchFamily="2" charset="2"/>
              <a:buChar char="ü"/>
            </a:pPr>
            <a:r>
              <a:rPr lang="en-US" dirty="0"/>
              <a:t>Prophylactic antiarrhythmic drugs (</a:t>
            </a:r>
            <a:r>
              <a:rPr lang="en-US" dirty="0" err="1"/>
              <a:t>sotalol</a:t>
            </a:r>
            <a:r>
              <a:rPr lang="en-US" dirty="0"/>
              <a:t>, </a:t>
            </a:r>
            <a:r>
              <a:rPr lang="en-US" dirty="0" err="1"/>
              <a:t>flecainide</a:t>
            </a:r>
            <a:r>
              <a:rPr lang="en-US" dirty="0"/>
              <a:t> or </a:t>
            </a:r>
            <a:r>
              <a:rPr lang="en-US" dirty="0" err="1" smtClean="0"/>
              <a:t>propafenone</a:t>
            </a:r>
            <a:r>
              <a:rPr lang="en-US" dirty="0" smtClean="0"/>
              <a:t>)</a:t>
            </a:r>
          </a:p>
          <a:p>
            <a:pPr>
              <a:buClr>
                <a:schemeClr val="accent5">
                  <a:lumMod val="75000"/>
                </a:schemeClr>
              </a:buClr>
              <a:buSzPct val="120000"/>
              <a:buFont typeface="Wingdings" panose="05000000000000000000" pitchFamily="2" charset="2"/>
              <a:buChar char="ü"/>
            </a:pPr>
            <a:r>
              <a:rPr lang="en-US" dirty="0" err="1" smtClean="0"/>
              <a:t>Flecainide</a:t>
            </a:r>
            <a:r>
              <a:rPr lang="en-US" dirty="0" smtClean="0"/>
              <a:t> </a:t>
            </a:r>
            <a:r>
              <a:rPr lang="en-US" dirty="0"/>
              <a:t>and </a:t>
            </a:r>
            <a:r>
              <a:rPr lang="en-US" dirty="0" err="1" smtClean="0"/>
              <a:t>propafenone</a:t>
            </a:r>
            <a:r>
              <a:rPr lang="en-US" dirty="0" smtClean="0"/>
              <a:t> </a:t>
            </a:r>
            <a:r>
              <a:rPr lang="en-US" dirty="0"/>
              <a:t>should be combined with AV nodal blocking agents</a:t>
            </a:r>
            <a:r>
              <a:rPr lang="en-US" dirty="0" smtClean="0"/>
              <a:t>.</a:t>
            </a:r>
            <a:endParaRPr lang="en-US" dirty="0"/>
          </a:p>
        </p:txBody>
      </p:sp>
      <p:sp>
        <p:nvSpPr>
          <p:cNvPr id="4" name="Date Placeholder 3"/>
          <p:cNvSpPr>
            <a:spLocks noGrp="1"/>
          </p:cNvSpPr>
          <p:nvPr>
            <p:ph type="dt" sz="half" idx="10"/>
          </p:nvPr>
        </p:nvSpPr>
        <p:spPr/>
        <p:txBody>
          <a:bodyPr/>
          <a:lstStyle/>
          <a:p>
            <a:fld id="{5A00D11B-0EB3-44A7-8842-2E855D8B6D6C}" type="datetime1">
              <a:rPr lang="en-US" smtClean="0"/>
              <a:t>8/10/2016</a:t>
            </a:fld>
            <a:endParaRPr lang="en-US"/>
          </a:p>
        </p:txBody>
      </p:sp>
      <p:sp>
        <p:nvSpPr>
          <p:cNvPr id="5" name="Footer Placeholder 4"/>
          <p:cNvSpPr>
            <a:spLocks noGrp="1"/>
          </p:cNvSpPr>
          <p:nvPr>
            <p:ph type="ftr" sz="quarter" idx="11"/>
          </p:nvPr>
        </p:nvSpPr>
        <p:spPr/>
        <p:txBody>
          <a:bodyPr/>
          <a:lstStyle/>
          <a:p>
            <a:r>
              <a:rPr lang="en-US" smtClean="0"/>
              <a:t>L. Shojaei</a:t>
            </a:r>
            <a:endParaRPr lang="en-US" dirty="0"/>
          </a:p>
        </p:txBody>
      </p:sp>
      <p:sp>
        <p:nvSpPr>
          <p:cNvPr id="6" name="Slide Number Placeholder 5"/>
          <p:cNvSpPr>
            <a:spLocks noGrp="1"/>
          </p:cNvSpPr>
          <p:nvPr>
            <p:ph type="sldNum" sz="quarter" idx="12"/>
          </p:nvPr>
        </p:nvSpPr>
        <p:spPr/>
        <p:txBody>
          <a:bodyPr/>
          <a:lstStyle/>
          <a:p>
            <a:fld id="{3D6BC03C-23AD-49D7-BD17-22DD981F3648}" type="slidenum">
              <a:rPr lang="en-US" smtClean="0"/>
              <a:t>38</a:t>
            </a:fld>
            <a:endParaRPr lang="en-US" dirty="0"/>
          </a:p>
        </p:txBody>
      </p:sp>
    </p:spTree>
    <p:extLst>
      <p:ext uri="{BB962C8B-B14F-4D97-AF65-F5344CB8AC3E}">
        <p14:creationId xmlns:p14="http://schemas.microsoft.com/office/powerpoint/2010/main" val="4195127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Ventricular Tachycardia (VT)</a:t>
            </a:r>
          </a:p>
        </p:txBody>
      </p:sp>
      <p:sp>
        <p:nvSpPr>
          <p:cNvPr id="3" name="Content Placeholder 2"/>
          <p:cNvSpPr>
            <a:spLocks noGrp="1"/>
          </p:cNvSpPr>
          <p:nvPr>
            <p:ph idx="1"/>
          </p:nvPr>
        </p:nvSpPr>
        <p:spPr/>
        <p:txBody>
          <a:bodyPr>
            <a:noAutofit/>
          </a:bodyPr>
          <a:lstStyle/>
          <a:p>
            <a:r>
              <a:rPr lang="en-US" sz="2400" dirty="0" smtClean="0"/>
              <a:t>Hemodynamic instability: </a:t>
            </a:r>
            <a:r>
              <a:rPr lang="en-US" sz="2400" dirty="0"/>
              <a:t>cardioversion</a:t>
            </a:r>
            <a:endParaRPr lang="sv-SE" sz="2400" dirty="0" smtClean="0"/>
          </a:p>
          <a:p>
            <a:endParaRPr lang="sv-SE" sz="2400" dirty="0"/>
          </a:p>
          <a:p>
            <a:r>
              <a:rPr lang="en-US" sz="2400" dirty="0"/>
              <a:t>Hemodynamic </a:t>
            </a:r>
            <a:r>
              <a:rPr lang="en-US" sz="2400" dirty="0" smtClean="0"/>
              <a:t>stability: </a:t>
            </a:r>
            <a:r>
              <a:rPr lang="sv-SE" sz="2400" dirty="0" smtClean="0"/>
              <a:t>Verapamil </a:t>
            </a:r>
            <a:r>
              <a:rPr lang="sv-SE" sz="2400" dirty="0"/>
              <a:t>or </a:t>
            </a:r>
            <a:r>
              <a:rPr lang="sv-SE" sz="2400" dirty="0" smtClean="0"/>
              <a:t>BBs</a:t>
            </a:r>
          </a:p>
          <a:p>
            <a:endParaRPr lang="sv-SE" sz="2400" dirty="0" smtClean="0"/>
          </a:p>
          <a:p>
            <a:r>
              <a:rPr lang="en-US" sz="2400" dirty="0" smtClean="0"/>
              <a:t>Prophylaxis: severe </a:t>
            </a:r>
            <a:r>
              <a:rPr lang="en-US" sz="2400" dirty="0"/>
              <a:t>symptoms or </a:t>
            </a:r>
            <a:r>
              <a:rPr lang="en-US" sz="2400" dirty="0" smtClean="0"/>
              <a:t>hemodynamic compromise</a:t>
            </a:r>
          </a:p>
          <a:p>
            <a:endParaRPr lang="en-US" sz="2400" dirty="0"/>
          </a:p>
          <a:p>
            <a:r>
              <a:rPr lang="en-US" sz="2400" dirty="0"/>
              <a:t>Prophylactic </a:t>
            </a:r>
            <a:r>
              <a:rPr lang="en-US" sz="2400" dirty="0" smtClean="0"/>
              <a:t>therapy: BBs (metoprolol). </a:t>
            </a:r>
            <a:r>
              <a:rPr lang="en-US" sz="2400" dirty="0" err="1"/>
              <a:t>Sotalol</a:t>
            </a:r>
            <a:r>
              <a:rPr lang="en-US" sz="2400" dirty="0"/>
              <a:t> or Class </a:t>
            </a:r>
            <a:r>
              <a:rPr lang="en-US" sz="2400" dirty="0" err="1"/>
              <a:t>Ic</a:t>
            </a:r>
            <a:r>
              <a:rPr lang="en-US" sz="2400" dirty="0"/>
              <a:t> antiarrhythmic </a:t>
            </a:r>
            <a:r>
              <a:rPr lang="en-US" sz="2400" dirty="0" smtClean="0"/>
              <a:t>drugs </a:t>
            </a:r>
            <a:r>
              <a:rPr lang="en-US" sz="2400" dirty="0"/>
              <a:t>may be </a:t>
            </a:r>
            <a:r>
              <a:rPr lang="en-US" sz="2400" dirty="0" smtClean="0"/>
              <a:t>considered (absence </a:t>
            </a:r>
            <a:r>
              <a:rPr lang="en-US" sz="2400" dirty="0"/>
              <a:t>of structural heart </a:t>
            </a:r>
            <a:r>
              <a:rPr lang="en-US" sz="2400" dirty="0" smtClean="0"/>
              <a:t>disease).</a:t>
            </a:r>
            <a:endParaRPr lang="en-US" sz="2400" dirty="0"/>
          </a:p>
        </p:txBody>
      </p:sp>
      <p:sp>
        <p:nvSpPr>
          <p:cNvPr id="4" name="Date Placeholder 3"/>
          <p:cNvSpPr>
            <a:spLocks noGrp="1"/>
          </p:cNvSpPr>
          <p:nvPr>
            <p:ph type="dt" sz="half" idx="10"/>
          </p:nvPr>
        </p:nvSpPr>
        <p:spPr/>
        <p:txBody>
          <a:bodyPr/>
          <a:lstStyle/>
          <a:p>
            <a:fld id="{9A130C69-37CD-42C1-B8E1-541F1095133F}" type="datetime1">
              <a:rPr lang="en-US" smtClean="0"/>
              <a:t>8/10/2016</a:t>
            </a:fld>
            <a:endParaRPr lang="en-US"/>
          </a:p>
        </p:txBody>
      </p:sp>
      <p:sp>
        <p:nvSpPr>
          <p:cNvPr id="5" name="Footer Placeholder 4"/>
          <p:cNvSpPr>
            <a:spLocks noGrp="1"/>
          </p:cNvSpPr>
          <p:nvPr>
            <p:ph type="ftr" sz="quarter" idx="11"/>
          </p:nvPr>
        </p:nvSpPr>
        <p:spPr/>
        <p:txBody>
          <a:bodyPr/>
          <a:lstStyle/>
          <a:p>
            <a:r>
              <a:rPr lang="en-US" smtClean="0"/>
              <a:t>L. Shojaei</a:t>
            </a:r>
            <a:endParaRPr lang="en-US" dirty="0"/>
          </a:p>
        </p:txBody>
      </p:sp>
      <p:sp>
        <p:nvSpPr>
          <p:cNvPr id="6" name="Slide Number Placeholder 5"/>
          <p:cNvSpPr>
            <a:spLocks noGrp="1"/>
          </p:cNvSpPr>
          <p:nvPr>
            <p:ph type="sldNum" sz="quarter" idx="12"/>
          </p:nvPr>
        </p:nvSpPr>
        <p:spPr/>
        <p:txBody>
          <a:bodyPr/>
          <a:lstStyle/>
          <a:p>
            <a:fld id="{3D6BC03C-23AD-49D7-BD17-22DD981F3648}" type="slidenum">
              <a:rPr lang="en-US" smtClean="0"/>
              <a:t>39</a:t>
            </a:fld>
            <a:endParaRPr lang="en-US" dirty="0"/>
          </a:p>
        </p:txBody>
      </p:sp>
    </p:spTree>
    <p:extLst>
      <p:ext uri="{BB962C8B-B14F-4D97-AF65-F5344CB8AC3E}">
        <p14:creationId xmlns:p14="http://schemas.microsoft.com/office/powerpoint/2010/main" val="16624770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Pregnancy and pharmacokinetic</a:t>
            </a:r>
          </a:p>
        </p:txBody>
      </p:sp>
      <p:sp>
        <p:nvSpPr>
          <p:cNvPr id="3" name="Content Placeholder 2"/>
          <p:cNvSpPr>
            <a:spLocks noGrp="1"/>
          </p:cNvSpPr>
          <p:nvPr>
            <p:ph idx="1"/>
          </p:nvPr>
        </p:nvSpPr>
        <p:spPr>
          <a:xfrm>
            <a:off x="1097280" y="1827073"/>
            <a:ext cx="10058400" cy="4023360"/>
          </a:xfrm>
        </p:spPr>
        <p:txBody>
          <a:bodyPr>
            <a:noAutofit/>
          </a:bodyPr>
          <a:lstStyle/>
          <a:p>
            <a:pPr>
              <a:buFont typeface="Wingdings" panose="05000000000000000000" pitchFamily="2" charset="2"/>
              <a:buChar char="Ø"/>
            </a:pPr>
            <a:r>
              <a:rPr lang="en-US" sz="2400" dirty="0"/>
              <a:t>Affect the absorption, distribution, metabolism and excretion of drugs </a:t>
            </a:r>
            <a:r>
              <a:rPr lang="en-US" sz="2400" dirty="0">
                <a:sym typeface="Wingdings" panose="05000000000000000000" pitchFamily="2" charset="2"/>
              </a:rPr>
              <a:t></a:t>
            </a:r>
            <a:r>
              <a:rPr lang="en-US" sz="2400" dirty="0"/>
              <a:t>sub-therapeutic treatment</a:t>
            </a:r>
          </a:p>
          <a:p>
            <a:pPr>
              <a:buFont typeface="Wingdings" panose="05000000000000000000" pitchFamily="2" charset="2"/>
              <a:buChar char="Ø"/>
            </a:pPr>
            <a:r>
              <a:rPr lang="en-US" sz="2400" dirty="0" smtClean="0"/>
              <a:t>Increased </a:t>
            </a:r>
            <a:r>
              <a:rPr lang="en-US" sz="2400" dirty="0"/>
              <a:t>plasma volume up to 45% </a:t>
            </a:r>
            <a:r>
              <a:rPr lang="en-US" sz="2400" dirty="0">
                <a:sym typeface="Wingdings" panose="05000000000000000000" pitchFamily="2" charset="2"/>
              </a:rPr>
              <a:t>       </a:t>
            </a:r>
            <a:r>
              <a:rPr lang="en-US" sz="2400" dirty="0" err="1" smtClean="0">
                <a:sym typeface="Wingdings" panose="05000000000000000000" pitchFamily="2" charset="2"/>
              </a:rPr>
              <a:t>Vd</a:t>
            </a:r>
            <a:endParaRPr lang="en-US" sz="2400" dirty="0" smtClean="0">
              <a:sym typeface="Wingdings" panose="05000000000000000000" pitchFamily="2" charset="2"/>
            </a:endParaRPr>
          </a:p>
          <a:p>
            <a:pPr>
              <a:buFont typeface="Wingdings" panose="05000000000000000000" pitchFamily="2" charset="2"/>
              <a:buChar char="Ø"/>
            </a:pPr>
            <a:endParaRPr lang="en-US" sz="2400" dirty="0">
              <a:sym typeface="Wingdings" panose="05000000000000000000" pitchFamily="2" charset="2"/>
            </a:endParaRPr>
          </a:p>
          <a:p>
            <a:pPr>
              <a:buFont typeface="Wingdings" panose="05000000000000000000" pitchFamily="2" charset="2"/>
              <a:buChar char="Ø"/>
            </a:pPr>
            <a:r>
              <a:rPr lang="en-US" sz="2400" dirty="0" smtClean="0"/>
              <a:t>Changes in Serum Protein Concentration </a:t>
            </a:r>
            <a:r>
              <a:rPr lang="en-US" sz="2400" dirty="0" smtClean="0">
                <a:sym typeface="Wingdings" panose="05000000000000000000" pitchFamily="2" charset="2"/>
              </a:rPr>
              <a:t>    Alb      free drug conc.</a:t>
            </a:r>
          </a:p>
          <a:p>
            <a:endParaRPr lang="en-US" sz="2400" dirty="0" smtClean="0">
              <a:sym typeface="Wingdings" panose="05000000000000000000" pitchFamily="2" charset="2"/>
            </a:endParaRPr>
          </a:p>
          <a:p>
            <a:pPr>
              <a:buFont typeface="Wingdings" panose="05000000000000000000" pitchFamily="2" charset="2"/>
              <a:buChar char="Ø"/>
            </a:pPr>
            <a:r>
              <a:rPr lang="de-DE" sz="2400" dirty="0" smtClean="0">
                <a:sym typeface="Wingdings" panose="05000000000000000000" pitchFamily="2" charset="2"/>
              </a:rPr>
              <a:t>Changes in Drug Transporter Proteins  </a:t>
            </a:r>
            <a:r>
              <a:rPr lang="en-US" sz="2400" dirty="0" smtClean="0">
                <a:sym typeface="Wingdings" panose="05000000000000000000" pitchFamily="2" charset="2"/>
              </a:rPr>
              <a:t>variation in expression of placental transporter proteins with increasing gestational age</a:t>
            </a:r>
          </a:p>
          <a:p>
            <a:endParaRPr lang="en-US" sz="2400" dirty="0" smtClean="0"/>
          </a:p>
          <a:p>
            <a:pPr>
              <a:buFont typeface="Wingdings" panose="05000000000000000000" pitchFamily="2" charset="2"/>
              <a:buChar char="Ø"/>
            </a:pPr>
            <a:r>
              <a:rPr lang="en-US" sz="2400" dirty="0"/>
              <a:t>M</a:t>
            </a:r>
            <a:r>
              <a:rPr lang="en-US" sz="2400" dirty="0" smtClean="0"/>
              <a:t>etabolism</a:t>
            </a:r>
            <a:endParaRPr lang="en-US" sz="2400" dirty="0"/>
          </a:p>
        </p:txBody>
      </p:sp>
      <p:sp>
        <p:nvSpPr>
          <p:cNvPr id="4" name="Date Placeholder 3"/>
          <p:cNvSpPr>
            <a:spLocks noGrp="1"/>
          </p:cNvSpPr>
          <p:nvPr>
            <p:ph type="dt" sz="half" idx="10"/>
          </p:nvPr>
        </p:nvSpPr>
        <p:spPr/>
        <p:txBody>
          <a:bodyPr/>
          <a:lstStyle/>
          <a:p>
            <a:fld id="{E8A9362D-A80A-4DC6-A549-CB513A8073FA}" type="datetime1">
              <a:rPr lang="en-US" smtClean="0"/>
              <a:t>8/10/2016</a:t>
            </a:fld>
            <a:endParaRPr lang="en-US"/>
          </a:p>
        </p:txBody>
      </p:sp>
      <p:sp>
        <p:nvSpPr>
          <p:cNvPr id="6" name="Footer Placeholder 5"/>
          <p:cNvSpPr>
            <a:spLocks noGrp="1"/>
          </p:cNvSpPr>
          <p:nvPr>
            <p:ph type="ftr" sz="quarter" idx="11"/>
          </p:nvPr>
        </p:nvSpPr>
        <p:spPr/>
        <p:txBody>
          <a:bodyPr/>
          <a:lstStyle/>
          <a:p>
            <a:r>
              <a:rPr lang="en-US" smtClean="0"/>
              <a:t>L. Shojaei</a:t>
            </a:r>
            <a:endParaRPr lang="en-US" dirty="0"/>
          </a:p>
        </p:txBody>
      </p:sp>
      <p:sp>
        <p:nvSpPr>
          <p:cNvPr id="8" name="Slide Number Placeholder 7"/>
          <p:cNvSpPr>
            <a:spLocks noGrp="1"/>
          </p:cNvSpPr>
          <p:nvPr>
            <p:ph type="sldNum" sz="quarter" idx="12"/>
          </p:nvPr>
        </p:nvSpPr>
        <p:spPr/>
        <p:txBody>
          <a:bodyPr/>
          <a:lstStyle/>
          <a:p>
            <a:fld id="{3D6BC03C-23AD-49D7-BD17-22DD981F3648}" type="slidenum">
              <a:rPr lang="en-US" smtClean="0"/>
              <a:t>4</a:t>
            </a:fld>
            <a:endParaRPr lang="en-US" dirty="0"/>
          </a:p>
        </p:txBody>
      </p:sp>
      <p:cxnSp>
        <p:nvCxnSpPr>
          <p:cNvPr id="5" name="Straight Arrow Connector 4"/>
          <p:cNvCxnSpPr/>
          <p:nvPr/>
        </p:nvCxnSpPr>
        <p:spPr>
          <a:xfrm>
            <a:off x="6812010" y="3575467"/>
            <a:ext cx="15240" cy="54959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7938495" y="3538145"/>
            <a:ext cx="0" cy="54959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6445592" y="2539793"/>
            <a:ext cx="0" cy="446003"/>
          </a:xfrm>
          <a:prstGeom prst="straightConnector1">
            <a:avLst/>
          </a:prstGeom>
          <a:ln w="38100">
            <a:solidFill>
              <a:srgbClr val="28DDF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47730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solidFill>
                  <a:srgbClr val="00B0F0"/>
                </a:solidFill>
              </a:rPr>
              <a:t>Contraindicated:</a:t>
            </a:r>
          </a:p>
          <a:p>
            <a:r>
              <a:rPr lang="en-US" dirty="0" err="1"/>
              <a:t>Mexiletine</a:t>
            </a:r>
            <a:r>
              <a:rPr lang="en-US" dirty="0"/>
              <a:t> and amiodarone </a:t>
            </a:r>
            <a:r>
              <a:rPr lang="en-US" dirty="0" smtClean="0"/>
              <a:t>with </a:t>
            </a:r>
            <a:r>
              <a:rPr lang="en-US" dirty="0"/>
              <a:t>the exception of an acute setting or as last resort </a:t>
            </a:r>
            <a:r>
              <a:rPr lang="en-US" dirty="0" smtClean="0"/>
              <a:t>.</a:t>
            </a:r>
            <a:endParaRPr lang="en-US" dirty="0"/>
          </a:p>
          <a:p>
            <a:endParaRPr lang="en-US" dirty="0"/>
          </a:p>
        </p:txBody>
      </p:sp>
      <p:sp>
        <p:nvSpPr>
          <p:cNvPr id="4" name="Date Placeholder 3"/>
          <p:cNvSpPr>
            <a:spLocks noGrp="1"/>
          </p:cNvSpPr>
          <p:nvPr>
            <p:ph type="dt" sz="half" idx="10"/>
          </p:nvPr>
        </p:nvSpPr>
        <p:spPr/>
        <p:txBody>
          <a:bodyPr/>
          <a:lstStyle/>
          <a:p>
            <a:fld id="{81EEF950-7C98-4091-B614-D7BBB47F7553}" type="datetime1">
              <a:rPr lang="en-US" smtClean="0"/>
              <a:t>8/10/2016</a:t>
            </a:fld>
            <a:endParaRPr lang="en-US"/>
          </a:p>
        </p:txBody>
      </p:sp>
      <p:sp>
        <p:nvSpPr>
          <p:cNvPr id="5" name="Footer Placeholder 4"/>
          <p:cNvSpPr>
            <a:spLocks noGrp="1"/>
          </p:cNvSpPr>
          <p:nvPr>
            <p:ph type="ftr" sz="quarter" idx="11"/>
          </p:nvPr>
        </p:nvSpPr>
        <p:spPr/>
        <p:txBody>
          <a:bodyPr/>
          <a:lstStyle/>
          <a:p>
            <a:r>
              <a:rPr lang="en-US" smtClean="0"/>
              <a:t>L. Shojaei</a:t>
            </a:r>
            <a:endParaRPr lang="en-US" dirty="0"/>
          </a:p>
        </p:txBody>
      </p:sp>
      <p:sp>
        <p:nvSpPr>
          <p:cNvPr id="6" name="Slide Number Placeholder 5"/>
          <p:cNvSpPr>
            <a:spLocks noGrp="1"/>
          </p:cNvSpPr>
          <p:nvPr>
            <p:ph type="sldNum" sz="quarter" idx="12"/>
          </p:nvPr>
        </p:nvSpPr>
        <p:spPr/>
        <p:txBody>
          <a:bodyPr/>
          <a:lstStyle/>
          <a:p>
            <a:fld id="{3D6BC03C-23AD-49D7-BD17-22DD981F3648}" type="slidenum">
              <a:rPr lang="en-US" smtClean="0"/>
              <a:t>40</a:t>
            </a:fld>
            <a:endParaRPr lang="en-US" dirty="0"/>
          </a:p>
        </p:txBody>
      </p:sp>
    </p:spTree>
    <p:extLst>
      <p:ext uri="{BB962C8B-B14F-4D97-AF65-F5344CB8AC3E}">
        <p14:creationId xmlns:p14="http://schemas.microsoft.com/office/powerpoint/2010/main" val="37677632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Amiodarone</a:t>
            </a:r>
          </a:p>
        </p:txBody>
      </p:sp>
      <p:sp>
        <p:nvSpPr>
          <p:cNvPr id="3" name="Content Placeholder 2"/>
          <p:cNvSpPr>
            <a:spLocks noGrp="1"/>
          </p:cNvSpPr>
          <p:nvPr>
            <p:ph idx="1"/>
          </p:nvPr>
        </p:nvSpPr>
        <p:spPr/>
        <p:txBody>
          <a:bodyPr/>
          <a:lstStyle/>
          <a:p>
            <a:pPr>
              <a:lnSpc>
                <a:spcPct val="150000"/>
              </a:lnSpc>
              <a:buClr>
                <a:srgbClr val="CC00FF"/>
              </a:buClr>
              <a:buSzPct val="120000"/>
              <a:buFont typeface="Wingdings" panose="05000000000000000000" pitchFamily="2" charset="2"/>
              <a:buChar char="§"/>
            </a:pPr>
            <a:r>
              <a:rPr lang="en-US" dirty="0" smtClean="0"/>
              <a:t>“</a:t>
            </a:r>
            <a:r>
              <a:rPr lang="en-US" dirty="0"/>
              <a:t>W</a:t>
            </a:r>
            <a:r>
              <a:rPr lang="en-US" dirty="0" smtClean="0"/>
              <a:t>ide-spectrum</a:t>
            </a:r>
            <a:r>
              <a:rPr lang="en-US" dirty="0"/>
              <a:t>” </a:t>
            </a:r>
            <a:r>
              <a:rPr lang="en-US" dirty="0" smtClean="0"/>
              <a:t>antiarrhythmic agent</a:t>
            </a:r>
          </a:p>
          <a:p>
            <a:pPr>
              <a:lnSpc>
                <a:spcPct val="150000"/>
              </a:lnSpc>
              <a:buClr>
                <a:srgbClr val="CC00FF"/>
              </a:buClr>
              <a:buSzPct val="120000"/>
              <a:buFont typeface="Wingdings" panose="05000000000000000000" pitchFamily="2" charset="2"/>
              <a:buChar char="§"/>
            </a:pPr>
            <a:r>
              <a:rPr lang="en-US" dirty="0" smtClean="0"/>
              <a:t>Increased </a:t>
            </a:r>
            <a:r>
              <a:rPr lang="en-US" dirty="0"/>
              <a:t>risk of prematurity, fetal bradycardia and </a:t>
            </a:r>
            <a:r>
              <a:rPr lang="en-US" dirty="0" smtClean="0"/>
              <a:t>fetal/neonatal hypothyroidism </a:t>
            </a:r>
          </a:p>
          <a:p>
            <a:pPr>
              <a:lnSpc>
                <a:spcPct val="150000"/>
              </a:lnSpc>
              <a:buClr>
                <a:srgbClr val="CC00FF"/>
              </a:buClr>
              <a:buSzPct val="120000"/>
              <a:buFont typeface="Wingdings" panose="05000000000000000000" pitchFamily="2" charset="2"/>
              <a:buChar char="§"/>
            </a:pPr>
            <a:r>
              <a:rPr lang="en-US" dirty="0" smtClean="0"/>
              <a:t>Congenital abnormalities</a:t>
            </a:r>
            <a:r>
              <a:rPr lang="en-US" dirty="0" smtClean="0">
                <a:sym typeface="Wingdings" panose="05000000000000000000" pitchFamily="2" charset="2"/>
              </a:rPr>
              <a:t></a:t>
            </a:r>
            <a:r>
              <a:rPr lang="en-US" dirty="0" smtClean="0"/>
              <a:t> in neonates </a:t>
            </a:r>
            <a:r>
              <a:rPr lang="en-US" dirty="0"/>
              <a:t>exposed in the first </a:t>
            </a:r>
            <a:r>
              <a:rPr lang="en-US" dirty="0" smtClean="0"/>
              <a:t>trimester</a:t>
            </a:r>
          </a:p>
          <a:p>
            <a:pPr>
              <a:lnSpc>
                <a:spcPct val="150000"/>
              </a:lnSpc>
              <a:buClr>
                <a:srgbClr val="CC00FF"/>
              </a:buClr>
              <a:buSzPct val="120000"/>
              <a:buFont typeface="Wingdings" panose="05000000000000000000" pitchFamily="2" charset="2"/>
              <a:buChar char="§"/>
            </a:pPr>
            <a:r>
              <a:rPr lang="en-US" dirty="0"/>
              <a:t>S</a:t>
            </a:r>
            <a:r>
              <a:rPr lang="en-US" dirty="0" smtClean="0"/>
              <a:t>mall </a:t>
            </a:r>
            <a:r>
              <a:rPr lang="en-US" dirty="0"/>
              <a:t>risk of maternal </a:t>
            </a:r>
            <a:r>
              <a:rPr lang="en-US" dirty="0" err="1" smtClean="0"/>
              <a:t>proarrhythmia</a:t>
            </a:r>
            <a:r>
              <a:rPr lang="en-US" dirty="0" smtClean="0"/>
              <a:t> </a:t>
            </a:r>
            <a:r>
              <a:rPr lang="en-US" dirty="0"/>
              <a:t>due to prolonged QT syndrome. </a:t>
            </a:r>
            <a:endParaRPr lang="en-US" dirty="0" smtClean="0"/>
          </a:p>
          <a:p>
            <a:pPr>
              <a:lnSpc>
                <a:spcPct val="150000"/>
              </a:lnSpc>
              <a:buClr>
                <a:srgbClr val="CC00FF"/>
              </a:buClr>
              <a:buSzPct val="120000"/>
              <a:buFont typeface="Wingdings" panose="05000000000000000000" pitchFamily="2" charset="2"/>
              <a:buChar char="§"/>
            </a:pPr>
            <a:r>
              <a:rPr lang="en-US" dirty="0"/>
              <a:t>Limited in the setting of </a:t>
            </a:r>
            <a:r>
              <a:rPr lang="en-US" dirty="0" smtClean="0"/>
              <a:t>life-threatening </a:t>
            </a:r>
            <a:r>
              <a:rPr lang="en-US" dirty="0"/>
              <a:t>conditions where other agents have failed. </a:t>
            </a:r>
            <a:endParaRPr lang="en-US" dirty="0" smtClean="0"/>
          </a:p>
          <a:p>
            <a:pPr>
              <a:lnSpc>
                <a:spcPct val="150000"/>
              </a:lnSpc>
              <a:buClr>
                <a:srgbClr val="CC00FF"/>
              </a:buClr>
              <a:buSzPct val="120000"/>
              <a:buFont typeface="Wingdings" panose="05000000000000000000" pitchFamily="2" charset="2"/>
              <a:buChar char="§"/>
            </a:pPr>
            <a:endParaRPr lang="en-US" dirty="0"/>
          </a:p>
        </p:txBody>
      </p:sp>
      <p:sp>
        <p:nvSpPr>
          <p:cNvPr id="4" name="Date Placeholder 3"/>
          <p:cNvSpPr>
            <a:spLocks noGrp="1"/>
          </p:cNvSpPr>
          <p:nvPr>
            <p:ph type="dt" sz="half" idx="10"/>
          </p:nvPr>
        </p:nvSpPr>
        <p:spPr/>
        <p:txBody>
          <a:bodyPr/>
          <a:lstStyle/>
          <a:p>
            <a:fld id="{CC07DC07-C6C1-40BF-B4B4-88A72786BEA0}" type="datetime1">
              <a:rPr lang="en-US" smtClean="0"/>
              <a:t>8/10/2016</a:t>
            </a:fld>
            <a:endParaRPr lang="en-US"/>
          </a:p>
        </p:txBody>
      </p:sp>
      <p:sp>
        <p:nvSpPr>
          <p:cNvPr id="5" name="Footer Placeholder 4"/>
          <p:cNvSpPr>
            <a:spLocks noGrp="1"/>
          </p:cNvSpPr>
          <p:nvPr>
            <p:ph type="ftr" sz="quarter" idx="11"/>
          </p:nvPr>
        </p:nvSpPr>
        <p:spPr/>
        <p:txBody>
          <a:bodyPr/>
          <a:lstStyle/>
          <a:p>
            <a:r>
              <a:rPr lang="en-US" smtClean="0"/>
              <a:t>L. Shojaei</a:t>
            </a:r>
            <a:endParaRPr lang="en-US" dirty="0"/>
          </a:p>
        </p:txBody>
      </p:sp>
      <p:sp>
        <p:nvSpPr>
          <p:cNvPr id="6" name="Slide Number Placeholder 5"/>
          <p:cNvSpPr>
            <a:spLocks noGrp="1"/>
          </p:cNvSpPr>
          <p:nvPr>
            <p:ph type="sldNum" sz="quarter" idx="12"/>
          </p:nvPr>
        </p:nvSpPr>
        <p:spPr/>
        <p:txBody>
          <a:bodyPr/>
          <a:lstStyle/>
          <a:p>
            <a:fld id="{3D6BC03C-23AD-49D7-BD17-22DD981F3648}" type="slidenum">
              <a:rPr lang="en-US" smtClean="0"/>
              <a:t>41</a:t>
            </a:fld>
            <a:endParaRPr lang="en-US" dirty="0"/>
          </a:p>
        </p:txBody>
      </p:sp>
    </p:spTree>
    <p:extLst>
      <p:ext uri="{BB962C8B-B14F-4D97-AF65-F5344CB8AC3E}">
        <p14:creationId xmlns:p14="http://schemas.microsoft.com/office/powerpoint/2010/main" val="13754902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083" y="2003435"/>
            <a:ext cx="10058400" cy="1450757"/>
          </a:xfrm>
        </p:spPr>
        <p:txBody>
          <a:bodyPr/>
          <a:lstStyle/>
          <a:p>
            <a:r>
              <a:rPr lang="en-US" dirty="0" smtClean="0"/>
              <a:t>Antiplatelet and anticoagulants</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C09308BA-8C7E-4E8C-8006-014B96511F5E}" type="datetime1">
              <a:rPr lang="en-US" smtClean="0"/>
              <a:t>8/10/2016</a:t>
            </a:fld>
            <a:endParaRPr lang="en-US"/>
          </a:p>
        </p:txBody>
      </p:sp>
      <p:sp>
        <p:nvSpPr>
          <p:cNvPr id="5" name="Footer Placeholder 4"/>
          <p:cNvSpPr>
            <a:spLocks noGrp="1"/>
          </p:cNvSpPr>
          <p:nvPr>
            <p:ph type="ftr" sz="quarter" idx="11"/>
          </p:nvPr>
        </p:nvSpPr>
        <p:spPr/>
        <p:txBody>
          <a:bodyPr/>
          <a:lstStyle/>
          <a:p>
            <a:r>
              <a:rPr lang="en-US" smtClean="0"/>
              <a:t>L. Shojaei</a:t>
            </a:r>
            <a:endParaRPr lang="en-US" dirty="0"/>
          </a:p>
        </p:txBody>
      </p:sp>
      <p:sp>
        <p:nvSpPr>
          <p:cNvPr id="6" name="Slide Number Placeholder 5"/>
          <p:cNvSpPr>
            <a:spLocks noGrp="1"/>
          </p:cNvSpPr>
          <p:nvPr>
            <p:ph type="sldNum" sz="quarter" idx="12"/>
          </p:nvPr>
        </p:nvSpPr>
        <p:spPr/>
        <p:txBody>
          <a:bodyPr/>
          <a:lstStyle/>
          <a:p>
            <a:fld id="{3D6BC03C-23AD-49D7-BD17-22DD981F3648}" type="slidenum">
              <a:rPr lang="en-US" smtClean="0"/>
              <a:t>42</a:t>
            </a:fld>
            <a:endParaRPr lang="en-US" dirty="0"/>
          </a:p>
        </p:txBody>
      </p:sp>
    </p:spTree>
    <p:extLst>
      <p:ext uri="{BB962C8B-B14F-4D97-AF65-F5344CB8AC3E}">
        <p14:creationId xmlns:p14="http://schemas.microsoft.com/office/powerpoint/2010/main" val="1527871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Acetylsalicylic Acid </a:t>
            </a:r>
          </a:p>
        </p:txBody>
      </p:sp>
      <p:sp>
        <p:nvSpPr>
          <p:cNvPr id="3" name="Content Placeholder 2"/>
          <p:cNvSpPr>
            <a:spLocks noGrp="1"/>
          </p:cNvSpPr>
          <p:nvPr>
            <p:ph idx="1"/>
          </p:nvPr>
        </p:nvSpPr>
        <p:spPr/>
        <p:txBody>
          <a:bodyPr>
            <a:noAutofit/>
          </a:bodyPr>
          <a:lstStyle/>
          <a:p>
            <a:pPr>
              <a:buClr>
                <a:srgbClr val="FF0000"/>
              </a:buClr>
              <a:buFont typeface="Wingdings" panose="05000000000000000000" pitchFamily="2" charset="2"/>
              <a:buChar char="ü"/>
            </a:pPr>
            <a:r>
              <a:rPr lang="en-US" sz="2000" dirty="0" smtClean="0"/>
              <a:t>Irreversibly acetylates cyclooxygenase </a:t>
            </a:r>
          </a:p>
          <a:p>
            <a:pPr>
              <a:buClr>
                <a:srgbClr val="FF0000"/>
              </a:buClr>
              <a:buFont typeface="Wingdings" panose="05000000000000000000" pitchFamily="2" charset="2"/>
              <a:buChar char="ü"/>
            </a:pPr>
            <a:r>
              <a:rPr lang="en-US" sz="2000" dirty="0" smtClean="0"/>
              <a:t>That ASA (&lt;100 mg/day): used safely</a:t>
            </a:r>
          </a:p>
          <a:p>
            <a:pPr>
              <a:buClr>
                <a:srgbClr val="FF0000"/>
              </a:buClr>
              <a:buFont typeface="Wingdings" panose="05000000000000000000" pitchFamily="2" charset="2"/>
              <a:buChar char="ü"/>
            </a:pPr>
            <a:endParaRPr lang="en-US" sz="2000" dirty="0" smtClean="0"/>
          </a:p>
          <a:p>
            <a:pPr>
              <a:buClr>
                <a:srgbClr val="FF0000"/>
              </a:buClr>
              <a:buFont typeface="Wingdings" panose="05000000000000000000" pitchFamily="2" charset="2"/>
              <a:buChar char="ü"/>
            </a:pPr>
            <a:r>
              <a:rPr lang="en-US" sz="2000" dirty="0" smtClean="0"/>
              <a:t>Low-dose ASA : no increase in the risk of maternal or fetal bleeding, nor placental abruption</a:t>
            </a:r>
          </a:p>
          <a:p>
            <a:pPr>
              <a:buClr>
                <a:srgbClr val="FF0000"/>
              </a:buClr>
              <a:buFont typeface="Wingdings" panose="05000000000000000000" pitchFamily="2" charset="2"/>
              <a:buChar char="ü"/>
            </a:pPr>
            <a:endParaRPr lang="en-US" sz="2000" dirty="0" smtClean="0"/>
          </a:p>
          <a:p>
            <a:pPr>
              <a:buClr>
                <a:srgbClr val="FF0000"/>
              </a:buClr>
              <a:buFont typeface="Wingdings" panose="05000000000000000000" pitchFamily="2" charset="2"/>
              <a:buChar char="ü"/>
            </a:pPr>
            <a:r>
              <a:rPr lang="en-US" sz="2000" dirty="0" smtClean="0"/>
              <a:t>It crosses the placenta and is transferred to the breast milk, but appears to be well tolerated.</a:t>
            </a:r>
          </a:p>
          <a:p>
            <a:pPr>
              <a:buClr>
                <a:srgbClr val="FF0000"/>
              </a:buClr>
              <a:buFont typeface="Wingdings" panose="05000000000000000000" pitchFamily="2" charset="2"/>
              <a:buChar char="ü"/>
            </a:pPr>
            <a:endParaRPr lang="en-US" sz="2000" dirty="0" smtClean="0"/>
          </a:p>
          <a:p>
            <a:pPr>
              <a:buClr>
                <a:srgbClr val="FF0000"/>
              </a:buClr>
              <a:buFont typeface="Wingdings" panose="05000000000000000000" pitchFamily="2" charset="2"/>
              <a:buChar char="ü"/>
            </a:pPr>
            <a:r>
              <a:rPr lang="en-US" sz="2000" dirty="0" smtClean="0"/>
              <a:t>Meta-analysis: no overall increase in the risk of congenital anomalies (1</a:t>
            </a:r>
            <a:r>
              <a:rPr lang="en-US" sz="2000" baseline="30000" dirty="0" smtClean="0"/>
              <a:t>st</a:t>
            </a:r>
            <a:r>
              <a:rPr lang="en-US" sz="2000" dirty="0" smtClean="0"/>
              <a:t> trimester)but there was a small increase in the risk of fetal </a:t>
            </a:r>
            <a:r>
              <a:rPr lang="en-US" sz="2000" dirty="0" err="1" smtClean="0"/>
              <a:t>gastroschisis</a:t>
            </a:r>
            <a:r>
              <a:rPr lang="en-US" sz="2000" dirty="0" smtClean="0"/>
              <a:t> </a:t>
            </a:r>
          </a:p>
          <a:p>
            <a:pPr>
              <a:buClr>
                <a:srgbClr val="FF0000"/>
              </a:buClr>
              <a:buFont typeface="Wingdings" panose="05000000000000000000" pitchFamily="2" charset="2"/>
              <a:buChar char="ü"/>
            </a:pPr>
            <a:endParaRPr lang="en-US" sz="2000" dirty="0"/>
          </a:p>
        </p:txBody>
      </p:sp>
      <p:sp>
        <p:nvSpPr>
          <p:cNvPr id="4" name="Date Placeholder 3"/>
          <p:cNvSpPr>
            <a:spLocks noGrp="1"/>
          </p:cNvSpPr>
          <p:nvPr>
            <p:ph type="dt" sz="half" idx="10"/>
          </p:nvPr>
        </p:nvSpPr>
        <p:spPr/>
        <p:txBody>
          <a:bodyPr/>
          <a:lstStyle/>
          <a:p>
            <a:fld id="{6324E77F-73AD-447D-803C-C9EF360BF14A}" type="datetime1">
              <a:rPr lang="en-US" smtClean="0"/>
              <a:t>8/10/2016</a:t>
            </a:fld>
            <a:endParaRPr lang="en-US"/>
          </a:p>
        </p:txBody>
      </p:sp>
      <p:sp>
        <p:nvSpPr>
          <p:cNvPr id="5" name="Footer Placeholder 4"/>
          <p:cNvSpPr>
            <a:spLocks noGrp="1"/>
          </p:cNvSpPr>
          <p:nvPr>
            <p:ph type="ftr" sz="quarter" idx="11"/>
          </p:nvPr>
        </p:nvSpPr>
        <p:spPr/>
        <p:txBody>
          <a:bodyPr/>
          <a:lstStyle/>
          <a:p>
            <a:r>
              <a:rPr lang="en-US" smtClean="0"/>
              <a:t>L. Shojaei</a:t>
            </a:r>
            <a:endParaRPr lang="en-US" dirty="0"/>
          </a:p>
        </p:txBody>
      </p:sp>
      <p:sp>
        <p:nvSpPr>
          <p:cNvPr id="6" name="Slide Number Placeholder 5"/>
          <p:cNvSpPr>
            <a:spLocks noGrp="1"/>
          </p:cNvSpPr>
          <p:nvPr>
            <p:ph type="sldNum" sz="quarter" idx="12"/>
          </p:nvPr>
        </p:nvSpPr>
        <p:spPr/>
        <p:txBody>
          <a:bodyPr/>
          <a:lstStyle/>
          <a:p>
            <a:fld id="{3D6BC03C-23AD-49D7-BD17-22DD981F3648}" type="slidenum">
              <a:rPr lang="en-US" smtClean="0"/>
              <a:t>43</a:t>
            </a:fld>
            <a:endParaRPr lang="en-US" dirty="0"/>
          </a:p>
        </p:txBody>
      </p:sp>
    </p:spTree>
    <p:extLst>
      <p:ext uri="{BB962C8B-B14F-4D97-AF65-F5344CB8AC3E}">
        <p14:creationId xmlns:p14="http://schemas.microsoft.com/office/powerpoint/2010/main" val="30558385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err="1"/>
              <a:t>Thienopyridine</a:t>
            </a:r>
            <a:r>
              <a:rPr lang="en-US" dirty="0"/>
              <a:t> </a:t>
            </a:r>
          </a:p>
        </p:txBody>
      </p:sp>
      <p:sp>
        <p:nvSpPr>
          <p:cNvPr id="3" name="Content Placeholder 2"/>
          <p:cNvSpPr>
            <a:spLocks noGrp="1"/>
          </p:cNvSpPr>
          <p:nvPr>
            <p:ph idx="1"/>
          </p:nvPr>
        </p:nvSpPr>
        <p:spPr/>
        <p:txBody>
          <a:bodyPr>
            <a:normAutofit lnSpcReduction="10000"/>
          </a:bodyPr>
          <a:lstStyle/>
          <a:p>
            <a:pPr>
              <a:buClr>
                <a:srgbClr val="CC00FF"/>
              </a:buClr>
              <a:buFont typeface="Wingdings" panose="05000000000000000000" pitchFamily="2" charset="2"/>
              <a:buChar char="Ø"/>
            </a:pPr>
            <a:r>
              <a:rPr lang="en-US" dirty="0" err="1" smtClean="0"/>
              <a:t>Clopidogrel</a:t>
            </a:r>
            <a:r>
              <a:rPr lang="en-US" dirty="0" smtClean="0"/>
              <a:t> </a:t>
            </a:r>
          </a:p>
          <a:p>
            <a:pPr>
              <a:buClr>
                <a:srgbClr val="CC00FF"/>
              </a:buClr>
              <a:buFont typeface="Wingdings" panose="05000000000000000000" pitchFamily="2" charset="2"/>
              <a:buChar char="Ø"/>
            </a:pPr>
            <a:r>
              <a:rPr lang="en-US" dirty="0" smtClean="0"/>
              <a:t>Inhibit the binding of ADP to its receptor on the platelets</a:t>
            </a:r>
          </a:p>
          <a:p>
            <a:pPr>
              <a:buClr>
                <a:srgbClr val="CC00FF"/>
              </a:buClr>
              <a:buFont typeface="Wingdings" panose="05000000000000000000" pitchFamily="2" charset="2"/>
              <a:buChar char="Ø"/>
            </a:pPr>
            <a:r>
              <a:rPr lang="en-US" dirty="0" smtClean="0"/>
              <a:t>Very limited data </a:t>
            </a:r>
          </a:p>
          <a:p>
            <a:pPr>
              <a:buClr>
                <a:srgbClr val="CC00FF"/>
              </a:buClr>
              <a:buFont typeface="Wingdings" panose="05000000000000000000" pitchFamily="2" charset="2"/>
              <a:buChar char="Ø"/>
            </a:pPr>
            <a:r>
              <a:rPr lang="en-US" dirty="0" smtClean="0"/>
              <a:t>Not appear to be teratogenic in animal studies.</a:t>
            </a:r>
          </a:p>
          <a:p>
            <a:pPr>
              <a:buClr>
                <a:srgbClr val="CC00FF"/>
              </a:buClr>
              <a:buFont typeface="Wingdings" panose="05000000000000000000" pitchFamily="2" charset="2"/>
              <a:buChar char="Ø"/>
            </a:pPr>
            <a:r>
              <a:rPr lang="en-US" dirty="0" err="1" smtClean="0"/>
              <a:t>Clopidogrel</a:t>
            </a:r>
            <a:r>
              <a:rPr lang="en-US" dirty="0" smtClean="0"/>
              <a:t> : transfer to breast milk is unknown.</a:t>
            </a:r>
          </a:p>
          <a:p>
            <a:pPr>
              <a:buClr>
                <a:srgbClr val="CC00FF"/>
              </a:buClr>
              <a:buFont typeface="Wingdings" panose="05000000000000000000" pitchFamily="2" charset="2"/>
              <a:buChar char="Ø"/>
            </a:pPr>
            <a:r>
              <a:rPr lang="en-US" dirty="0" smtClean="0"/>
              <a:t>The benefits are outweigh the risks. </a:t>
            </a:r>
            <a:r>
              <a:rPr lang="en-US" dirty="0"/>
              <a:t>(in </a:t>
            </a:r>
            <a:r>
              <a:rPr lang="en-US" dirty="0" smtClean="0"/>
              <a:t>recent </a:t>
            </a:r>
            <a:r>
              <a:rPr lang="en-US" dirty="0"/>
              <a:t>myocardial infarction with coronary stent) </a:t>
            </a:r>
            <a:endParaRPr lang="en-US" dirty="0" smtClean="0"/>
          </a:p>
          <a:p>
            <a:pPr>
              <a:buClr>
                <a:srgbClr val="CC00FF"/>
              </a:buClr>
              <a:buFont typeface="Wingdings" panose="05000000000000000000" pitchFamily="2" charset="2"/>
              <a:buChar char="Ø"/>
            </a:pPr>
            <a:r>
              <a:rPr lang="en-US" dirty="0" smtClean="0"/>
              <a:t>Considered in high-risk cases. </a:t>
            </a:r>
          </a:p>
          <a:p>
            <a:pPr>
              <a:buClr>
                <a:srgbClr val="CC00FF"/>
              </a:buClr>
              <a:buFont typeface="Wingdings" panose="05000000000000000000" pitchFamily="2" charset="2"/>
              <a:buChar char="Ø"/>
            </a:pPr>
            <a:r>
              <a:rPr lang="en-US" dirty="0" smtClean="0"/>
              <a:t>Recent </a:t>
            </a:r>
            <a:r>
              <a:rPr lang="en-US" dirty="0"/>
              <a:t>antiplatelet drugs (</a:t>
            </a:r>
            <a:r>
              <a:rPr lang="en-US" dirty="0" err="1"/>
              <a:t>prasugrel</a:t>
            </a:r>
            <a:r>
              <a:rPr lang="en-US" dirty="0"/>
              <a:t>, </a:t>
            </a:r>
            <a:r>
              <a:rPr lang="en-US" dirty="0" err="1"/>
              <a:t>ticagrelor</a:t>
            </a:r>
            <a:r>
              <a:rPr lang="en-US" dirty="0"/>
              <a:t>) : insufficient safety </a:t>
            </a:r>
            <a:r>
              <a:rPr lang="en-US" dirty="0" smtClean="0"/>
              <a:t>data</a:t>
            </a:r>
            <a:endParaRPr lang="en-US" dirty="0"/>
          </a:p>
        </p:txBody>
      </p:sp>
      <p:sp>
        <p:nvSpPr>
          <p:cNvPr id="4" name="Date Placeholder 3"/>
          <p:cNvSpPr>
            <a:spLocks noGrp="1"/>
          </p:cNvSpPr>
          <p:nvPr>
            <p:ph type="dt" sz="half" idx="10"/>
          </p:nvPr>
        </p:nvSpPr>
        <p:spPr/>
        <p:txBody>
          <a:bodyPr/>
          <a:lstStyle/>
          <a:p>
            <a:fld id="{378B5B6F-E386-4449-AD30-A0C43A6B4AC4}" type="datetime1">
              <a:rPr lang="en-US" smtClean="0"/>
              <a:t>8/10/2016</a:t>
            </a:fld>
            <a:endParaRPr lang="en-US"/>
          </a:p>
        </p:txBody>
      </p:sp>
      <p:sp>
        <p:nvSpPr>
          <p:cNvPr id="5" name="Footer Placeholder 4"/>
          <p:cNvSpPr>
            <a:spLocks noGrp="1"/>
          </p:cNvSpPr>
          <p:nvPr>
            <p:ph type="ftr" sz="quarter" idx="11"/>
          </p:nvPr>
        </p:nvSpPr>
        <p:spPr/>
        <p:txBody>
          <a:bodyPr/>
          <a:lstStyle/>
          <a:p>
            <a:r>
              <a:rPr lang="en-US" smtClean="0"/>
              <a:t>L. Shojaei</a:t>
            </a:r>
            <a:endParaRPr lang="en-US" dirty="0"/>
          </a:p>
        </p:txBody>
      </p:sp>
      <p:sp>
        <p:nvSpPr>
          <p:cNvPr id="6" name="Slide Number Placeholder 5"/>
          <p:cNvSpPr>
            <a:spLocks noGrp="1"/>
          </p:cNvSpPr>
          <p:nvPr>
            <p:ph type="sldNum" sz="quarter" idx="12"/>
          </p:nvPr>
        </p:nvSpPr>
        <p:spPr/>
        <p:txBody>
          <a:bodyPr/>
          <a:lstStyle/>
          <a:p>
            <a:fld id="{3D6BC03C-23AD-49D7-BD17-22DD981F3648}" type="slidenum">
              <a:rPr lang="en-US" smtClean="0"/>
              <a:t>44</a:t>
            </a:fld>
            <a:endParaRPr lang="en-US" dirty="0"/>
          </a:p>
        </p:txBody>
      </p:sp>
    </p:spTree>
    <p:extLst>
      <p:ext uri="{BB962C8B-B14F-4D97-AF65-F5344CB8AC3E}">
        <p14:creationId xmlns:p14="http://schemas.microsoft.com/office/powerpoint/2010/main" val="12628025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Glycoprotein </a:t>
            </a:r>
            <a:r>
              <a:rPr lang="en-US" dirty="0" err="1"/>
              <a:t>IIb</a:t>
            </a:r>
            <a:r>
              <a:rPr lang="en-US" dirty="0"/>
              <a:t>/</a:t>
            </a:r>
            <a:r>
              <a:rPr lang="en-US" dirty="0" err="1"/>
              <a:t>IIIa</a:t>
            </a:r>
            <a:r>
              <a:rPr lang="en-US" dirty="0"/>
              <a:t> Receptor Antagonists </a:t>
            </a:r>
          </a:p>
        </p:txBody>
      </p:sp>
      <p:sp>
        <p:nvSpPr>
          <p:cNvPr id="3" name="Content Placeholder 2"/>
          <p:cNvSpPr>
            <a:spLocks noGrp="1"/>
          </p:cNvSpPr>
          <p:nvPr>
            <p:ph idx="1"/>
          </p:nvPr>
        </p:nvSpPr>
        <p:spPr/>
        <p:txBody>
          <a:bodyPr>
            <a:normAutofit/>
          </a:bodyPr>
          <a:lstStyle/>
          <a:p>
            <a:pPr>
              <a:lnSpc>
                <a:spcPct val="150000"/>
              </a:lnSpc>
              <a:buClr>
                <a:srgbClr val="28DDF6"/>
              </a:buClr>
              <a:buFont typeface="Wingdings" panose="05000000000000000000" pitchFamily="2" charset="2"/>
              <a:buChar char="v"/>
            </a:pPr>
            <a:r>
              <a:rPr lang="en-US" dirty="0"/>
              <a:t>There </a:t>
            </a:r>
            <a:r>
              <a:rPr lang="en-US" dirty="0" smtClean="0"/>
              <a:t>is </a:t>
            </a:r>
            <a:r>
              <a:rPr lang="en-US" dirty="0"/>
              <a:t>very limited experience </a:t>
            </a:r>
            <a:endParaRPr lang="en-US" dirty="0" smtClean="0"/>
          </a:p>
          <a:p>
            <a:pPr>
              <a:lnSpc>
                <a:spcPct val="150000"/>
              </a:lnSpc>
              <a:buClr>
                <a:srgbClr val="28DDF6"/>
              </a:buClr>
              <a:buFont typeface="Wingdings" panose="05000000000000000000" pitchFamily="2" charset="2"/>
              <a:buChar char="v"/>
            </a:pPr>
            <a:r>
              <a:rPr lang="en-US" dirty="0"/>
              <a:t>F</a:t>
            </a:r>
            <a:r>
              <a:rPr lang="en-US" dirty="0" smtClean="0"/>
              <a:t>ew </a:t>
            </a:r>
            <a:r>
              <a:rPr lang="en-US" dirty="0"/>
              <a:t>case </a:t>
            </a:r>
            <a:r>
              <a:rPr lang="en-US" dirty="0" smtClean="0"/>
              <a:t>reports: no complications </a:t>
            </a:r>
            <a:r>
              <a:rPr lang="en-US" dirty="0"/>
              <a:t>or adverse fetal outcomes were noted </a:t>
            </a:r>
            <a:endParaRPr lang="en-US" dirty="0" smtClean="0"/>
          </a:p>
          <a:p>
            <a:pPr>
              <a:lnSpc>
                <a:spcPct val="150000"/>
              </a:lnSpc>
              <a:buClr>
                <a:srgbClr val="28DDF6"/>
              </a:buClr>
              <a:buFont typeface="Wingdings" panose="05000000000000000000" pitchFamily="2" charset="2"/>
              <a:buChar char="v"/>
            </a:pPr>
            <a:r>
              <a:rPr lang="en-US" dirty="0"/>
              <a:t>C</a:t>
            </a:r>
            <a:r>
              <a:rPr lang="en-US" dirty="0" smtClean="0"/>
              <a:t>onsidered in </a:t>
            </a:r>
            <a:r>
              <a:rPr lang="en-US" dirty="0"/>
              <a:t>high-risk clinical </a:t>
            </a:r>
            <a:r>
              <a:rPr lang="en-US" dirty="0" smtClean="0"/>
              <a:t>circumstances.</a:t>
            </a:r>
          </a:p>
          <a:p>
            <a:pPr>
              <a:lnSpc>
                <a:spcPct val="150000"/>
              </a:lnSpc>
              <a:buClr>
                <a:srgbClr val="28DDF6"/>
              </a:buClr>
              <a:buFont typeface="Wingdings" panose="05000000000000000000" pitchFamily="2" charset="2"/>
              <a:buChar char="v"/>
            </a:pPr>
            <a:r>
              <a:rPr lang="en-US" dirty="0"/>
              <a:t>I</a:t>
            </a:r>
            <a:r>
              <a:rPr lang="en-US" dirty="0" smtClean="0"/>
              <a:t>n </a:t>
            </a:r>
            <a:r>
              <a:rPr lang="en-US" dirty="0"/>
              <a:t>general, should be </a:t>
            </a:r>
            <a:r>
              <a:rPr lang="en-US" dirty="0" smtClean="0"/>
              <a:t>avoided</a:t>
            </a:r>
            <a:r>
              <a:rPr lang="en-US" dirty="0"/>
              <a:t>, especially shortly before delivery. </a:t>
            </a:r>
            <a:endParaRPr lang="en-US" dirty="0" smtClean="0"/>
          </a:p>
          <a:p>
            <a:pPr>
              <a:lnSpc>
                <a:spcPct val="150000"/>
              </a:lnSpc>
              <a:buClr>
                <a:srgbClr val="28DDF6"/>
              </a:buClr>
              <a:buFont typeface="Wingdings" panose="05000000000000000000" pitchFamily="2" charset="2"/>
              <a:buChar char="v"/>
            </a:pPr>
            <a:endParaRPr lang="en-US" dirty="0"/>
          </a:p>
          <a:p>
            <a:pPr>
              <a:lnSpc>
                <a:spcPct val="150000"/>
              </a:lnSpc>
              <a:buClr>
                <a:srgbClr val="28DDF6"/>
              </a:buClr>
              <a:buFont typeface="Wingdings" panose="05000000000000000000" pitchFamily="2" charset="2"/>
              <a:buChar char="v"/>
            </a:pPr>
            <a:endParaRPr lang="en-US" dirty="0"/>
          </a:p>
        </p:txBody>
      </p:sp>
      <p:sp>
        <p:nvSpPr>
          <p:cNvPr id="4" name="Date Placeholder 3"/>
          <p:cNvSpPr>
            <a:spLocks noGrp="1"/>
          </p:cNvSpPr>
          <p:nvPr>
            <p:ph type="dt" sz="half" idx="10"/>
          </p:nvPr>
        </p:nvSpPr>
        <p:spPr/>
        <p:txBody>
          <a:bodyPr/>
          <a:lstStyle/>
          <a:p>
            <a:fld id="{7909561A-1DD0-4E18-A7D7-75523C0C2E1A}" type="datetime1">
              <a:rPr lang="en-US" smtClean="0"/>
              <a:t>8/10/2016</a:t>
            </a:fld>
            <a:endParaRPr lang="en-US"/>
          </a:p>
        </p:txBody>
      </p:sp>
      <p:sp>
        <p:nvSpPr>
          <p:cNvPr id="5" name="Footer Placeholder 4"/>
          <p:cNvSpPr>
            <a:spLocks noGrp="1"/>
          </p:cNvSpPr>
          <p:nvPr>
            <p:ph type="ftr" sz="quarter" idx="11"/>
          </p:nvPr>
        </p:nvSpPr>
        <p:spPr/>
        <p:txBody>
          <a:bodyPr/>
          <a:lstStyle/>
          <a:p>
            <a:r>
              <a:rPr lang="en-US" smtClean="0"/>
              <a:t>L. Shojaei</a:t>
            </a:r>
            <a:endParaRPr lang="en-US" dirty="0"/>
          </a:p>
        </p:txBody>
      </p:sp>
      <p:sp>
        <p:nvSpPr>
          <p:cNvPr id="6" name="Slide Number Placeholder 5"/>
          <p:cNvSpPr>
            <a:spLocks noGrp="1"/>
          </p:cNvSpPr>
          <p:nvPr>
            <p:ph type="sldNum" sz="quarter" idx="12"/>
          </p:nvPr>
        </p:nvSpPr>
        <p:spPr/>
        <p:txBody>
          <a:bodyPr/>
          <a:lstStyle/>
          <a:p>
            <a:fld id="{3D6BC03C-23AD-49D7-BD17-22DD981F3648}" type="slidenum">
              <a:rPr lang="en-US" smtClean="0"/>
              <a:t>45</a:t>
            </a:fld>
            <a:endParaRPr lang="en-US" dirty="0"/>
          </a:p>
        </p:txBody>
      </p:sp>
    </p:spTree>
    <p:extLst>
      <p:ext uri="{BB962C8B-B14F-4D97-AF65-F5344CB8AC3E}">
        <p14:creationId xmlns:p14="http://schemas.microsoft.com/office/powerpoint/2010/main" val="39790296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083" y="2115403"/>
            <a:ext cx="10058400" cy="1450757"/>
          </a:xfrm>
        </p:spPr>
        <p:txBody>
          <a:bodyPr/>
          <a:lstStyle/>
          <a:p>
            <a:r>
              <a:rPr lang="en-US" dirty="0"/>
              <a:t>Anticoagulation in </a:t>
            </a:r>
            <a:r>
              <a:rPr lang="en-US" dirty="0" smtClean="0"/>
              <a:t>Pregnancy</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CC07DC07-C6C1-40BF-B4B4-88A72786BEA0}" type="datetime1">
              <a:rPr lang="en-US" smtClean="0"/>
              <a:t>8/10/2016</a:t>
            </a:fld>
            <a:endParaRPr lang="en-US"/>
          </a:p>
        </p:txBody>
      </p:sp>
      <p:sp>
        <p:nvSpPr>
          <p:cNvPr id="5" name="Footer Placeholder 4"/>
          <p:cNvSpPr>
            <a:spLocks noGrp="1"/>
          </p:cNvSpPr>
          <p:nvPr>
            <p:ph type="ftr" sz="quarter" idx="11"/>
          </p:nvPr>
        </p:nvSpPr>
        <p:spPr/>
        <p:txBody>
          <a:bodyPr/>
          <a:lstStyle/>
          <a:p>
            <a:r>
              <a:rPr lang="en-US" smtClean="0"/>
              <a:t>L. Shojaei</a:t>
            </a:r>
            <a:endParaRPr lang="en-US" dirty="0"/>
          </a:p>
        </p:txBody>
      </p:sp>
      <p:sp>
        <p:nvSpPr>
          <p:cNvPr id="6" name="Slide Number Placeholder 5"/>
          <p:cNvSpPr>
            <a:spLocks noGrp="1"/>
          </p:cNvSpPr>
          <p:nvPr>
            <p:ph type="sldNum" sz="quarter" idx="12"/>
          </p:nvPr>
        </p:nvSpPr>
        <p:spPr/>
        <p:txBody>
          <a:bodyPr/>
          <a:lstStyle/>
          <a:p>
            <a:fld id="{3D6BC03C-23AD-49D7-BD17-22DD981F3648}" type="slidenum">
              <a:rPr lang="en-US" smtClean="0"/>
              <a:t>46</a:t>
            </a:fld>
            <a:endParaRPr lang="en-US" dirty="0"/>
          </a:p>
        </p:txBody>
      </p:sp>
    </p:spTree>
    <p:extLst>
      <p:ext uri="{BB962C8B-B14F-4D97-AF65-F5344CB8AC3E}">
        <p14:creationId xmlns:p14="http://schemas.microsoft.com/office/powerpoint/2010/main" val="23566780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Heparin</a:t>
            </a:r>
          </a:p>
        </p:txBody>
      </p:sp>
      <p:sp>
        <p:nvSpPr>
          <p:cNvPr id="3" name="Content Placeholder 2"/>
          <p:cNvSpPr>
            <a:spLocks noGrp="1"/>
          </p:cNvSpPr>
          <p:nvPr>
            <p:ph idx="1"/>
          </p:nvPr>
        </p:nvSpPr>
        <p:spPr/>
        <p:txBody>
          <a:bodyPr>
            <a:normAutofit/>
          </a:bodyPr>
          <a:lstStyle/>
          <a:p>
            <a:pPr>
              <a:lnSpc>
                <a:spcPct val="150000"/>
              </a:lnSpc>
              <a:buClr>
                <a:schemeClr val="tx2">
                  <a:lumMod val="60000"/>
                  <a:lumOff val="40000"/>
                </a:schemeClr>
              </a:buClr>
              <a:buFont typeface="Wingdings" panose="05000000000000000000" pitchFamily="2" charset="2"/>
              <a:buChar char="ü"/>
            </a:pPr>
            <a:r>
              <a:rPr lang="en-US" sz="2400" dirty="0" smtClean="0"/>
              <a:t>well-studied </a:t>
            </a:r>
          </a:p>
          <a:p>
            <a:pPr>
              <a:lnSpc>
                <a:spcPct val="150000"/>
              </a:lnSpc>
              <a:buClr>
                <a:schemeClr val="tx2">
                  <a:lumMod val="60000"/>
                  <a:lumOff val="40000"/>
                </a:schemeClr>
              </a:buClr>
              <a:buFont typeface="Wingdings" panose="05000000000000000000" pitchFamily="2" charset="2"/>
              <a:buChar char="ü"/>
            </a:pPr>
            <a:r>
              <a:rPr lang="en-US" sz="2400" dirty="0" smtClean="0"/>
              <a:t>The </a:t>
            </a:r>
            <a:r>
              <a:rPr lang="en-US" sz="2400" dirty="0"/>
              <a:t>most </a:t>
            </a:r>
            <a:r>
              <a:rPr lang="en-US" sz="2400" dirty="0" smtClean="0"/>
              <a:t>common </a:t>
            </a:r>
            <a:r>
              <a:rPr lang="en-US" sz="2400" dirty="0"/>
              <a:t>adverse </a:t>
            </a:r>
            <a:r>
              <a:rPr lang="en-US" sz="2400" dirty="0" smtClean="0"/>
              <a:t>effects: </a:t>
            </a:r>
            <a:r>
              <a:rPr lang="en-US" sz="2400" dirty="0"/>
              <a:t>osteoporosis and </a:t>
            </a:r>
            <a:r>
              <a:rPr lang="en-US" sz="2400" dirty="0" smtClean="0"/>
              <a:t>thrombocytopenia </a:t>
            </a:r>
            <a:r>
              <a:rPr lang="en-US" sz="2400" dirty="0"/>
              <a:t>in the </a:t>
            </a:r>
            <a:r>
              <a:rPr lang="en-US" sz="2400" dirty="0" smtClean="0"/>
              <a:t>mother (longer periods)</a:t>
            </a:r>
          </a:p>
          <a:p>
            <a:pPr>
              <a:lnSpc>
                <a:spcPct val="150000"/>
              </a:lnSpc>
              <a:buClr>
                <a:schemeClr val="tx2">
                  <a:lumMod val="60000"/>
                  <a:lumOff val="40000"/>
                </a:schemeClr>
              </a:buClr>
              <a:buFont typeface="Wingdings" panose="05000000000000000000" pitchFamily="2" charset="2"/>
              <a:buChar char="ü"/>
            </a:pPr>
            <a:r>
              <a:rPr lang="en-US" sz="2400" dirty="0" smtClean="0"/>
              <a:t>Heparins </a:t>
            </a:r>
            <a:r>
              <a:rPr lang="en-US" sz="2400" dirty="0"/>
              <a:t>do not cross the placenta and are </a:t>
            </a:r>
            <a:r>
              <a:rPr lang="en-US" sz="2400" dirty="0" smtClean="0"/>
              <a:t>not </a:t>
            </a:r>
            <a:r>
              <a:rPr lang="en-US" sz="2400" dirty="0"/>
              <a:t>transferred to breast milk. </a:t>
            </a:r>
            <a:endParaRPr lang="en-US" sz="2400" dirty="0" smtClean="0"/>
          </a:p>
          <a:p>
            <a:pPr>
              <a:lnSpc>
                <a:spcPct val="150000"/>
              </a:lnSpc>
              <a:buClr>
                <a:schemeClr val="tx2">
                  <a:lumMod val="60000"/>
                  <a:lumOff val="40000"/>
                </a:schemeClr>
              </a:buClr>
              <a:buFont typeface="Wingdings" panose="05000000000000000000" pitchFamily="2" charset="2"/>
              <a:buChar char="ü"/>
            </a:pPr>
            <a:r>
              <a:rPr lang="en-US" sz="2400" dirty="0"/>
              <a:t>The superiority of either UFH or LMWH in the first trimester is unproven though a recent review suggests higher efficacy of LMWH</a:t>
            </a:r>
          </a:p>
          <a:p>
            <a:pPr>
              <a:lnSpc>
                <a:spcPct val="150000"/>
              </a:lnSpc>
              <a:buClr>
                <a:schemeClr val="tx2">
                  <a:lumMod val="60000"/>
                  <a:lumOff val="40000"/>
                </a:schemeClr>
              </a:buClr>
              <a:buFont typeface="Wingdings" panose="05000000000000000000" pitchFamily="2" charset="2"/>
              <a:buChar char="ü"/>
            </a:pPr>
            <a:endParaRPr lang="en-US" sz="2400" dirty="0" smtClean="0"/>
          </a:p>
          <a:p>
            <a:pPr>
              <a:lnSpc>
                <a:spcPct val="150000"/>
              </a:lnSpc>
              <a:buClr>
                <a:schemeClr val="tx2">
                  <a:lumMod val="60000"/>
                  <a:lumOff val="40000"/>
                </a:schemeClr>
              </a:buClr>
              <a:buFont typeface="Wingdings" panose="05000000000000000000" pitchFamily="2" charset="2"/>
              <a:buChar char="ü"/>
            </a:pPr>
            <a:endParaRPr lang="en-US" sz="2400" dirty="0" smtClean="0"/>
          </a:p>
          <a:p>
            <a:pPr>
              <a:lnSpc>
                <a:spcPct val="150000"/>
              </a:lnSpc>
              <a:buClr>
                <a:schemeClr val="tx2">
                  <a:lumMod val="60000"/>
                  <a:lumOff val="40000"/>
                </a:schemeClr>
              </a:buClr>
              <a:buFont typeface="Wingdings" panose="05000000000000000000" pitchFamily="2" charset="2"/>
              <a:buChar char="ü"/>
            </a:pPr>
            <a:endParaRPr lang="en-US" sz="2400" dirty="0"/>
          </a:p>
        </p:txBody>
      </p:sp>
      <p:sp>
        <p:nvSpPr>
          <p:cNvPr id="4" name="Date Placeholder 3"/>
          <p:cNvSpPr>
            <a:spLocks noGrp="1"/>
          </p:cNvSpPr>
          <p:nvPr>
            <p:ph type="dt" sz="half" idx="10"/>
          </p:nvPr>
        </p:nvSpPr>
        <p:spPr/>
        <p:txBody>
          <a:bodyPr/>
          <a:lstStyle/>
          <a:p>
            <a:fld id="{CC07DC07-C6C1-40BF-B4B4-88A72786BEA0}" type="datetime1">
              <a:rPr lang="en-US" smtClean="0"/>
              <a:t>8/10/2016</a:t>
            </a:fld>
            <a:endParaRPr lang="en-US"/>
          </a:p>
        </p:txBody>
      </p:sp>
      <p:sp>
        <p:nvSpPr>
          <p:cNvPr id="5" name="Footer Placeholder 4"/>
          <p:cNvSpPr>
            <a:spLocks noGrp="1"/>
          </p:cNvSpPr>
          <p:nvPr>
            <p:ph type="ftr" sz="quarter" idx="11"/>
          </p:nvPr>
        </p:nvSpPr>
        <p:spPr/>
        <p:txBody>
          <a:bodyPr/>
          <a:lstStyle/>
          <a:p>
            <a:r>
              <a:rPr lang="en-US" smtClean="0"/>
              <a:t>L. Shojaei</a:t>
            </a:r>
            <a:endParaRPr lang="en-US" dirty="0"/>
          </a:p>
        </p:txBody>
      </p:sp>
      <p:sp>
        <p:nvSpPr>
          <p:cNvPr id="6" name="Slide Number Placeholder 5"/>
          <p:cNvSpPr>
            <a:spLocks noGrp="1"/>
          </p:cNvSpPr>
          <p:nvPr>
            <p:ph type="sldNum" sz="quarter" idx="12"/>
          </p:nvPr>
        </p:nvSpPr>
        <p:spPr/>
        <p:txBody>
          <a:bodyPr/>
          <a:lstStyle/>
          <a:p>
            <a:fld id="{3D6BC03C-23AD-49D7-BD17-22DD981F3648}" type="slidenum">
              <a:rPr lang="en-US" smtClean="0"/>
              <a:t>47</a:t>
            </a:fld>
            <a:endParaRPr lang="en-US" dirty="0"/>
          </a:p>
        </p:txBody>
      </p:sp>
    </p:spTree>
    <p:extLst>
      <p:ext uri="{BB962C8B-B14F-4D97-AF65-F5344CB8AC3E}">
        <p14:creationId xmlns:p14="http://schemas.microsoft.com/office/powerpoint/2010/main" val="12488498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Warfarin </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800" dirty="0" smtClean="0"/>
              <a:t>cross </a:t>
            </a:r>
            <a:r>
              <a:rPr lang="en-US" sz="2800" dirty="0"/>
              <a:t>the </a:t>
            </a:r>
            <a:r>
              <a:rPr lang="en-US" sz="2800" dirty="0" smtClean="0"/>
              <a:t>placenta</a:t>
            </a:r>
          </a:p>
          <a:p>
            <a:pPr>
              <a:buFont typeface="Wingdings" panose="05000000000000000000" pitchFamily="2" charset="2"/>
              <a:buChar char="Ø"/>
            </a:pPr>
            <a:endParaRPr lang="en-US" sz="2400" dirty="0"/>
          </a:p>
          <a:p>
            <a:pPr>
              <a:buFont typeface="Wingdings" panose="05000000000000000000" pitchFamily="2" charset="2"/>
              <a:buChar char="Ø"/>
            </a:pPr>
            <a:r>
              <a:rPr lang="en-US" sz="2400" dirty="0"/>
              <a:t>Increased risk of abortion and of </a:t>
            </a:r>
            <a:r>
              <a:rPr lang="en-US" sz="2400" dirty="0" err="1"/>
              <a:t>haemorrhagic</a:t>
            </a:r>
            <a:r>
              <a:rPr lang="en-US" sz="2400" dirty="0"/>
              <a:t> complications: </a:t>
            </a:r>
            <a:r>
              <a:rPr lang="en-US" sz="2400" dirty="0" err="1"/>
              <a:t>retroplacental</a:t>
            </a:r>
            <a:r>
              <a:rPr lang="en-US" sz="2400" dirty="0"/>
              <a:t> bleeding </a:t>
            </a:r>
            <a:r>
              <a:rPr lang="en-US" sz="2400" dirty="0">
                <a:sym typeface="Wingdings" panose="05000000000000000000" pitchFamily="2" charset="2"/>
              </a:rPr>
              <a:t></a:t>
            </a:r>
            <a:r>
              <a:rPr lang="en-US" sz="2400" dirty="0"/>
              <a:t>premature birth and fetal death</a:t>
            </a:r>
          </a:p>
          <a:p>
            <a:pPr>
              <a:buFont typeface="Wingdings" panose="05000000000000000000" pitchFamily="2" charset="2"/>
              <a:buChar char="Ø"/>
            </a:pPr>
            <a:endParaRPr lang="en-US" sz="2400" dirty="0"/>
          </a:p>
          <a:p>
            <a:pPr>
              <a:buFont typeface="Wingdings" panose="05000000000000000000" pitchFamily="2" charset="2"/>
              <a:buChar char="Ø"/>
            </a:pPr>
            <a:r>
              <a:rPr lang="en-US" sz="2400" dirty="0" smtClean="0"/>
              <a:t>Increased </a:t>
            </a:r>
            <a:r>
              <a:rPr lang="en-US" sz="2400" dirty="0"/>
              <a:t>fetal </a:t>
            </a:r>
            <a:r>
              <a:rPr lang="en-US" sz="2400" dirty="0" smtClean="0"/>
              <a:t>risk </a:t>
            </a:r>
            <a:r>
              <a:rPr lang="en-US" sz="2400" dirty="0"/>
              <a:t>for hemorrhage </a:t>
            </a:r>
            <a:r>
              <a:rPr lang="en-US" sz="2400" dirty="0" smtClean="0"/>
              <a:t>: greater </a:t>
            </a:r>
            <a:r>
              <a:rPr lang="en-US" sz="2400" dirty="0"/>
              <a:t>affinity </a:t>
            </a:r>
            <a:r>
              <a:rPr lang="en-US" sz="2400" dirty="0" smtClean="0"/>
              <a:t>of </a:t>
            </a:r>
            <a:r>
              <a:rPr lang="en-US" sz="2400" dirty="0"/>
              <a:t>albumin for bilirubin than warfarin, high serum bilirubin concentration, reduced hepatic drug metabolism, and poor </a:t>
            </a:r>
            <a:r>
              <a:rPr lang="en-US" sz="2400" dirty="0" smtClean="0"/>
              <a:t>synthesis </a:t>
            </a:r>
            <a:r>
              <a:rPr lang="en-US" sz="2400" dirty="0"/>
              <a:t>of vitamin K–dependent factors</a:t>
            </a:r>
          </a:p>
          <a:p>
            <a:pPr>
              <a:buFont typeface="Wingdings" panose="05000000000000000000" pitchFamily="2" charset="2"/>
              <a:buChar char="Ø"/>
            </a:pPr>
            <a:endParaRPr lang="en-US" sz="2400" dirty="0"/>
          </a:p>
        </p:txBody>
      </p:sp>
      <p:sp>
        <p:nvSpPr>
          <p:cNvPr id="4" name="Date Placeholder 3"/>
          <p:cNvSpPr>
            <a:spLocks noGrp="1"/>
          </p:cNvSpPr>
          <p:nvPr>
            <p:ph type="dt" sz="half" idx="10"/>
          </p:nvPr>
        </p:nvSpPr>
        <p:spPr/>
        <p:txBody>
          <a:bodyPr/>
          <a:lstStyle/>
          <a:p>
            <a:fld id="{CC07DC07-C6C1-40BF-B4B4-88A72786BEA0}" type="datetime1">
              <a:rPr lang="en-US" smtClean="0"/>
              <a:t>8/10/2016</a:t>
            </a:fld>
            <a:endParaRPr lang="en-US"/>
          </a:p>
        </p:txBody>
      </p:sp>
      <p:sp>
        <p:nvSpPr>
          <p:cNvPr id="5" name="Footer Placeholder 4"/>
          <p:cNvSpPr>
            <a:spLocks noGrp="1"/>
          </p:cNvSpPr>
          <p:nvPr>
            <p:ph type="ftr" sz="quarter" idx="11"/>
          </p:nvPr>
        </p:nvSpPr>
        <p:spPr/>
        <p:txBody>
          <a:bodyPr/>
          <a:lstStyle/>
          <a:p>
            <a:r>
              <a:rPr lang="en-US" smtClean="0"/>
              <a:t>L. Shojaei</a:t>
            </a:r>
            <a:endParaRPr lang="en-US" dirty="0"/>
          </a:p>
        </p:txBody>
      </p:sp>
      <p:sp>
        <p:nvSpPr>
          <p:cNvPr id="6" name="Slide Number Placeholder 5"/>
          <p:cNvSpPr>
            <a:spLocks noGrp="1"/>
          </p:cNvSpPr>
          <p:nvPr>
            <p:ph type="sldNum" sz="quarter" idx="12"/>
          </p:nvPr>
        </p:nvSpPr>
        <p:spPr/>
        <p:txBody>
          <a:bodyPr/>
          <a:lstStyle/>
          <a:p>
            <a:fld id="{3D6BC03C-23AD-49D7-BD17-22DD981F3648}" type="slidenum">
              <a:rPr lang="en-US" smtClean="0"/>
              <a:t>48</a:t>
            </a:fld>
            <a:endParaRPr lang="en-US" dirty="0"/>
          </a:p>
        </p:txBody>
      </p:sp>
    </p:spTree>
    <p:extLst>
      <p:ext uri="{BB962C8B-B14F-4D97-AF65-F5344CB8AC3E}">
        <p14:creationId xmlns:p14="http://schemas.microsoft.com/office/powerpoint/2010/main" val="10978740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Danaparoid</a:t>
            </a:r>
            <a:endParaRPr lang="en-US" dirty="0"/>
          </a:p>
        </p:txBody>
      </p:sp>
      <p:sp>
        <p:nvSpPr>
          <p:cNvPr id="3" name="Content Placeholder 2"/>
          <p:cNvSpPr>
            <a:spLocks noGrp="1"/>
          </p:cNvSpPr>
          <p:nvPr>
            <p:ph idx="1"/>
          </p:nvPr>
        </p:nvSpPr>
        <p:spPr/>
        <p:txBody>
          <a:bodyPr/>
          <a:lstStyle/>
          <a:p>
            <a:pPr>
              <a:lnSpc>
                <a:spcPct val="150000"/>
              </a:lnSpc>
              <a:buFont typeface="Wingdings" panose="05000000000000000000" pitchFamily="2" charset="2"/>
              <a:buChar char="Ø"/>
            </a:pPr>
            <a:r>
              <a:rPr lang="en-US" dirty="0" smtClean="0"/>
              <a:t>The newer anticoagulant (with a heparin like action)</a:t>
            </a:r>
          </a:p>
          <a:p>
            <a:pPr>
              <a:lnSpc>
                <a:spcPct val="150000"/>
              </a:lnSpc>
              <a:buFont typeface="Wingdings" panose="05000000000000000000" pitchFamily="2" charset="2"/>
              <a:buChar char="Ø"/>
            </a:pPr>
            <a:r>
              <a:rPr lang="en-US" dirty="0" smtClean="0"/>
              <a:t>No teratogenic effects were found in animal studies or in approximately 80 reported human cases.</a:t>
            </a:r>
          </a:p>
          <a:p>
            <a:pPr>
              <a:lnSpc>
                <a:spcPct val="150000"/>
              </a:lnSpc>
              <a:buFont typeface="Wingdings" panose="05000000000000000000" pitchFamily="2" charset="2"/>
              <a:buChar char="Ø"/>
            </a:pPr>
            <a:r>
              <a:rPr lang="en-US" dirty="0" smtClean="0"/>
              <a:t>Alternative to heparins</a:t>
            </a:r>
            <a:endParaRPr lang="en-US" dirty="0"/>
          </a:p>
        </p:txBody>
      </p:sp>
      <p:sp>
        <p:nvSpPr>
          <p:cNvPr id="4" name="Date Placeholder 3"/>
          <p:cNvSpPr>
            <a:spLocks noGrp="1"/>
          </p:cNvSpPr>
          <p:nvPr>
            <p:ph type="dt" sz="half" idx="10"/>
          </p:nvPr>
        </p:nvSpPr>
        <p:spPr/>
        <p:txBody>
          <a:bodyPr/>
          <a:lstStyle/>
          <a:p>
            <a:fld id="{CC07DC07-C6C1-40BF-B4B4-88A72786BEA0}" type="datetime1">
              <a:rPr lang="en-US" smtClean="0"/>
              <a:t>8/10/2016</a:t>
            </a:fld>
            <a:endParaRPr lang="en-US"/>
          </a:p>
        </p:txBody>
      </p:sp>
      <p:sp>
        <p:nvSpPr>
          <p:cNvPr id="5" name="Footer Placeholder 4"/>
          <p:cNvSpPr>
            <a:spLocks noGrp="1"/>
          </p:cNvSpPr>
          <p:nvPr>
            <p:ph type="ftr" sz="quarter" idx="11"/>
          </p:nvPr>
        </p:nvSpPr>
        <p:spPr/>
        <p:txBody>
          <a:bodyPr/>
          <a:lstStyle/>
          <a:p>
            <a:r>
              <a:rPr lang="en-US" smtClean="0"/>
              <a:t>L. Shojaei</a:t>
            </a:r>
            <a:endParaRPr lang="en-US" dirty="0"/>
          </a:p>
        </p:txBody>
      </p:sp>
      <p:sp>
        <p:nvSpPr>
          <p:cNvPr id="6" name="Slide Number Placeholder 5"/>
          <p:cNvSpPr>
            <a:spLocks noGrp="1"/>
          </p:cNvSpPr>
          <p:nvPr>
            <p:ph type="sldNum" sz="quarter" idx="12"/>
          </p:nvPr>
        </p:nvSpPr>
        <p:spPr/>
        <p:txBody>
          <a:bodyPr/>
          <a:lstStyle/>
          <a:p>
            <a:fld id="{3D6BC03C-23AD-49D7-BD17-22DD981F3648}" type="slidenum">
              <a:rPr lang="en-US" smtClean="0"/>
              <a:t>49</a:t>
            </a:fld>
            <a:endParaRPr lang="en-US" dirty="0"/>
          </a:p>
        </p:txBody>
      </p:sp>
    </p:spTree>
    <p:extLst>
      <p:ext uri="{BB962C8B-B14F-4D97-AF65-F5344CB8AC3E}">
        <p14:creationId xmlns:p14="http://schemas.microsoft.com/office/powerpoint/2010/main" val="3011834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Metabolic Rate and Metabolism</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179961953"/>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CC07DC07-C6C1-40BF-B4B4-88A72786BEA0}" type="datetime1">
              <a:rPr lang="en-US" smtClean="0"/>
              <a:t>8/10/2016</a:t>
            </a:fld>
            <a:endParaRPr lang="en-US"/>
          </a:p>
        </p:txBody>
      </p:sp>
      <p:sp>
        <p:nvSpPr>
          <p:cNvPr id="5" name="Footer Placeholder 4"/>
          <p:cNvSpPr>
            <a:spLocks noGrp="1"/>
          </p:cNvSpPr>
          <p:nvPr>
            <p:ph type="ftr" sz="quarter" idx="11"/>
          </p:nvPr>
        </p:nvSpPr>
        <p:spPr/>
        <p:txBody>
          <a:bodyPr/>
          <a:lstStyle/>
          <a:p>
            <a:r>
              <a:rPr lang="en-US" smtClean="0"/>
              <a:t>L. Shojaei</a:t>
            </a:r>
            <a:endParaRPr lang="en-US" dirty="0"/>
          </a:p>
        </p:txBody>
      </p:sp>
      <p:sp>
        <p:nvSpPr>
          <p:cNvPr id="6" name="Slide Number Placeholder 5"/>
          <p:cNvSpPr>
            <a:spLocks noGrp="1"/>
          </p:cNvSpPr>
          <p:nvPr>
            <p:ph type="sldNum" sz="quarter" idx="12"/>
          </p:nvPr>
        </p:nvSpPr>
        <p:spPr/>
        <p:txBody>
          <a:bodyPr/>
          <a:lstStyle/>
          <a:p>
            <a:fld id="{3D6BC03C-23AD-49D7-BD17-22DD981F3648}" type="slidenum">
              <a:rPr lang="en-US" smtClean="0"/>
              <a:t>5</a:t>
            </a:fld>
            <a:endParaRPr lang="en-US" dirty="0"/>
          </a:p>
        </p:txBody>
      </p:sp>
      <p:cxnSp>
        <p:nvCxnSpPr>
          <p:cNvPr id="10" name="Straight Arrow Connector 9"/>
          <p:cNvCxnSpPr/>
          <p:nvPr/>
        </p:nvCxnSpPr>
        <p:spPr>
          <a:xfrm flipV="1">
            <a:off x="1679510" y="1959429"/>
            <a:ext cx="18661" cy="631635"/>
          </a:xfrm>
          <a:prstGeom prst="straightConnector1">
            <a:avLst/>
          </a:prstGeom>
          <a:ln w="28575">
            <a:solidFill>
              <a:srgbClr val="FFFF00"/>
            </a:solidFill>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flipV="1">
            <a:off x="1682622" y="3026222"/>
            <a:ext cx="18661" cy="631635"/>
          </a:xfrm>
          <a:prstGeom prst="straightConnector1">
            <a:avLst/>
          </a:prstGeom>
          <a:ln w="28575">
            <a:solidFill>
              <a:srgbClr val="FFFF00"/>
            </a:solidFill>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flipV="1">
            <a:off x="1685734" y="4018371"/>
            <a:ext cx="18661" cy="631635"/>
          </a:xfrm>
          <a:prstGeom prst="straightConnector1">
            <a:avLst/>
          </a:prstGeom>
          <a:ln w="28575">
            <a:solidFill>
              <a:srgbClr val="FFFF00"/>
            </a:solidFill>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a:off x="1679510" y="5085164"/>
            <a:ext cx="0" cy="595021"/>
          </a:xfrm>
          <a:prstGeom prst="straightConnector1">
            <a:avLst/>
          </a:prstGeom>
          <a:ln w="28575">
            <a:solidFill>
              <a:srgbClr val="FFFF0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29568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newer anticoagulant drugs</a:t>
            </a:r>
          </a:p>
        </p:txBody>
      </p:sp>
      <p:sp>
        <p:nvSpPr>
          <p:cNvPr id="3" name="Content Placeholder 2"/>
          <p:cNvSpPr>
            <a:spLocks noGrp="1"/>
          </p:cNvSpPr>
          <p:nvPr>
            <p:ph idx="1"/>
          </p:nvPr>
        </p:nvSpPr>
        <p:spPr/>
        <p:txBody>
          <a:bodyPr>
            <a:normAutofit/>
          </a:bodyPr>
          <a:lstStyle/>
          <a:p>
            <a:pPr>
              <a:lnSpc>
                <a:spcPct val="150000"/>
              </a:lnSpc>
              <a:buFont typeface="Wingdings" panose="05000000000000000000" pitchFamily="2" charset="2"/>
              <a:buChar char="Ø"/>
            </a:pPr>
            <a:r>
              <a:rPr lang="en-US" sz="2400" dirty="0" smtClean="0"/>
              <a:t>Not recommended in pregnant:</a:t>
            </a:r>
          </a:p>
          <a:p>
            <a:pPr marL="514350" indent="-514350">
              <a:lnSpc>
                <a:spcPct val="150000"/>
              </a:lnSpc>
              <a:buClr>
                <a:srgbClr val="FF0000"/>
              </a:buClr>
              <a:buFont typeface="+mj-lt"/>
              <a:buAutoNum type="romanUcPeriod"/>
            </a:pPr>
            <a:r>
              <a:rPr lang="en-US" sz="2400" dirty="0" smtClean="0"/>
              <a:t>Direct thrombin inhibitor: dabigatran, </a:t>
            </a:r>
            <a:r>
              <a:rPr lang="en-US" sz="2400" dirty="0" err="1" smtClean="0"/>
              <a:t>bivalirudin</a:t>
            </a:r>
            <a:endParaRPr lang="en-US" sz="2400" dirty="0" smtClean="0"/>
          </a:p>
          <a:p>
            <a:pPr marL="514350" indent="-514350">
              <a:lnSpc>
                <a:spcPct val="150000"/>
              </a:lnSpc>
              <a:buClr>
                <a:srgbClr val="FF0000"/>
              </a:buClr>
              <a:buFont typeface="+mj-lt"/>
              <a:buAutoNum type="romanUcPeriod"/>
            </a:pPr>
            <a:r>
              <a:rPr lang="en-US" sz="2400" dirty="0" smtClean="0"/>
              <a:t>Factor </a:t>
            </a:r>
            <a:r>
              <a:rPr lang="en-US" sz="2400" dirty="0" err="1" smtClean="0"/>
              <a:t>xa</a:t>
            </a:r>
            <a:r>
              <a:rPr lang="en-US" sz="2400" dirty="0" smtClean="0"/>
              <a:t>-inhibitors: </a:t>
            </a:r>
            <a:r>
              <a:rPr lang="en-US" sz="2400" dirty="0" err="1" smtClean="0"/>
              <a:t>rivaroxaban</a:t>
            </a:r>
            <a:r>
              <a:rPr lang="en-US" sz="2400" dirty="0" smtClean="0"/>
              <a:t>, </a:t>
            </a:r>
            <a:r>
              <a:rPr lang="en-US" sz="2400" dirty="0" err="1" smtClean="0"/>
              <a:t>apixaban</a:t>
            </a:r>
            <a:r>
              <a:rPr lang="en-US" sz="2400" dirty="0" smtClean="0"/>
              <a:t> and </a:t>
            </a:r>
            <a:r>
              <a:rPr lang="en-US" sz="2400" dirty="0" err="1" smtClean="0"/>
              <a:t>fondaparinux</a:t>
            </a:r>
            <a:r>
              <a:rPr lang="en-US" sz="2400" dirty="0" smtClean="0"/>
              <a:t>.</a:t>
            </a:r>
          </a:p>
          <a:p>
            <a:pPr marL="514350" indent="-514350">
              <a:lnSpc>
                <a:spcPct val="150000"/>
              </a:lnSpc>
              <a:buClr>
                <a:srgbClr val="FF0000"/>
              </a:buClr>
              <a:buFont typeface="+mj-lt"/>
              <a:buAutoNum type="romanUcPeriod"/>
            </a:pPr>
            <a:endParaRPr lang="en-US" sz="2400" dirty="0" smtClean="0"/>
          </a:p>
          <a:p>
            <a:pPr>
              <a:lnSpc>
                <a:spcPct val="150000"/>
              </a:lnSpc>
              <a:buFont typeface="Wingdings" panose="05000000000000000000" pitchFamily="2" charset="2"/>
              <a:buChar char="Ø"/>
            </a:pPr>
            <a:r>
              <a:rPr lang="en-US" sz="2400" dirty="0" smtClean="0"/>
              <a:t>All these new drugs cross the placental barrier in varying degrees.</a:t>
            </a:r>
            <a:endParaRPr lang="en-US" sz="2400" dirty="0"/>
          </a:p>
        </p:txBody>
      </p:sp>
      <p:sp>
        <p:nvSpPr>
          <p:cNvPr id="4" name="Date Placeholder 3"/>
          <p:cNvSpPr>
            <a:spLocks noGrp="1"/>
          </p:cNvSpPr>
          <p:nvPr>
            <p:ph type="dt" sz="half" idx="10"/>
          </p:nvPr>
        </p:nvSpPr>
        <p:spPr/>
        <p:txBody>
          <a:bodyPr/>
          <a:lstStyle/>
          <a:p>
            <a:fld id="{CC07DC07-C6C1-40BF-B4B4-88A72786BEA0}" type="datetime1">
              <a:rPr lang="en-US" smtClean="0"/>
              <a:t>8/10/2016</a:t>
            </a:fld>
            <a:endParaRPr lang="en-US"/>
          </a:p>
        </p:txBody>
      </p:sp>
      <p:sp>
        <p:nvSpPr>
          <p:cNvPr id="5" name="Footer Placeholder 4"/>
          <p:cNvSpPr>
            <a:spLocks noGrp="1"/>
          </p:cNvSpPr>
          <p:nvPr>
            <p:ph type="ftr" sz="quarter" idx="11"/>
          </p:nvPr>
        </p:nvSpPr>
        <p:spPr/>
        <p:txBody>
          <a:bodyPr/>
          <a:lstStyle/>
          <a:p>
            <a:r>
              <a:rPr lang="en-US" smtClean="0"/>
              <a:t>L. Shojaei</a:t>
            </a:r>
            <a:endParaRPr lang="en-US" dirty="0"/>
          </a:p>
        </p:txBody>
      </p:sp>
      <p:sp>
        <p:nvSpPr>
          <p:cNvPr id="6" name="Slide Number Placeholder 5"/>
          <p:cNvSpPr>
            <a:spLocks noGrp="1"/>
          </p:cNvSpPr>
          <p:nvPr>
            <p:ph type="sldNum" sz="quarter" idx="12"/>
          </p:nvPr>
        </p:nvSpPr>
        <p:spPr/>
        <p:txBody>
          <a:bodyPr/>
          <a:lstStyle/>
          <a:p>
            <a:fld id="{3D6BC03C-23AD-49D7-BD17-22DD981F3648}" type="slidenum">
              <a:rPr lang="en-US" smtClean="0"/>
              <a:t>50</a:t>
            </a:fld>
            <a:endParaRPr lang="en-US" dirty="0"/>
          </a:p>
        </p:txBody>
      </p:sp>
    </p:spTree>
    <p:extLst>
      <p:ext uri="{BB962C8B-B14F-4D97-AF65-F5344CB8AC3E}">
        <p14:creationId xmlns:p14="http://schemas.microsoft.com/office/powerpoint/2010/main" val="37942012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t>
            </a:r>
            <a:r>
              <a:rPr lang="en-US" dirty="0" smtClean="0"/>
              <a:t>nti-</a:t>
            </a:r>
            <a:r>
              <a:rPr lang="en-US" dirty="0" err="1" smtClean="0"/>
              <a:t>Xa</a:t>
            </a:r>
            <a:r>
              <a:rPr lang="en-US" dirty="0" smtClean="0"/>
              <a:t> </a:t>
            </a:r>
            <a:r>
              <a:rPr lang="en-US" dirty="0"/>
              <a:t>monitoring</a:t>
            </a:r>
          </a:p>
        </p:txBody>
      </p:sp>
      <p:sp>
        <p:nvSpPr>
          <p:cNvPr id="3" name="Content Placeholder 2"/>
          <p:cNvSpPr>
            <a:spLocks noGrp="1"/>
          </p:cNvSpPr>
          <p:nvPr>
            <p:ph idx="1"/>
          </p:nvPr>
        </p:nvSpPr>
        <p:spPr/>
        <p:txBody>
          <a:bodyPr>
            <a:normAutofit/>
          </a:bodyPr>
          <a:lstStyle/>
          <a:p>
            <a:endParaRPr lang="en-US" dirty="0"/>
          </a:p>
          <a:p>
            <a:r>
              <a:rPr lang="en-US" dirty="0"/>
              <a:t>Range: increased </a:t>
            </a:r>
            <a:r>
              <a:rPr lang="en-US" dirty="0" err="1"/>
              <a:t>vd</a:t>
            </a:r>
            <a:r>
              <a:rPr lang="en-US" dirty="0"/>
              <a:t> and increased Cl. </a:t>
            </a:r>
            <a:r>
              <a:rPr lang="en-US" dirty="0" smtClean="0">
                <a:sym typeface="Wingdings" panose="05000000000000000000" pitchFamily="2" charset="2"/>
              </a:rPr>
              <a:t> </a:t>
            </a:r>
            <a:r>
              <a:rPr lang="en-US" dirty="0" smtClean="0"/>
              <a:t>monitoring </a:t>
            </a:r>
            <a:r>
              <a:rPr lang="en-US" dirty="0"/>
              <a:t>of anti-</a:t>
            </a:r>
            <a:r>
              <a:rPr lang="en-US" dirty="0" err="1"/>
              <a:t>Xa</a:t>
            </a:r>
            <a:r>
              <a:rPr lang="en-US" dirty="0"/>
              <a:t> levels is necessary.  </a:t>
            </a:r>
          </a:p>
          <a:p>
            <a:endParaRPr lang="en-US" dirty="0" smtClean="0"/>
          </a:p>
          <a:p>
            <a:r>
              <a:rPr lang="en-US" dirty="0" smtClean="0"/>
              <a:t>Increase </a:t>
            </a:r>
            <a:r>
              <a:rPr lang="en-US" dirty="0"/>
              <a:t>in dose requirement during </a:t>
            </a:r>
            <a:r>
              <a:rPr lang="en-US" dirty="0" smtClean="0"/>
              <a:t>pregnancy: </a:t>
            </a:r>
            <a:r>
              <a:rPr lang="en-US" dirty="0"/>
              <a:t>the anti- </a:t>
            </a:r>
            <a:r>
              <a:rPr lang="en-US" dirty="0" err="1"/>
              <a:t>Xa</a:t>
            </a:r>
            <a:r>
              <a:rPr lang="en-US" dirty="0"/>
              <a:t> levels in the therapeutic </a:t>
            </a:r>
            <a:endParaRPr lang="en-US" dirty="0" smtClean="0"/>
          </a:p>
          <a:p>
            <a:endParaRPr lang="en-US" dirty="0"/>
          </a:p>
          <a:p>
            <a:endParaRPr lang="en-US" dirty="0"/>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fld id="{CC07DC07-C6C1-40BF-B4B4-88A72786BEA0}" type="datetime1">
              <a:rPr lang="en-US" smtClean="0"/>
              <a:t>8/10/2016</a:t>
            </a:fld>
            <a:endParaRPr lang="en-US"/>
          </a:p>
        </p:txBody>
      </p:sp>
      <p:sp>
        <p:nvSpPr>
          <p:cNvPr id="5" name="Footer Placeholder 4"/>
          <p:cNvSpPr>
            <a:spLocks noGrp="1"/>
          </p:cNvSpPr>
          <p:nvPr>
            <p:ph type="ftr" sz="quarter" idx="11"/>
          </p:nvPr>
        </p:nvSpPr>
        <p:spPr/>
        <p:txBody>
          <a:bodyPr/>
          <a:lstStyle/>
          <a:p>
            <a:r>
              <a:rPr lang="en-US" smtClean="0"/>
              <a:t>L. Shojaei</a:t>
            </a:r>
            <a:endParaRPr lang="en-US" dirty="0"/>
          </a:p>
        </p:txBody>
      </p:sp>
      <p:sp>
        <p:nvSpPr>
          <p:cNvPr id="6" name="Slide Number Placeholder 5"/>
          <p:cNvSpPr>
            <a:spLocks noGrp="1"/>
          </p:cNvSpPr>
          <p:nvPr>
            <p:ph type="sldNum" sz="quarter" idx="12"/>
          </p:nvPr>
        </p:nvSpPr>
        <p:spPr/>
        <p:txBody>
          <a:bodyPr/>
          <a:lstStyle/>
          <a:p>
            <a:fld id="{3D6BC03C-23AD-49D7-BD17-22DD981F3648}" type="slidenum">
              <a:rPr lang="en-US" smtClean="0"/>
              <a:t>51</a:t>
            </a:fld>
            <a:endParaRPr lang="en-US" dirty="0"/>
          </a:p>
        </p:txBody>
      </p:sp>
    </p:spTree>
    <p:extLst>
      <p:ext uri="{BB962C8B-B14F-4D97-AF65-F5344CB8AC3E}">
        <p14:creationId xmlns:p14="http://schemas.microsoft.com/office/powerpoint/2010/main" val="2161817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valve</a:t>
            </a:r>
            <a:endParaRPr lang="en-US" dirty="0"/>
          </a:p>
        </p:txBody>
      </p:sp>
      <p:sp>
        <p:nvSpPr>
          <p:cNvPr id="3" name="Content Placeholder 2"/>
          <p:cNvSpPr>
            <a:spLocks noGrp="1"/>
          </p:cNvSpPr>
          <p:nvPr>
            <p:ph idx="1"/>
          </p:nvPr>
        </p:nvSpPr>
        <p:spPr>
          <a:xfrm>
            <a:off x="1097280" y="1920378"/>
            <a:ext cx="10058400" cy="4023360"/>
          </a:xfrm>
        </p:spPr>
        <p:txBody>
          <a:bodyPr>
            <a:normAutofit lnSpcReduction="10000"/>
          </a:bodyPr>
          <a:lstStyle/>
          <a:p>
            <a:pPr>
              <a:buClr>
                <a:schemeClr val="accent5">
                  <a:lumMod val="75000"/>
                </a:schemeClr>
              </a:buClr>
              <a:buSzPct val="120000"/>
              <a:buFont typeface="Wingdings" panose="05000000000000000000" pitchFamily="2" charset="2"/>
              <a:buChar char="ü"/>
            </a:pPr>
            <a:r>
              <a:rPr lang="en-US" sz="2400" dirty="0"/>
              <a:t>The </a:t>
            </a:r>
            <a:r>
              <a:rPr lang="en-US" sz="2400" dirty="0" err="1"/>
              <a:t>procoagulant</a:t>
            </a:r>
            <a:r>
              <a:rPr lang="en-US" sz="2400" dirty="0"/>
              <a:t> </a:t>
            </a:r>
            <a:r>
              <a:rPr lang="en-US" sz="2400" dirty="0" err="1" smtClean="0"/>
              <a:t>mechanisms</a:t>
            </a:r>
            <a:r>
              <a:rPr lang="en-US" sz="2400" dirty="0" err="1" smtClean="0">
                <a:sym typeface="Wingdings" panose="05000000000000000000" pitchFamily="2" charset="2"/>
              </a:rPr>
              <a:t></a:t>
            </a:r>
            <a:r>
              <a:rPr lang="en-US" sz="2400" dirty="0" err="1" smtClean="0"/>
              <a:t>risk</a:t>
            </a:r>
            <a:r>
              <a:rPr lang="en-US" sz="2400" dirty="0" smtClean="0"/>
              <a:t> </a:t>
            </a:r>
            <a:r>
              <a:rPr lang="en-US" sz="2400" dirty="0"/>
              <a:t>of valve thrombosis </a:t>
            </a:r>
            <a:r>
              <a:rPr lang="en-US" sz="2400" dirty="0" smtClean="0"/>
              <a:t>in </a:t>
            </a:r>
            <a:r>
              <a:rPr lang="en-US" sz="2400" dirty="0"/>
              <a:t>pregnant </a:t>
            </a:r>
            <a:r>
              <a:rPr lang="en-US" sz="2400" dirty="0" smtClean="0"/>
              <a:t>women</a:t>
            </a:r>
          </a:p>
          <a:p>
            <a:pPr>
              <a:buClr>
                <a:schemeClr val="accent5">
                  <a:lumMod val="75000"/>
                </a:schemeClr>
              </a:buClr>
              <a:buSzPct val="120000"/>
              <a:buFont typeface="Wingdings" panose="05000000000000000000" pitchFamily="2" charset="2"/>
              <a:buChar char="ü"/>
            </a:pPr>
            <a:endParaRPr lang="en-US" sz="2400" dirty="0" smtClean="0"/>
          </a:p>
          <a:p>
            <a:pPr>
              <a:buClr>
                <a:schemeClr val="accent5">
                  <a:lumMod val="75000"/>
                </a:schemeClr>
              </a:buClr>
              <a:buSzPct val="120000"/>
              <a:buFont typeface="Wingdings" panose="05000000000000000000" pitchFamily="2" charset="2"/>
              <a:buChar char="ü"/>
            </a:pPr>
            <a:r>
              <a:rPr lang="en-US" sz="2400" dirty="0" smtClean="0"/>
              <a:t>low risk of </a:t>
            </a:r>
            <a:r>
              <a:rPr lang="en-US" sz="2400" dirty="0"/>
              <a:t>valve thrombosis with oral anticoagulants </a:t>
            </a:r>
            <a:r>
              <a:rPr lang="en-US" sz="2400" dirty="0" smtClean="0"/>
              <a:t>(</a:t>
            </a:r>
            <a:r>
              <a:rPr lang="en-US" sz="2400" dirty="0"/>
              <a:t>2.4 </a:t>
            </a:r>
            <a:r>
              <a:rPr lang="en-US" sz="2400" dirty="0" smtClean="0"/>
              <a:t>%) </a:t>
            </a:r>
            <a:r>
              <a:rPr lang="en-US" sz="2400" dirty="0"/>
              <a:t>compared to UFH </a:t>
            </a:r>
            <a:r>
              <a:rPr lang="en-US" sz="2400" dirty="0" smtClean="0"/>
              <a:t>in </a:t>
            </a:r>
            <a:r>
              <a:rPr lang="en-US" sz="2400" dirty="0"/>
              <a:t>the first trimester (10.3 </a:t>
            </a:r>
            <a:r>
              <a:rPr lang="en-US" sz="2400" dirty="0" smtClean="0"/>
              <a:t>%) </a:t>
            </a:r>
          </a:p>
          <a:p>
            <a:pPr>
              <a:buClr>
                <a:schemeClr val="accent5">
                  <a:lumMod val="75000"/>
                </a:schemeClr>
              </a:buClr>
              <a:buSzPct val="120000"/>
              <a:buFont typeface="Wingdings" panose="05000000000000000000" pitchFamily="2" charset="2"/>
              <a:buChar char="ü"/>
            </a:pPr>
            <a:endParaRPr lang="en-US" sz="2400" dirty="0" smtClean="0"/>
          </a:p>
          <a:p>
            <a:pPr>
              <a:buClr>
                <a:schemeClr val="accent5">
                  <a:lumMod val="75000"/>
                </a:schemeClr>
              </a:buClr>
              <a:buSzPct val="120000"/>
              <a:buFont typeface="Wingdings" panose="05000000000000000000" pitchFamily="2" charset="2"/>
              <a:buChar char="ü"/>
            </a:pPr>
            <a:r>
              <a:rPr lang="en-US" sz="2400" dirty="0"/>
              <a:t>LMWHs </a:t>
            </a:r>
            <a:r>
              <a:rPr lang="en-US" sz="2400" dirty="0" smtClean="0"/>
              <a:t>associated </a:t>
            </a:r>
            <a:r>
              <a:rPr lang="en-US" sz="2400" dirty="0"/>
              <a:t>with the risk of valve thrombosis. </a:t>
            </a:r>
            <a:r>
              <a:rPr lang="en-US" sz="2400" dirty="0" smtClean="0">
                <a:sym typeface="Wingdings" panose="05000000000000000000" pitchFamily="2" charset="2"/>
              </a:rPr>
              <a:t></a:t>
            </a:r>
            <a:r>
              <a:rPr lang="en-US" sz="2400" dirty="0" smtClean="0"/>
              <a:t>dose </a:t>
            </a:r>
            <a:r>
              <a:rPr lang="en-US" sz="2400" dirty="0"/>
              <a:t>adjusting according to anti-</a:t>
            </a:r>
            <a:r>
              <a:rPr lang="en-US" sz="2400" dirty="0" err="1"/>
              <a:t>Xa</a:t>
            </a:r>
            <a:r>
              <a:rPr lang="en-US" sz="2400" dirty="0"/>
              <a:t> levels </a:t>
            </a:r>
          </a:p>
          <a:p>
            <a:pPr>
              <a:buClr>
                <a:schemeClr val="accent5">
                  <a:lumMod val="75000"/>
                </a:schemeClr>
              </a:buClr>
              <a:buSzPct val="120000"/>
              <a:buFont typeface="Wingdings" panose="05000000000000000000" pitchFamily="2" charset="2"/>
              <a:buChar char="ü"/>
            </a:pPr>
            <a:endParaRPr lang="en-US" sz="2400" dirty="0" smtClean="0"/>
          </a:p>
          <a:p>
            <a:pPr>
              <a:buClr>
                <a:schemeClr val="accent5">
                  <a:lumMod val="75000"/>
                </a:schemeClr>
              </a:buClr>
              <a:buSzPct val="120000"/>
              <a:buFont typeface="Wingdings" panose="05000000000000000000" pitchFamily="2" charset="2"/>
              <a:buChar char="ü"/>
            </a:pPr>
            <a:r>
              <a:rPr lang="en-US" sz="2400" dirty="0" smtClean="0"/>
              <a:t>Warfarin recommended in 2</a:t>
            </a:r>
            <a:r>
              <a:rPr lang="en-US" sz="2400" baseline="30000" dirty="0" smtClean="0"/>
              <a:t>nd</a:t>
            </a:r>
            <a:r>
              <a:rPr lang="en-US" sz="2400" dirty="0" smtClean="0"/>
              <a:t>  and 3</a:t>
            </a:r>
            <a:r>
              <a:rPr lang="en-US" sz="2400" baseline="30000" dirty="0" smtClean="0"/>
              <a:t>rd</a:t>
            </a:r>
            <a:r>
              <a:rPr lang="en-US" sz="2400" dirty="0" smtClean="0"/>
              <a:t>  trimester</a:t>
            </a:r>
          </a:p>
          <a:p>
            <a:pPr>
              <a:buClr>
                <a:schemeClr val="accent5">
                  <a:lumMod val="75000"/>
                </a:schemeClr>
              </a:buClr>
              <a:buSzPct val="120000"/>
              <a:buFont typeface="Wingdings" panose="05000000000000000000" pitchFamily="2" charset="2"/>
              <a:buChar char="ü"/>
            </a:pPr>
            <a:endParaRPr lang="en-US" sz="2400" dirty="0"/>
          </a:p>
          <a:p>
            <a:pPr>
              <a:buClr>
                <a:schemeClr val="accent5">
                  <a:lumMod val="75000"/>
                </a:schemeClr>
              </a:buClr>
              <a:buSzPct val="120000"/>
              <a:buFont typeface="Wingdings" panose="05000000000000000000" pitchFamily="2" charset="2"/>
              <a:buChar char="ü"/>
            </a:pPr>
            <a:endParaRPr lang="en-US" sz="2400" dirty="0"/>
          </a:p>
          <a:p>
            <a:pPr>
              <a:buClr>
                <a:schemeClr val="accent5">
                  <a:lumMod val="75000"/>
                </a:schemeClr>
              </a:buClr>
              <a:buSzPct val="120000"/>
              <a:buFont typeface="Wingdings" panose="05000000000000000000" pitchFamily="2" charset="2"/>
              <a:buChar char="ü"/>
            </a:pPr>
            <a:endParaRPr lang="en-US" sz="2400" dirty="0" smtClean="0"/>
          </a:p>
          <a:p>
            <a:pPr>
              <a:buClr>
                <a:schemeClr val="accent5">
                  <a:lumMod val="75000"/>
                </a:schemeClr>
              </a:buClr>
              <a:buSzPct val="120000"/>
              <a:buFont typeface="Wingdings" panose="05000000000000000000" pitchFamily="2" charset="2"/>
              <a:buChar char="ü"/>
            </a:pPr>
            <a:endParaRPr lang="en-US" sz="2400" dirty="0" smtClean="0"/>
          </a:p>
          <a:p>
            <a:pPr>
              <a:buClr>
                <a:schemeClr val="accent5">
                  <a:lumMod val="75000"/>
                </a:schemeClr>
              </a:buClr>
              <a:buSzPct val="120000"/>
              <a:buFont typeface="Wingdings" panose="05000000000000000000" pitchFamily="2" charset="2"/>
              <a:buChar char="ü"/>
            </a:pPr>
            <a:endParaRPr lang="en-US" sz="2400" dirty="0"/>
          </a:p>
        </p:txBody>
      </p:sp>
      <p:sp>
        <p:nvSpPr>
          <p:cNvPr id="4" name="Date Placeholder 3"/>
          <p:cNvSpPr>
            <a:spLocks noGrp="1"/>
          </p:cNvSpPr>
          <p:nvPr>
            <p:ph type="dt" sz="half" idx="10"/>
          </p:nvPr>
        </p:nvSpPr>
        <p:spPr/>
        <p:txBody>
          <a:bodyPr/>
          <a:lstStyle/>
          <a:p>
            <a:fld id="{CC07DC07-C6C1-40BF-B4B4-88A72786BEA0}" type="datetime1">
              <a:rPr lang="en-US" smtClean="0"/>
              <a:t>8/10/2016</a:t>
            </a:fld>
            <a:endParaRPr lang="en-US"/>
          </a:p>
        </p:txBody>
      </p:sp>
      <p:sp>
        <p:nvSpPr>
          <p:cNvPr id="5" name="Footer Placeholder 4"/>
          <p:cNvSpPr>
            <a:spLocks noGrp="1"/>
          </p:cNvSpPr>
          <p:nvPr>
            <p:ph type="ftr" sz="quarter" idx="11"/>
          </p:nvPr>
        </p:nvSpPr>
        <p:spPr/>
        <p:txBody>
          <a:bodyPr/>
          <a:lstStyle/>
          <a:p>
            <a:r>
              <a:rPr lang="en-US" smtClean="0"/>
              <a:t>L. Shojaei</a:t>
            </a:r>
            <a:endParaRPr lang="en-US" dirty="0"/>
          </a:p>
        </p:txBody>
      </p:sp>
      <p:sp>
        <p:nvSpPr>
          <p:cNvPr id="6" name="Slide Number Placeholder 5"/>
          <p:cNvSpPr>
            <a:spLocks noGrp="1"/>
          </p:cNvSpPr>
          <p:nvPr>
            <p:ph type="sldNum" sz="quarter" idx="12"/>
          </p:nvPr>
        </p:nvSpPr>
        <p:spPr/>
        <p:txBody>
          <a:bodyPr/>
          <a:lstStyle/>
          <a:p>
            <a:fld id="{3D6BC03C-23AD-49D7-BD17-22DD981F3648}" type="slidenum">
              <a:rPr lang="en-US" smtClean="0"/>
              <a:t>52</a:t>
            </a:fld>
            <a:endParaRPr lang="en-US" dirty="0"/>
          </a:p>
        </p:txBody>
      </p:sp>
    </p:spTree>
    <p:extLst>
      <p:ext uri="{BB962C8B-B14F-4D97-AF65-F5344CB8AC3E}">
        <p14:creationId xmlns:p14="http://schemas.microsoft.com/office/powerpoint/2010/main" val="334174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buClr>
                <a:srgbClr val="00B0F0"/>
              </a:buClr>
              <a:buFont typeface="Wingdings" panose="05000000000000000000" pitchFamily="2" charset="2"/>
              <a:buChar char="Ø"/>
            </a:pPr>
            <a:r>
              <a:rPr lang="en-US" sz="2400" dirty="0"/>
              <a:t>Substitution of oral anticoagulants with UFH in weeks </a:t>
            </a:r>
            <a:r>
              <a:rPr lang="en-US" sz="2400" dirty="0" smtClean="0"/>
              <a:t>6–12.</a:t>
            </a:r>
          </a:p>
          <a:p>
            <a:pPr algn="just">
              <a:buClr>
                <a:srgbClr val="00B0F0"/>
              </a:buClr>
              <a:buFont typeface="Wingdings" panose="05000000000000000000" pitchFamily="2" charset="2"/>
              <a:buChar char="Ø"/>
            </a:pPr>
            <a:endParaRPr lang="en-US" sz="2400" dirty="0"/>
          </a:p>
          <a:p>
            <a:pPr algn="just">
              <a:buClr>
                <a:srgbClr val="00B0F0"/>
              </a:buClr>
              <a:buFont typeface="Wingdings" panose="05000000000000000000" pitchFamily="2" charset="2"/>
              <a:buChar char="Ø"/>
            </a:pPr>
            <a:r>
              <a:rPr lang="en-US" sz="2400" dirty="0" smtClean="0"/>
              <a:t>Small study: lower target INR range (1.5–2.5) in pregnant women with newer-generation </a:t>
            </a:r>
            <a:r>
              <a:rPr lang="en-US" sz="2400" dirty="0" err="1" smtClean="0"/>
              <a:t>mechani-cal</a:t>
            </a:r>
            <a:r>
              <a:rPr lang="en-US" sz="2400" dirty="0" smtClean="0"/>
              <a:t> aortic valves</a:t>
            </a:r>
            <a:r>
              <a:rPr lang="en-US" sz="2400" dirty="0" smtClean="0">
                <a:sym typeface="Wingdings" panose="05000000000000000000" pitchFamily="2" charset="2"/>
              </a:rPr>
              <a:t></a:t>
            </a:r>
            <a:r>
              <a:rPr lang="en-US" sz="2400" dirty="0" smtClean="0"/>
              <a:t> no reported maternal thrombotic events with warfarin dosing &lt;5 mg daily.</a:t>
            </a:r>
          </a:p>
          <a:p>
            <a:pPr algn="just">
              <a:buClr>
                <a:srgbClr val="00B0F0"/>
              </a:buClr>
              <a:buFont typeface="Wingdings" panose="05000000000000000000" pitchFamily="2" charset="2"/>
              <a:buChar char="Ø"/>
            </a:pPr>
            <a:endParaRPr lang="en-US" sz="2400" dirty="0" smtClean="0"/>
          </a:p>
          <a:p>
            <a:pPr algn="just">
              <a:buClr>
                <a:srgbClr val="00B0F0"/>
              </a:buClr>
              <a:buFont typeface="Wingdings" panose="05000000000000000000" pitchFamily="2" charset="2"/>
              <a:buChar char="Ø"/>
            </a:pPr>
            <a:r>
              <a:rPr lang="en-US" sz="2400" dirty="0" smtClean="0"/>
              <a:t>More data are needed before recommendations</a:t>
            </a:r>
            <a:endParaRPr lang="en-US" sz="2400" dirty="0"/>
          </a:p>
        </p:txBody>
      </p:sp>
      <p:sp>
        <p:nvSpPr>
          <p:cNvPr id="4" name="Date Placeholder 3"/>
          <p:cNvSpPr>
            <a:spLocks noGrp="1"/>
          </p:cNvSpPr>
          <p:nvPr>
            <p:ph type="dt" sz="half" idx="10"/>
          </p:nvPr>
        </p:nvSpPr>
        <p:spPr/>
        <p:txBody>
          <a:bodyPr/>
          <a:lstStyle/>
          <a:p>
            <a:fld id="{CC07DC07-C6C1-40BF-B4B4-88A72786BEA0}" type="datetime1">
              <a:rPr lang="en-US" smtClean="0"/>
              <a:t>8/10/2016</a:t>
            </a:fld>
            <a:endParaRPr lang="en-US"/>
          </a:p>
        </p:txBody>
      </p:sp>
      <p:sp>
        <p:nvSpPr>
          <p:cNvPr id="5" name="Footer Placeholder 4"/>
          <p:cNvSpPr>
            <a:spLocks noGrp="1"/>
          </p:cNvSpPr>
          <p:nvPr>
            <p:ph type="ftr" sz="quarter" idx="11"/>
          </p:nvPr>
        </p:nvSpPr>
        <p:spPr/>
        <p:txBody>
          <a:bodyPr/>
          <a:lstStyle/>
          <a:p>
            <a:r>
              <a:rPr lang="en-US" smtClean="0"/>
              <a:t>L. Shojaei</a:t>
            </a:r>
            <a:endParaRPr lang="en-US" dirty="0"/>
          </a:p>
        </p:txBody>
      </p:sp>
      <p:sp>
        <p:nvSpPr>
          <p:cNvPr id="6" name="Slide Number Placeholder 5"/>
          <p:cNvSpPr>
            <a:spLocks noGrp="1"/>
          </p:cNvSpPr>
          <p:nvPr>
            <p:ph type="sldNum" sz="quarter" idx="12"/>
          </p:nvPr>
        </p:nvSpPr>
        <p:spPr/>
        <p:txBody>
          <a:bodyPr/>
          <a:lstStyle/>
          <a:p>
            <a:fld id="{3D6BC03C-23AD-49D7-BD17-22DD981F3648}" type="slidenum">
              <a:rPr lang="en-US" smtClean="0"/>
              <a:t>53</a:t>
            </a:fld>
            <a:endParaRPr lang="en-US" dirty="0"/>
          </a:p>
        </p:txBody>
      </p:sp>
    </p:spTree>
    <p:extLst>
      <p:ext uri="{BB962C8B-B14F-4D97-AF65-F5344CB8AC3E}">
        <p14:creationId xmlns:p14="http://schemas.microsoft.com/office/powerpoint/2010/main" val="8221867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Adverse effects</a:t>
            </a:r>
            <a:endParaRPr lang="en-US" dirty="0"/>
          </a:p>
        </p:txBody>
      </p:sp>
      <p:sp>
        <p:nvSpPr>
          <p:cNvPr id="3" name="Content Placeholder 2"/>
          <p:cNvSpPr>
            <a:spLocks noGrp="1"/>
          </p:cNvSpPr>
          <p:nvPr>
            <p:ph idx="1"/>
          </p:nvPr>
        </p:nvSpPr>
        <p:spPr>
          <a:xfrm>
            <a:off x="1097280" y="1752429"/>
            <a:ext cx="10058400" cy="4023360"/>
          </a:xfrm>
        </p:spPr>
        <p:txBody>
          <a:bodyPr>
            <a:noAutofit/>
          </a:bodyPr>
          <a:lstStyle/>
          <a:p>
            <a:pPr>
              <a:lnSpc>
                <a:spcPct val="150000"/>
              </a:lnSpc>
              <a:buClr>
                <a:srgbClr val="7030A0"/>
              </a:buClr>
              <a:buFont typeface="Wingdings" panose="05000000000000000000" pitchFamily="2" charset="2"/>
              <a:buChar char="Ø"/>
            </a:pPr>
            <a:r>
              <a:rPr lang="en-US" sz="2400" dirty="0" smtClean="0"/>
              <a:t>Oral anticoagulants cross the placenta: </a:t>
            </a:r>
            <a:r>
              <a:rPr lang="en-US" sz="2400" dirty="0" err="1" smtClean="0"/>
              <a:t>embryopathy</a:t>
            </a:r>
            <a:r>
              <a:rPr lang="en-US" sz="2400" dirty="0" smtClean="0"/>
              <a:t>, major CNS (1</a:t>
            </a:r>
            <a:r>
              <a:rPr lang="en-US" sz="2400" baseline="30000" dirty="0" smtClean="0"/>
              <a:t>st</a:t>
            </a:r>
            <a:r>
              <a:rPr lang="en-US" sz="2400" dirty="0" smtClean="0"/>
              <a:t>  trimester)</a:t>
            </a:r>
          </a:p>
          <a:p>
            <a:pPr>
              <a:lnSpc>
                <a:spcPct val="150000"/>
              </a:lnSpc>
              <a:buClr>
                <a:srgbClr val="7030A0"/>
              </a:buClr>
              <a:buFont typeface="Wingdings" panose="05000000000000000000" pitchFamily="2" charset="2"/>
              <a:buChar char="Ø"/>
            </a:pPr>
            <a:r>
              <a:rPr lang="en-US" sz="2400" dirty="0" smtClean="0"/>
              <a:t>Substitution of oral anticoagulants with </a:t>
            </a:r>
            <a:r>
              <a:rPr lang="en-US" sz="2400" dirty="0" err="1" smtClean="0"/>
              <a:t>ufh</a:t>
            </a:r>
            <a:r>
              <a:rPr lang="en-US" sz="2400" dirty="0" smtClean="0"/>
              <a:t> in weeks 6–12 nearly eliminates the risk of </a:t>
            </a:r>
            <a:r>
              <a:rPr lang="en-US" sz="2400" dirty="0" err="1" smtClean="0"/>
              <a:t>embryopathy</a:t>
            </a:r>
            <a:r>
              <a:rPr lang="en-US" sz="2400" dirty="0" smtClean="0"/>
              <a:t>.</a:t>
            </a:r>
          </a:p>
          <a:p>
            <a:pPr>
              <a:lnSpc>
                <a:spcPct val="150000"/>
              </a:lnSpc>
              <a:buClr>
                <a:srgbClr val="7030A0"/>
              </a:buClr>
              <a:buFont typeface="Wingdings" panose="05000000000000000000" pitchFamily="2" charset="2"/>
              <a:buChar char="Ø"/>
            </a:pPr>
            <a:r>
              <a:rPr lang="en-US" sz="2400" dirty="0" smtClean="0"/>
              <a:t>The incidence of </a:t>
            </a:r>
            <a:r>
              <a:rPr lang="en-US" sz="2400" dirty="0" err="1" smtClean="0"/>
              <a:t>embryopathy</a:t>
            </a:r>
            <a:r>
              <a:rPr lang="en-US" sz="2400" dirty="0" smtClean="0"/>
              <a:t> is dose dependent</a:t>
            </a:r>
          </a:p>
        </p:txBody>
      </p:sp>
      <p:sp>
        <p:nvSpPr>
          <p:cNvPr id="4" name="Date Placeholder 3"/>
          <p:cNvSpPr>
            <a:spLocks noGrp="1"/>
          </p:cNvSpPr>
          <p:nvPr>
            <p:ph type="dt" sz="half" idx="10"/>
          </p:nvPr>
        </p:nvSpPr>
        <p:spPr/>
        <p:txBody>
          <a:bodyPr/>
          <a:lstStyle/>
          <a:p>
            <a:fld id="{CC07DC07-C6C1-40BF-B4B4-88A72786BEA0}" type="datetime1">
              <a:rPr lang="en-US" smtClean="0"/>
              <a:t>8/10/2016</a:t>
            </a:fld>
            <a:endParaRPr lang="en-US"/>
          </a:p>
        </p:txBody>
      </p:sp>
      <p:sp>
        <p:nvSpPr>
          <p:cNvPr id="5" name="Footer Placeholder 4"/>
          <p:cNvSpPr>
            <a:spLocks noGrp="1"/>
          </p:cNvSpPr>
          <p:nvPr>
            <p:ph type="ftr" sz="quarter" idx="11"/>
          </p:nvPr>
        </p:nvSpPr>
        <p:spPr/>
        <p:txBody>
          <a:bodyPr/>
          <a:lstStyle/>
          <a:p>
            <a:r>
              <a:rPr lang="en-US" smtClean="0"/>
              <a:t>L. Shojaei</a:t>
            </a:r>
            <a:endParaRPr lang="en-US" dirty="0"/>
          </a:p>
        </p:txBody>
      </p:sp>
      <p:sp>
        <p:nvSpPr>
          <p:cNvPr id="6" name="Slide Number Placeholder 5"/>
          <p:cNvSpPr>
            <a:spLocks noGrp="1"/>
          </p:cNvSpPr>
          <p:nvPr>
            <p:ph type="sldNum" sz="quarter" idx="12"/>
          </p:nvPr>
        </p:nvSpPr>
        <p:spPr/>
        <p:txBody>
          <a:bodyPr/>
          <a:lstStyle/>
          <a:p>
            <a:fld id="{3D6BC03C-23AD-49D7-BD17-22DD981F3648}" type="slidenum">
              <a:rPr lang="en-US" smtClean="0"/>
              <a:t>54</a:t>
            </a:fld>
            <a:endParaRPr lang="en-US" dirty="0"/>
          </a:p>
        </p:txBody>
      </p:sp>
    </p:spTree>
    <p:extLst>
      <p:ext uri="{BB962C8B-B14F-4D97-AF65-F5344CB8AC3E}">
        <p14:creationId xmlns:p14="http://schemas.microsoft.com/office/powerpoint/2010/main" val="37462759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Adverse effects</a:t>
            </a:r>
          </a:p>
        </p:txBody>
      </p:sp>
      <p:sp>
        <p:nvSpPr>
          <p:cNvPr id="3" name="Content Placeholder 2"/>
          <p:cNvSpPr>
            <a:spLocks noGrp="1"/>
          </p:cNvSpPr>
          <p:nvPr>
            <p:ph idx="1"/>
          </p:nvPr>
        </p:nvSpPr>
        <p:spPr/>
        <p:txBody>
          <a:bodyPr>
            <a:normAutofit/>
          </a:bodyPr>
          <a:lstStyle/>
          <a:p>
            <a:pPr>
              <a:buClr>
                <a:srgbClr val="7030A0"/>
              </a:buClr>
              <a:buFont typeface="Wingdings" panose="05000000000000000000" pitchFamily="2" charset="2"/>
              <a:buChar char="Ø"/>
            </a:pPr>
            <a:r>
              <a:rPr lang="en-US" sz="2400" dirty="0" smtClean="0"/>
              <a:t>Outside the first trimester : A low risk of minor central nervous system abnormalities and intracranial bleeding exists with oral anticoagulants</a:t>
            </a:r>
          </a:p>
          <a:p>
            <a:pPr>
              <a:buClr>
                <a:srgbClr val="7030A0"/>
              </a:buClr>
              <a:buFont typeface="Wingdings" panose="05000000000000000000" pitchFamily="2" charset="2"/>
              <a:buChar char="Ø"/>
            </a:pPr>
            <a:endParaRPr lang="en-US" sz="2400" dirty="0" smtClean="0"/>
          </a:p>
          <a:p>
            <a:pPr>
              <a:buClr>
                <a:srgbClr val="7030A0"/>
              </a:buClr>
              <a:buFont typeface="Wingdings" panose="05000000000000000000" pitchFamily="2" charset="2"/>
              <a:buChar char="Ø"/>
            </a:pPr>
            <a:r>
              <a:rPr lang="en-US" sz="2400" dirty="0" smtClean="0"/>
              <a:t>Vaginal delivery while the mother is on oral anticoagulants is contraindicated because of the risk of fetal intracranial bleeding.</a:t>
            </a:r>
          </a:p>
          <a:p>
            <a:pPr>
              <a:buClr>
                <a:srgbClr val="7030A0"/>
              </a:buClr>
              <a:buFont typeface="Wingdings" panose="05000000000000000000" pitchFamily="2" charset="2"/>
              <a:buChar char="Ø"/>
            </a:pPr>
            <a:endParaRPr lang="en-US" sz="2400" dirty="0"/>
          </a:p>
        </p:txBody>
      </p:sp>
      <p:sp>
        <p:nvSpPr>
          <p:cNvPr id="4" name="Date Placeholder 3"/>
          <p:cNvSpPr>
            <a:spLocks noGrp="1"/>
          </p:cNvSpPr>
          <p:nvPr>
            <p:ph type="dt" sz="half" idx="10"/>
          </p:nvPr>
        </p:nvSpPr>
        <p:spPr/>
        <p:txBody>
          <a:bodyPr/>
          <a:lstStyle/>
          <a:p>
            <a:fld id="{CC07DC07-C6C1-40BF-B4B4-88A72786BEA0}" type="datetime1">
              <a:rPr lang="en-US" smtClean="0"/>
              <a:t>8/10/2016</a:t>
            </a:fld>
            <a:endParaRPr lang="en-US"/>
          </a:p>
        </p:txBody>
      </p:sp>
      <p:sp>
        <p:nvSpPr>
          <p:cNvPr id="5" name="Footer Placeholder 4"/>
          <p:cNvSpPr>
            <a:spLocks noGrp="1"/>
          </p:cNvSpPr>
          <p:nvPr>
            <p:ph type="ftr" sz="quarter" idx="11"/>
          </p:nvPr>
        </p:nvSpPr>
        <p:spPr/>
        <p:txBody>
          <a:bodyPr/>
          <a:lstStyle/>
          <a:p>
            <a:r>
              <a:rPr lang="en-US" smtClean="0"/>
              <a:t>L. Shojaei</a:t>
            </a:r>
            <a:endParaRPr lang="en-US" dirty="0"/>
          </a:p>
        </p:txBody>
      </p:sp>
      <p:sp>
        <p:nvSpPr>
          <p:cNvPr id="6" name="Slide Number Placeholder 5"/>
          <p:cNvSpPr>
            <a:spLocks noGrp="1"/>
          </p:cNvSpPr>
          <p:nvPr>
            <p:ph type="sldNum" sz="quarter" idx="12"/>
          </p:nvPr>
        </p:nvSpPr>
        <p:spPr/>
        <p:txBody>
          <a:bodyPr/>
          <a:lstStyle/>
          <a:p>
            <a:fld id="{3D6BC03C-23AD-49D7-BD17-22DD981F3648}" type="slidenum">
              <a:rPr lang="en-US" smtClean="0"/>
              <a:t>55</a:t>
            </a:fld>
            <a:endParaRPr lang="en-US" dirty="0"/>
          </a:p>
        </p:txBody>
      </p:sp>
    </p:spTree>
    <p:extLst>
      <p:ext uri="{BB962C8B-B14F-4D97-AF65-F5344CB8AC3E}">
        <p14:creationId xmlns:p14="http://schemas.microsoft.com/office/powerpoint/2010/main" val="17385031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protocol</a:t>
            </a:r>
            <a:endParaRPr lang="en-US" dirty="0"/>
          </a:p>
        </p:txBody>
      </p:sp>
      <p:sp>
        <p:nvSpPr>
          <p:cNvPr id="3" name="Content Placeholder 2"/>
          <p:cNvSpPr>
            <a:spLocks noGrp="1"/>
          </p:cNvSpPr>
          <p:nvPr>
            <p:ph idx="1"/>
          </p:nvPr>
        </p:nvSpPr>
        <p:spPr/>
        <p:txBody>
          <a:bodyPr/>
          <a:lstStyle/>
          <a:p>
            <a:r>
              <a:rPr lang="en-US" dirty="0" smtClean="0"/>
              <a:t>oral </a:t>
            </a:r>
            <a:r>
              <a:rPr lang="en-US" dirty="0"/>
              <a:t>anticoagulants </a:t>
            </a:r>
            <a:r>
              <a:rPr lang="en-US" dirty="0" smtClean="0">
                <a:sym typeface="Wingdings" panose="05000000000000000000" pitchFamily="2" charset="2"/>
              </a:rPr>
              <a:t> </a:t>
            </a:r>
            <a:r>
              <a:rPr lang="en-US" dirty="0" smtClean="0"/>
              <a:t>UFH </a:t>
            </a:r>
            <a:r>
              <a:rPr lang="en-US" dirty="0"/>
              <a:t>or LMWH between pregnancy weeks 6 and 12 (under </a:t>
            </a:r>
          </a:p>
          <a:p>
            <a:r>
              <a:rPr lang="en-US" dirty="0"/>
              <a:t>strict dose control and </a:t>
            </a:r>
            <a:r>
              <a:rPr lang="en-US" dirty="0" smtClean="0"/>
              <a:t>supervision</a:t>
            </a:r>
          </a:p>
          <a:p>
            <a:r>
              <a:rPr lang="en-US" dirty="0" smtClean="0"/>
              <a:t>When a </a:t>
            </a:r>
            <a:r>
              <a:rPr lang="en-US" dirty="0"/>
              <a:t>higher-dose oral anticoagulants are required, </a:t>
            </a:r>
            <a:r>
              <a:rPr lang="en-US" dirty="0" smtClean="0"/>
              <a:t>discontinuation </a:t>
            </a:r>
            <a:r>
              <a:rPr lang="en-US" dirty="0"/>
              <a:t>of oral anticoagulants between weeks 6 and 12 and </a:t>
            </a:r>
            <a:r>
              <a:rPr lang="en-US" dirty="0" smtClean="0"/>
              <a:t>replacement </a:t>
            </a:r>
            <a:r>
              <a:rPr lang="en-US" dirty="0"/>
              <a:t>by adjusted-dose UFH (activated partial </a:t>
            </a:r>
            <a:r>
              <a:rPr lang="en-US" dirty="0" err="1" smtClean="0"/>
              <a:t>throm-boplastin</a:t>
            </a:r>
            <a:r>
              <a:rPr lang="en-US" dirty="0" smtClean="0"/>
              <a:t> </a:t>
            </a:r>
            <a:r>
              <a:rPr lang="en-US" dirty="0"/>
              <a:t>time  ≥2 times the control, in high risk patients </a:t>
            </a:r>
            <a:r>
              <a:rPr lang="en-US" dirty="0" smtClean="0"/>
              <a:t>applied </a:t>
            </a:r>
            <a:r>
              <a:rPr lang="en-US" dirty="0"/>
              <a:t>as intravenous infusion) or LMWH (twice daily with </a:t>
            </a:r>
            <a:r>
              <a:rPr lang="en-US" dirty="0" smtClean="0"/>
              <a:t>dose </a:t>
            </a:r>
            <a:r>
              <a:rPr lang="en-US" dirty="0"/>
              <a:t>adjustment according to weight and according to </a:t>
            </a:r>
            <a:r>
              <a:rPr lang="en-US" dirty="0" smtClean="0"/>
              <a:t>anti- </a:t>
            </a:r>
            <a:r>
              <a:rPr lang="en-US" dirty="0" err="1"/>
              <a:t>Xa</a:t>
            </a:r>
            <a:endParaRPr lang="en-US" dirty="0"/>
          </a:p>
        </p:txBody>
      </p:sp>
      <p:sp>
        <p:nvSpPr>
          <p:cNvPr id="4" name="Date Placeholder 3"/>
          <p:cNvSpPr>
            <a:spLocks noGrp="1"/>
          </p:cNvSpPr>
          <p:nvPr>
            <p:ph type="dt" sz="half" idx="10"/>
          </p:nvPr>
        </p:nvSpPr>
        <p:spPr/>
        <p:txBody>
          <a:bodyPr/>
          <a:lstStyle/>
          <a:p>
            <a:fld id="{CC07DC07-C6C1-40BF-B4B4-88A72786BEA0}" type="datetime1">
              <a:rPr lang="en-US" smtClean="0"/>
              <a:t>8/10/2016</a:t>
            </a:fld>
            <a:endParaRPr lang="en-US"/>
          </a:p>
        </p:txBody>
      </p:sp>
      <p:sp>
        <p:nvSpPr>
          <p:cNvPr id="5" name="Footer Placeholder 4"/>
          <p:cNvSpPr>
            <a:spLocks noGrp="1"/>
          </p:cNvSpPr>
          <p:nvPr>
            <p:ph type="ftr" sz="quarter" idx="11"/>
          </p:nvPr>
        </p:nvSpPr>
        <p:spPr/>
        <p:txBody>
          <a:bodyPr/>
          <a:lstStyle/>
          <a:p>
            <a:r>
              <a:rPr lang="en-US" smtClean="0"/>
              <a:t>L. Shojaei</a:t>
            </a:r>
            <a:endParaRPr lang="en-US" dirty="0"/>
          </a:p>
        </p:txBody>
      </p:sp>
      <p:sp>
        <p:nvSpPr>
          <p:cNvPr id="6" name="Slide Number Placeholder 5"/>
          <p:cNvSpPr>
            <a:spLocks noGrp="1"/>
          </p:cNvSpPr>
          <p:nvPr>
            <p:ph type="sldNum" sz="quarter" idx="12"/>
          </p:nvPr>
        </p:nvSpPr>
        <p:spPr/>
        <p:txBody>
          <a:bodyPr/>
          <a:lstStyle/>
          <a:p>
            <a:fld id="{3D6BC03C-23AD-49D7-BD17-22DD981F3648}" type="slidenum">
              <a:rPr lang="en-US" smtClean="0"/>
              <a:t>56</a:t>
            </a:fld>
            <a:endParaRPr lang="en-US" dirty="0"/>
          </a:p>
        </p:txBody>
      </p:sp>
    </p:spTree>
    <p:extLst>
      <p:ext uri="{BB962C8B-B14F-4D97-AF65-F5344CB8AC3E}">
        <p14:creationId xmlns:p14="http://schemas.microsoft.com/office/powerpoint/2010/main" val="1225899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
            </a:r>
            <a:r>
              <a:rPr lang="en-US" dirty="0" smtClean="0"/>
              <a:t>onitoring (Mechanical valve)</a:t>
            </a:r>
            <a:endParaRPr lang="en-US" dirty="0"/>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
            </a:pPr>
            <a:r>
              <a:rPr lang="en-US" dirty="0"/>
              <a:t>Questions: optimal anti-</a:t>
            </a:r>
            <a:r>
              <a:rPr lang="en-US" dirty="0" err="1"/>
              <a:t>Xa</a:t>
            </a:r>
            <a:r>
              <a:rPr lang="en-US" dirty="0"/>
              <a:t> levels, the importance of peak versus pre-dose levels and the best time intervals.  </a:t>
            </a:r>
          </a:p>
          <a:p>
            <a:pPr>
              <a:buFont typeface="Wingdings" panose="05000000000000000000" pitchFamily="2" charset="2"/>
              <a:buChar char="§"/>
            </a:pPr>
            <a:r>
              <a:rPr lang="en-US" dirty="0" smtClean="0"/>
              <a:t>The </a:t>
            </a:r>
            <a:r>
              <a:rPr lang="en-US" dirty="0"/>
              <a:t>anti-</a:t>
            </a:r>
            <a:r>
              <a:rPr lang="en-US" dirty="0" err="1"/>
              <a:t>Xa</a:t>
            </a:r>
            <a:r>
              <a:rPr lang="en-US" dirty="0"/>
              <a:t> level should be </a:t>
            </a:r>
            <a:r>
              <a:rPr lang="en-US" dirty="0" smtClean="0"/>
              <a:t>maintained </a:t>
            </a:r>
            <a:r>
              <a:rPr lang="en-US" dirty="0"/>
              <a:t>between 0.8 and 1.2 U/ml, determined 4–6 h after </a:t>
            </a:r>
            <a:r>
              <a:rPr lang="en-US" dirty="0" smtClean="0"/>
              <a:t>dosing</a:t>
            </a:r>
          </a:p>
          <a:p>
            <a:pPr>
              <a:buFont typeface="Wingdings" panose="05000000000000000000" pitchFamily="2" charset="2"/>
              <a:buChar char="§"/>
            </a:pPr>
            <a:r>
              <a:rPr lang="en-US" dirty="0"/>
              <a:t>W</a:t>
            </a:r>
            <a:r>
              <a:rPr lang="en-US" dirty="0" smtClean="0"/>
              <a:t>eekly control</a:t>
            </a:r>
          </a:p>
          <a:p>
            <a:pPr>
              <a:buFont typeface="Wingdings" panose="05000000000000000000" pitchFamily="2" charset="2"/>
              <a:buChar char="§"/>
            </a:pPr>
            <a:r>
              <a:rPr lang="en-US" dirty="0"/>
              <a:t>P</a:t>
            </a:r>
            <a:r>
              <a:rPr lang="en-US" dirty="0" smtClean="0"/>
              <a:t>re-dose </a:t>
            </a:r>
            <a:r>
              <a:rPr lang="en-US" dirty="0"/>
              <a:t>level of </a:t>
            </a:r>
            <a:r>
              <a:rPr lang="en-US" dirty="0" smtClean="0"/>
              <a:t>anti-</a:t>
            </a:r>
            <a:r>
              <a:rPr lang="en-US" dirty="0" err="1" smtClean="0"/>
              <a:t>Xa</a:t>
            </a:r>
            <a:r>
              <a:rPr lang="en-US" dirty="0" smtClean="0"/>
              <a:t>, and the necessity to maintain this level above 0.6 IU/ml</a:t>
            </a:r>
            <a:r>
              <a:rPr lang="en-US" dirty="0"/>
              <a:t>:  no firm </a:t>
            </a:r>
            <a:r>
              <a:rPr lang="en-US" dirty="0" smtClean="0"/>
              <a:t>recommendations</a:t>
            </a:r>
          </a:p>
          <a:p>
            <a:pPr>
              <a:buFont typeface="Wingdings" panose="05000000000000000000" pitchFamily="2" charset="2"/>
              <a:buChar char="§"/>
            </a:pPr>
            <a:endParaRPr lang="en-US" dirty="0"/>
          </a:p>
          <a:p>
            <a:pPr>
              <a:buFont typeface="Wingdings" panose="05000000000000000000" pitchFamily="2" charset="2"/>
              <a:buChar char="§"/>
            </a:pPr>
            <a:r>
              <a:rPr lang="en-US" dirty="0" smtClean="0"/>
              <a:t>UFH:</a:t>
            </a:r>
            <a:endParaRPr lang="en-US" dirty="0"/>
          </a:p>
          <a:p>
            <a:pPr>
              <a:buFont typeface="Wingdings" panose="05000000000000000000" pitchFamily="2" charset="2"/>
              <a:buChar char="§"/>
            </a:pPr>
            <a:r>
              <a:rPr lang="en-US" dirty="0" err="1"/>
              <a:t>aPTT</a:t>
            </a:r>
            <a:r>
              <a:rPr lang="en-US" dirty="0"/>
              <a:t> should be monitored weekly by 4–6 h after starting the first dose</a:t>
            </a:r>
          </a:p>
          <a:p>
            <a:pPr>
              <a:buFont typeface="Wingdings" panose="05000000000000000000" pitchFamily="2" charset="2"/>
              <a:buChar char="§"/>
            </a:pPr>
            <a:r>
              <a:rPr lang="en-US" dirty="0"/>
              <a:t>aiming for prolongation of the </a:t>
            </a:r>
            <a:r>
              <a:rPr lang="en-US" dirty="0" err="1"/>
              <a:t>aPTT</a:t>
            </a:r>
            <a:r>
              <a:rPr lang="en-US" dirty="0"/>
              <a:t> by ≥2 times the control. </a:t>
            </a:r>
          </a:p>
          <a:p>
            <a:pPr>
              <a:buFont typeface="Wingdings" panose="05000000000000000000" pitchFamily="2" charset="2"/>
              <a:buChar char="§"/>
            </a:pPr>
            <a:endParaRPr lang="en-US" dirty="0"/>
          </a:p>
        </p:txBody>
      </p:sp>
      <p:sp>
        <p:nvSpPr>
          <p:cNvPr id="4" name="Date Placeholder 3"/>
          <p:cNvSpPr>
            <a:spLocks noGrp="1"/>
          </p:cNvSpPr>
          <p:nvPr>
            <p:ph type="dt" sz="half" idx="10"/>
          </p:nvPr>
        </p:nvSpPr>
        <p:spPr/>
        <p:txBody>
          <a:bodyPr/>
          <a:lstStyle/>
          <a:p>
            <a:fld id="{CC07DC07-C6C1-40BF-B4B4-88A72786BEA0}" type="datetime1">
              <a:rPr lang="en-US" smtClean="0"/>
              <a:t>8/10/2016</a:t>
            </a:fld>
            <a:endParaRPr lang="en-US"/>
          </a:p>
        </p:txBody>
      </p:sp>
      <p:sp>
        <p:nvSpPr>
          <p:cNvPr id="5" name="Footer Placeholder 4"/>
          <p:cNvSpPr>
            <a:spLocks noGrp="1"/>
          </p:cNvSpPr>
          <p:nvPr>
            <p:ph type="ftr" sz="quarter" idx="11"/>
          </p:nvPr>
        </p:nvSpPr>
        <p:spPr/>
        <p:txBody>
          <a:bodyPr/>
          <a:lstStyle/>
          <a:p>
            <a:r>
              <a:rPr lang="en-US" smtClean="0"/>
              <a:t>L. Shojaei</a:t>
            </a:r>
            <a:endParaRPr lang="en-US" dirty="0"/>
          </a:p>
        </p:txBody>
      </p:sp>
      <p:sp>
        <p:nvSpPr>
          <p:cNvPr id="6" name="Slide Number Placeholder 5"/>
          <p:cNvSpPr>
            <a:spLocks noGrp="1"/>
          </p:cNvSpPr>
          <p:nvPr>
            <p:ph type="sldNum" sz="quarter" idx="12"/>
          </p:nvPr>
        </p:nvSpPr>
        <p:spPr/>
        <p:txBody>
          <a:bodyPr/>
          <a:lstStyle/>
          <a:p>
            <a:fld id="{3D6BC03C-23AD-49D7-BD17-22DD981F3648}" type="slidenum">
              <a:rPr lang="en-US" smtClean="0"/>
              <a:t>57</a:t>
            </a:fld>
            <a:endParaRPr lang="en-US" dirty="0"/>
          </a:p>
        </p:txBody>
      </p:sp>
    </p:spTree>
    <p:extLst>
      <p:ext uri="{BB962C8B-B14F-4D97-AF65-F5344CB8AC3E}">
        <p14:creationId xmlns:p14="http://schemas.microsoft.com/office/powerpoint/2010/main" val="398092252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Warfarin and </a:t>
            </a:r>
            <a:r>
              <a:rPr lang="en-US" dirty="0"/>
              <a:t>INR (Mechanical </a:t>
            </a:r>
            <a:r>
              <a:rPr lang="en-US" dirty="0" smtClean="0"/>
              <a:t>valve)</a:t>
            </a:r>
            <a:endParaRPr lang="en-US" dirty="0"/>
          </a:p>
        </p:txBody>
      </p:sp>
      <p:sp>
        <p:nvSpPr>
          <p:cNvPr id="3" name="Content Placeholder 2"/>
          <p:cNvSpPr>
            <a:spLocks noGrp="1"/>
          </p:cNvSpPr>
          <p:nvPr>
            <p:ph idx="1"/>
          </p:nvPr>
        </p:nvSpPr>
        <p:spPr/>
        <p:txBody>
          <a:bodyPr>
            <a:normAutofit/>
          </a:bodyPr>
          <a:lstStyle/>
          <a:p>
            <a:pPr marL="514350" indent="-514350">
              <a:lnSpc>
                <a:spcPct val="150000"/>
              </a:lnSpc>
              <a:buClr>
                <a:schemeClr val="bg2">
                  <a:lumMod val="50000"/>
                </a:schemeClr>
              </a:buClr>
              <a:buFont typeface="+mj-lt"/>
              <a:buAutoNum type="romanUcPeriod"/>
            </a:pPr>
            <a:r>
              <a:rPr lang="en-US" sz="2400" dirty="0" smtClean="0"/>
              <a:t>INR weekly intervals.</a:t>
            </a:r>
          </a:p>
          <a:p>
            <a:pPr marL="514350" indent="-514350">
              <a:lnSpc>
                <a:spcPct val="150000"/>
              </a:lnSpc>
              <a:buClr>
                <a:schemeClr val="bg2">
                  <a:lumMod val="50000"/>
                </a:schemeClr>
              </a:buClr>
              <a:buFont typeface="+mj-lt"/>
              <a:buAutoNum type="romanUcPeriod"/>
            </a:pPr>
            <a:r>
              <a:rPr lang="en-US" sz="2400" dirty="0" smtClean="0"/>
              <a:t>Follow-up including echocardiography: monthly.</a:t>
            </a:r>
          </a:p>
          <a:p>
            <a:pPr marL="514350" indent="-514350">
              <a:lnSpc>
                <a:spcPct val="150000"/>
              </a:lnSpc>
              <a:buClr>
                <a:schemeClr val="bg2">
                  <a:lumMod val="50000"/>
                </a:schemeClr>
              </a:buClr>
              <a:buFont typeface="+mj-lt"/>
              <a:buAutoNum type="romanUcPeriod"/>
            </a:pPr>
            <a:r>
              <a:rPr lang="en-US" sz="2400" dirty="0" smtClean="0"/>
              <a:t> The intensity of the INR should be chosen according to the type and location of the prosthetic valve.</a:t>
            </a:r>
          </a:p>
          <a:p>
            <a:pPr marL="514350" indent="-514350">
              <a:lnSpc>
                <a:spcPct val="150000"/>
              </a:lnSpc>
              <a:buClr>
                <a:schemeClr val="bg2">
                  <a:lumMod val="50000"/>
                </a:schemeClr>
              </a:buClr>
              <a:buFont typeface="+mj-lt"/>
              <a:buAutoNum type="romanUcPeriod"/>
            </a:pPr>
            <a:endParaRPr lang="en-US" sz="2400" dirty="0" smtClean="0"/>
          </a:p>
        </p:txBody>
      </p:sp>
      <p:sp>
        <p:nvSpPr>
          <p:cNvPr id="4" name="Date Placeholder 3"/>
          <p:cNvSpPr>
            <a:spLocks noGrp="1"/>
          </p:cNvSpPr>
          <p:nvPr>
            <p:ph type="dt" sz="half" idx="10"/>
          </p:nvPr>
        </p:nvSpPr>
        <p:spPr/>
        <p:txBody>
          <a:bodyPr/>
          <a:lstStyle/>
          <a:p>
            <a:fld id="{CC07DC07-C6C1-40BF-B4B4-88A72786BEA0}" type="datetime1">
              <a:rPr lang="en-US" smtClean="0"/>
              <a:t>8/10/2016</a:t>
            </a:fld>
            <a:endParaRPr lang="en-US"/>
          </a:p>
        </p:txBody>
      </p:sp>
      <p:sp>
        <p:nvSpPr>
          <p:cNvPr id="5" name="Footer Placeholder 4"/>
          <p:cNvSpPr>
            <a:spLocks noGrp="1"/>
          </p:cNvSpPr>
          <p:nvPr>
            <p:ph type="ftr" sz="quarter" idx="11"/>
          </p:nvPr>
        </p:nvSpPr>
        <p:spPr/>
        <p:txBody>
          <a:bodyPr/>
          <a:lstStyle/>
          <a:p>
            <a:r>
              <a:rPr lang="en-US" smtClean="0"/>
              <a:t>L. Shojaei</a:t>
            </a:r>
            <a:endParaRPr lang="en-US" dirty="0"/>
          </a:p>
        </p:txBody>
      </p:sp>
      <p:sp>
        <p:nvSpPr>
          <p:cNvPr id="6" name="Slide Number Placeholder 5"/>
          <p:cNvSpPr>
            <a:spLocks noGrp="1"/>
          </p:cNvSpPr>
          <p:nvPr>
            <p:ph type="sldNum" sz="quarter" idx="12"/>
          </p:nvPr>
        </p:nvSpPr>
        <p:spPr/>
        <p:txBody>
          <a:bodyPr/>
          <a:lstStyle/>
          <a:p>
            <a:fld id="{3D6BC03C-23AD-49D7-BD17-22DD981F3648}" type="slidenum">
              <a:rPr lang="en-US" smtClean="0"/>
              <a:t>58</a:t>
            </a:fld>
            <a:endParaRPr lang="en-US" dirty="0"/>
          </a:p>
        </p:txBody>
      </p:sp>
    </p:spTree>
    <p:extLst>
      <p:ext uri="{BB962C8B-B14F-4D97-AF65-F5344CB8AC3E}">
        <p14:creationId xmlns:p14="http://schemas.microsoft.com/office/powerpoint/2010/main" val="15616020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HIT</a:t>
            </a:r>
            <a:endParaRPr lang="en-US" dirty="0"/>
          </a:p>
        </p:txBody>
      </p:sp>
      <p:sp>
        <p:nvSpPr>
          <p:cNvPr id="3" name="Content Placeholder 2"/>
          <p:cNvSpPr>
            <a:spLocks noGrp="1"/>
          </p:cNvSpPr>
          <p:nvPr>
            <p:ph idx="1"/>
          </p:nvPr>
        </p:nvSpPr>
        <p:spPr/>
        <p:txBody>
          <a:bodyPr>
            <a:normAutofit/>
          </a:bodyPr>
          <a:lstStyle/>
          <a:p>
            <a:pPr>
              <a:lnSpc>
                <a:spcPct val="150000"/>
              </a:lnSpc>
              <a:buFont typeface="Wingdings" panose="05000000000000000000" pitchFamily="2" charset="2"/>
              <a:buChar char="Ø"/>
            </a:pPr>
            <a:r>
              <a:rPr lang="en-US" sz="2400" dirty="0" smtClean="0"/>
              <a:t>Women </a:t>
            </a:r>
            <a:r>
              <a:rPr lang="en-US" sz="2400" dirty="0"/>
              <a:t>with HIT in pregnancy should be treated with </a:t>
            </a:r>
            <a:r>
              <a:rPr lang="en-US" sz="2400" dirty="0" smtClean="0"/>
              <a:t>a non-cross </a:t>
            </a:r>
            <a:r>
              <a:rPr lang="en-US" sz="2400" dirty="0"/>
              <a:t>reacting </a:t>
            </a:r>
            <a:r>
              <a:rPr lang="en-US" sz="2400" dirty="0" smtClean="0"/>
              <a:t>anticoagulant</a:t>
            </a:r>
            <a:r>
              <a:rPr lang="en-US" sz="2400" dirty="0"/>
              <a:t>. </a:t>
            </a:r>
            <a:endParaRPr lang="en-US" sz="2400" dirty="0" smtClean="0"/>
          </a:p>
          <a:p>
            <a:pPr>
              <a:lnSpc>
                <a:spcPct val="150000"/>
              </a:lnSpc>
              <a:buFont typeface="Wingdings" panose="05000000000000000000" pitchFamily="2" charset="2"/>
              <a:buChar char="Ø"/>
            </a:pPr>
            <a:r>
              <a:rPr lang="en-US" sz="2400" b="1" dirty="0" err="1" smtClean="0">
                <a:solidFill>
                  <a:srgbClr val="FF0000"/>
                </a:solidFill>
              </a:rPr>
              <a:t>Danaparoid</a:t>
            </a:r>
            <a:r>
              <a:rPr lang="en-US" sz="2400" dirty="0" smtClean="0"/>
              <a:t> </a:t>
            </a:r>
            <a:r>
              <a:rPr lang="en-US" sz="2400" dirty="0"/>
              <a:t>should </a:t>
            </a:r>
            <a:r>
              <a:rPr lang="en-US" sz="2400" dirty="0" err="1" smtClean="0"/>
              <a:t>beused</a:t>
            </a:r>
            <a:r>
              <a:rPr lang="en-US" sz="2400" dirty="0" smtClean="0"/>
              <a:t> </a:t>
            </a:r>
            <a:r>
              <a:rPr lang="en-US" sz="2400" dirty="0"/>
              <a:t>where available and </a:t>
            </a:r>
            <a:r>
              <a:rPr lang="en-US" sz="2400" b="1" dirty="0" err="1">
                <a:solidFill>
                  <a:srgbClr val="FF0000"/>
                </a:solidFill>
              </a:rPr>
              <a:t>fondaparinux</a:t>
            </a:r>
            <a:r>
              <a:rPr lang="en-US" sz="2400" dirty="0"/>
              <a:t> also </a:t>
            </a:r>
            <a:r>
              <a:rPr lang="en-US" sz="2400" dirty="0" smtClean="0"/>
              <a:t>considered.</a:t>
            </a:r>
            <a:endParaRPr lang="en-US" sz="2400" dirty="0"/>
          </a:p>
          <a:p>
            <a:pPr>
              <a:lnSpc>
                <a:spcPct val="150000"/>
              </a:lnSpc>
              <a:buFont typeface="Wingdings" panose="05000000000000000000" pitchFamily="2" charset="2"/>
              <a:buChar char="Ø"/>
            </a:pPr>
            <a:endParaRPr lang="en-US" sz="2400" dirty="0"/>
          </a:p>
        </p:txBody>
      </p:sp>
      <p:sp>
        <p:nvSpPr>
          <p:cNvPr id="4" name="Date Placeholder 3"/>
          <p:cNvSpPr>
            <a:spLocks noGrp="1"/>
          </p:cNvSpPr>
          <p:nvPr>
            <p:ph type="dt" sz="half" idx="10"/>
          </p:nvPr>
        </p:nvSpPr>
        <p:spPr/>
        <p:txBody>
          <a:bodyPr/>
          <a:lstStyle/>
          <a:p>
            <a:fld id="{CC07DC07-C6C1-40BF-B4B4-88A72786BEA0}" type="datetime1">
              <a:rPr lang="en-US" smtClean="0"/>
              <a:t>8/10/2016</a:t>
            </a:fld>
            <a:endParaRPr lang="en-US"/>
          </a:p>
        </p:txBody>
      </p:sp>
      <p:sp>
        <p:nvSpPr>
          <p:cNvPr id="5" name="Footer Placeholder 4"/>
          <p:cNvSpPr>
            <a:spLocks noGrp="1"/>
          </p:cNvSpPr>
          <p:nvPr>
            <p:ph type="ftr" sz="quarter" idx="11"/>
          </p:nvPr>
        </p:nvSpPr>
        <p:spPr/>
        <p:txBody>
          <a:bodyPr/>
          <a:lstStyle/>
          <a:p>
            <a:r>
              <a:rPr lang="en-US" smtClean="0"/>
              <a:t>L. Shojaei</a:t>
            </a:r>
            <a:endParaRPr lang="en-US" dirty="0"/>
          </a:p>
        </p:txBody>
      </p:sp>
      <p:sp>
        <p:nvSpPr>
          <p:cNvPr id="6" name="Slide Number Placeholder 5"/>
          <p:cNvSpPr>
            <a:spLocks noGrp="1"/>
          </p:cNvSpPr>
          <p:nvPr>
            <p:ph type="sldNum" sz="quarter" idx="12"/>
          </p:nvPr>
        </p:nvSpPr>
        <p:spPr/>
        <p:txBody>
          <a:bodyPr/>
          <a:lstStyle/>
          <a:p>
            <a:fld id="{3D6BC03C-23AD-49D7-BD17-22DD981F3648}" type="slidenum">
              <a:rPr lang="en-US" smtClean="0"/>
              <a:t>59</a:t>
            </a:fld>
            <a:endParaRPr lang="en-US" dirty="0"/>
          </a:p>
        </p:txBody>
      </p:sp>
    </p:spTree>
    <p:extLst>
      <p:ext uri="{BB962C8B-B14F-4D97-AF65-F5344CB8AC3E}">
        <p14:creationId xmlns:p14="http://schemas.microsoft.com/office/powerpoint/2010/main" val="21613788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Renal Excretion</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endParaRPr lang="en-US" sz="2400" dirty="0" smtClean="0"/>
          </a:p>
          <a:p>
            <a:pPr>
              <a:buFont typeface="Wingdings" panose="05000000000000000000" pitchFamily="2" charset="2"/>
              <a:buChar char="Ø"/>
            </a:pPr>
            <a:endParaRPr lang="en-US" sz="2400" dirty="0"/>
          </a:p>
          <a:p>
            <a:pPr>
              <a:buFont typeface="Wingdings" panose="05000000000000000000" pitchFamily="2" charset="2"/>
              <a:buChar char="Ø"/>
            </a:pPr>
            <a:r>
              <a:rPr lang="en-US" sz="2400" dirty="0" smtClean="0"/>
              <a:t>     60–80 % Glomerular </a:t>
            </a:r>
            <a:r>
              <a:rPr lang="en-US" sz="2400" dirty="0"/>
              <a:t>filtration </a:t>
            </a:r>
            <a:r>
              <a:rPr lang="en-US" sz="2400" dirty="0" smtClean="0"/>
              <a:t>&amp; RPF effective.    </a:t>
            </a:r>
          </a:p>
          <a:p>
            <a:pPr>
              <a:buFont typeface="Wingdings" panose="05000000000000000000" pitchFamily="2" charset="2"/>
              <a:buChar char="Ø"/>
            </a:pPr>
            <a:endParaRPr lang="en-US" sz="2400" dirty="0"/>
          </a:p>
          <a:p>
            <a:pPr>
              <a:buFont typeface="Wingdings" panose="05000000000000000000" pitchFamily="2" charset="2"/>
              <a:buChar char="Ø"/>
            </a:pPr>
            <a:r>
              <a:rPr lang="en-US" sz="2400" dirty="0"/>
              <a:t>A</a:t>
            </a:r>
            <a:r>
              <a:rPr lang="en-US" sz="2400" dirty="0" smtClean="0"/>
              <a:t>tenolol </a:t>
            </a:r>
            <a:r>
              <a:rPr lang="en-US" sz="2400" dirty="0"/>
              <a:t>and </a:t>
            </a:r>
            <a:r>
              <a:rPr lang="en-US" sz="2400" dirty="0" smtClean="0"/>
              <a:t>digoxin</a:t>
            </a:r>
            <a:endParaRPr lang="en-US" sz="2400" dirty="0"/>
          </a:p>
        </p:txBody>
      </p:sp>
      <p:sp>
        <p:nvSpPr>
          <p:cNvPr id="4" name="Date Placeholder 3"/>
          <p:cNvSpPr>
            <a:spLocks noGrp="1"/>
          </p:cNvSpPr>
          <p:nvPr>
            <p:ph type="dt" sz="half" idx="10"/>
          </p:nvPr>
        </p:nvSpPr>
        <p:spPr/>
        <p:txBody>
          <a:bodyPr/>
          <a:lstStyle/>
          <a:p>
            <a:fld id="{BD833F58-13AF-4973-9F52-8E9C08E9CFCA}" type="datetime1">
              <a:rPr lang="en-US" smtClean="0"/>
              <a:t>8/10/2016</a:t>
            </a:fld>
            <a:endParaRPr lang="en-US"/>
          </a:p>
        </p:txBody>
      </p:sp>
      <p:sp>
        <p:nvSpPr>
          <p:cNvPr id="6" name="Footer Placeholder 5"/>
          <p:cNvSpPr>
            <a:spLocks noGrp="1"/>
          </p:cNvSpPr>
          <p:nvPr>
            <p:ph type="ftr" sz="quarter" idx="11"/>
          </p:nvPr>
        </p:nvSpPr>
        <p:spPr/>
        <p:txBody>
          <a:bodyPr/>
          <a:lstStyle/>
          <a:p>
            <a:r>
              <a:rPr lang="en-US" smtClean="0"/>
              <a:t>L. Shojaei</a:t>
            </a:r>
            <a:endParaRPr lang="en-US" dirty="0"/>
          </a:p>
        </p:txBody>
      </p:sp>
      <p:sp>
        <p:nvSpPr>
          <p:cNvPr id="7" name="Slide Number Placeholder 6"/>
          <p:cNvSpPr>
            <a:spLocks noGrp="1"/>
          </p:cNvSpPr>
          <p:nvPr>
            <p:ph type="sldNum" sz="quarter" idx="12"/>
          </p:nvPr>
        </p:nvSpPr>
        <p:spPr/>
        <p:txBody>
          <a:bodyPr/>
          <a:lstStyle/>
          <a:p>
            <a:fld id="{3D6BC03C-23AD-49D7-BD17-22DD981F3648}" type="slidenum">
              <a:rPr lang="en-US" smtClean="0"/>
              <a:t>6</a:t>
            </a:fld>
            <a:endParaRPr lang="en-US" dirty="0"/>
          </a:p>
        </p:txBody>
      </p:sp>
      <p:cxnSp>
        <p:nvCxnSpPr>
          <p:cNvPr id="5" name="Straight Arrow Connector 4"/>
          <p:cNvCxnSpPr/>
          <p:nvPr/>
        </p:nvCxnSpPr>
        <p:spPr>
          <a:xfrm flipV="1">
            <a:off x="1412343" y="2475491"/>
            <a:ext cx="15240" cy="67151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79149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t>
            </a:r>
            <a:r>
              <a:rPr lang="en-US" dirty="0" smtClean="0"/>
              <a:t>ibrinolytic agents</a:t>
            </a:r>
            <a:endParaRPr lang="en-US" dirty="0"/>
          </a:p>
        </p:txBody>
      </p:sp>
      <p:sp>
        <p:nvSpPr>
          <p:cNvPr id="3" name="Content Placeholder 2"/>
          <p:cNvSpPr>
            <a:spLocks noGrp="1"/>
          </p:cNvSpPr>
          <p:nvPr>
            <p:ph idx="1"/>
          </p:nvPr>
        </p:nvSpPr>
        <p:spPr/>
        <p:txBody>
          <a:bodyPr>
            <a:noAutofit/>
          </a:bodyPr>
          <a:lstStyle/>
          <a:p>
            <a:pPr>
              <a:lnSpc>
                <a:spcPct val="100000"/>
              </a:lnSpc>
              <a:buFont typeface="Wingdings" panose="05000000000000000000" pitchFamily="2" charset="2"/>
              <a:buChar char="Ø"/>
            </a:pPr>
            <a:r>
              <a:rPr lang="en-US" sz="2400" dirty="0" smtClean="0"/>
              <a:t>Fibrinolysis should be applied in critically ill patients when surgery is not immediately available. </a:t>
            </a:r>
          </a:p>
          <a:p>
            <a:pPr>
              <a:lnSpc>
                <a:spcPct val="100000"/>
              </a:lnSpc>
              <a:buFont typeface="Wingdings" panose="05000000000000000000" pitchFamily="2" charset="2"/>
              <a:buChar char="Ø"/>
            </a:pPr>
            <a:r>
              <a:rPr lang="en-US" sz="2400" dirty="0" smtClean="0"/>
              <a:t>Not cross the placenta, limited experience</a:t>
            </a:r>
          </a:p>
          <a:p>
            <a:pPr>
              <a:lnSpc>
                <a:spcPct val="100000"/>
              </a:lnSpc>
              <a:buFont typeface="Wingdings" panose="05000000000000000000" pitchFamily="2" charset="2"/>
              <a:buChar char="Ø"/>
            </a:pPr>
            <a:r>
              <a:rPr lang="en-US" sz="2400" dirty="0" smtClean="0"/>
              <a:t>Risk of embolization (10 %) and of </a:t>
            </a:r>
            <a:r>
              <a:rPr lang="en-US" sz="2400" dirty="0" err="1" smtClean="0"/>
              <a:t>retroplacental</a:t>
            </a:r>
            <a:r>
              <a:rPr lang="en-US" sz="2400" dirty="0" smtClean="0"/>
              <a:t> bleeding </a:t>
            </a:r>
          </a:p>
          <a:p>
            <a:pPr>
              <a:lnSpc>
                <a:spcPct val="100000"/>
              </a:lnSpc>
              <a:buFont typeface="Wingdings" panose="05000000000000000000" pitchFamily="2" charset="2"/>
              <a:buChar char="Ø"/>
            </a:pPr>
            <a:r>
              <a:rPr lang="en-US" sz="2400" dirty="0" smtClean="0"/>
              <a:t>Benefit: fetal loss is high with surgery, fibrinolysis may be considered instead of surgery in non-critically ill patients when anticoagulation fails.</a:t>
            </a:r>
          </a:p>
          <a:p>
            <a:pPr>
              <a:lnSpc>
                <a:spcPct val="100000"/>
              </a:lnSpc>
              <a:buFont typeface="Wingdings" panose="05000000000000000000" pitchFamily="2" charset="2"/>
              <a:buChar char="Ø"/>
            </a:pPr>
            <a:r>
              <a:rPr lang="en-US" sz="2400" dirty="0" smtClean="0"/>
              <a:t>Fibrinolysis is the therapy of choice in right-sided prosthetic valve thrombosis</a:t>
            </a:r>
            <a:endParaRPr lang="en-US" sz="2400" dirty="0"/>
          </a:p>
        </p:txBody>
      </p:sp>
      <p:sp>
        <p:nvSpPr>
          <p:cNvPr id="4" name="Date Placeholder 3"/>
          <p:cNvSpPr>
            <a:spLocks noGrp="1"/>
          </p:cNvSpPr>
          <p:nvPr>
            <p:ph type="dt" sz="half" idx="10"/>
          </p:nvPr>
        </p:nvSpPr>
        <p:spPr/>
        <p:txBody>
          <a:bodyPr/>
          <a:lstStyle/>
          <a:p>
            <a:fld id="{CC07DC07-C6C1-40BF-B4B4-88A72786BEA0}" type="datetime1">
              <a:rPr lang="en-US" smtClean="0"/>
              <a:t>8/10/2016</a:t>
            </a:fld>
            <a:endParaRPr lang="en-US"/>
          </a:p>
        </p:txBody>
      </p:sp>
      <p:sp>
        <p:nvSpPr>
          <p:cNvPr id="5" name="Footer Placeholder 4"/>
          <p:cNvSpPr>
            <a:spLocks noGrp="1"/>
          </p:cNvSpPr>
          <p:nvPr>
            <p:ph type="ftr" sz="quarter" idx="11"/>
          </p:nvPr>
        </p:nvSpPr>
        <p:spPr/>
        <p:txBody>
          <a:bodyPr/>
          <a:lstStyle/>
          <a:p>
            <a:r>
              <a:rPr lang="en-US" smtClean="0"/>
              <a:t>L. Shojaei</a:t>
            </a:r>
            <a:endParaRPr lang="en-US" dirty="0"/>
          </a:p>
        </p:txBody>
      </p:sp>
      <p:sp>
        <p:nvSpPr>
          <p:cNvPr id="6" name="Slide Number Placeholder 5"/>
          <p:cNvSpPr>
            <a:spLocks noGrp="1"/>
          </p:cNvSpPr>
          <p:nvPr>
            <p:ph type="sldNum" sz="quarter" idx="12"/>
          </p:nvPr>
        </p:nvSpPr>
        <p:spPr/>
        <p:txBody>
          <a:bodyPr/>
          <a:lstStyle/>
          <a:p>
            <a:fld id="{3D6BC03C-23AD-49D7-BD17-22DD981F3648}" type="slidenum">
              <a:rPr lang="en-US" smtClean="0"/>
              <a:t>60</a:t>
            </a:fld>
            <a:endParaRPr lang="en-US" dirty="0"/>
          </a:p>
        </p:txBody>
      </p:sp>
    </p:spTree>
    <p:extLst>
      <p:ext uri="{BB962C8B-B14F-4D97-AF65-F5344CB8AC3E}">
        <p14:creationId xmlns:p14="http://schemas.microsoft.com/office/powerpoint/2010/main" val="3346428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VTE</a:t>
            </a:r>
            <a:endParaRPr lang="en-US" dirty="0"/>
          </a:p>
        </p:txBody>
      </p:sp>
      <p:sp>
        <p:nvSpPr>
          <p:cNvPr id="3" name="Content Placeholder 2"/>
          <p:cNvSpPr>
            <a:spLocks noGrp="1"/>
          </p:cNvSpPr>
          <p:nvPr>
            <p:ph idx="1"/>
          </p:nvPr>
        </p:nvSpPr>
        <p:spPr/>
        <p:txBody>
          <a:bodyPr>
            <a:normAutofit/>
          </a:bodyPr>
          <a:lstStyle/>
          <a:p>
            <a:pPr>
              <a:lnSpc>
                <a:spcPct val="150000"/>
              </a:lnSpc>
              <a:buClr>
                <a:srgbClr val="00B050"/>
              </a:buClr>
              <a:buSzPct val="120000"/>
              <a:buFont typeface="Wingdings" panose="05000000000000000000" pitchFamily="2" charset="2"/>
              <a:buChar char="ü"/>
            </a:pPr>
            <a:r>
              <a:rPr lang="en-US" dirty="0" smtClean="0"/>
              <a:t>Venous thromboembolism: LMWH is drug of choice . </a:t>
            </a:r>
          </a:p>
          <a:p>
            <a:pPr>
              <a:lnSpc>
                <a:spcPct val="150000"/>
              </a:lnSpc>
              <a:buClr>
                <a:srgbClr val="00B050"/>
              </a:buClr>
              <a:buSzPct val="120000"/>
              <a:buFont typeface="Wingdings" panose="05000000000000000000" pitchFamily="2" charset="2"/>
              <a:buChar char="ü"/>
            </a:pPr>
            <a:r>
              <a:rPr lang="en-US" dirty="0" smtClean="0"/>
              <a:t>Bone loss, osteoporotic fracture rate and HIT less than UFH.</a:t>
            </a:r>
          </a:p>
          <a:p>
            <a:pPr>
              <a:lnSpc>
                <a:spcPct val="150000"/>
              </a:lnSpc>
              <a:buClr>
                <a:srgbClr val="00B050"/>
              </a:buClr>
              <a:buSzPct val="120000"/>
              <a:buFont typeface="Wingdings" panose="05000000000000000000" pitchFamily="2" charset="2"/>
              <a:buChar char="ü"/>
            </a:pPr>
            <a:r>
              <a:rPr lang="en-US" dirty="0" smtClean="0"/>
              <a:t>Aiming for peak anti-</a:t>
            </a:r>
            <a:r>
              <a:rPr lang="en-US" dirty="0" err="1" smtClean="0"/>
              <a:t>xa</a:t>
            </a:r>
            <a:r>
              <a:rPr lang="en-US" dirty="0" smtClean="0"/>
              <a:t> values (4–6 h post-dose) of 0.6–1.2 IU/ml .</a:t>
            </a:r>
          </a:p>
          <a:p>
            <a:pPr>
              <a:lnSpc>
                <a:spcPct val="150000"/>
              </a:lnSpc>
              <a:buClr>
                <a:srgbClr val="00B050"/>
              </a:buClr>
              <a:buSzPct val="120000"/>
              <a:buFont typeface="Wingdings" panose="05000000000000000000" pitchFamily="2" charset="2"/>
              <a:buChar char="ü"/>
            </a:pPr>
            <a:r>
              <a:rPr lang="en-US" dirty="0" smtClean="0"/>
              <a:t>The necessity to monitor anti-</a:t>
            </a:r>
            <a:r>
              <a:rPr lang="en-US" dirty="0" err="1" smtClean="0"/>
              <a:t>xa</a:t>
            </a:r>
            <a:r>
              <a:rPr lang="en-US" dirty="0" smtClean="0"/>
              <a:t> values: controversial.</a:t>
            </a:r>
          </a:p>
          <a:p>
            <a:pPr>
              <a:lnSpc>
                <a:spcPct val="150000"/>
              </a:lnSpc>
              <a:buClr>
                <a:srgbClr val="00B050"/>
              </a:buClr>
              <a:buSzPct val="120000"/>
              <a:buFont typeface="Wingdings" panose="05000000000000000000" pitchFamily="2" charset="2"/>
              <a:buChar char="ü"/>
            </a:pPr>
            <a:r>
              <a:rPr lang="en-US" dirty="0" smtClean="0"/>
              <a:t>Reasonable to also determine anti-</a:t>
            </a:r>
            <a:r>
              <a:rPr lang="en-US" dirty="0" err="1" smtClean="0"/>
              <a:t>xa</a:t>
            </a:r>
            <a:r>
              <a:rPr lang="en-US" dirty="0" smtClean="0"/>
              <a:t> levels during pregnancy.</a:t>
            </a:r>
            <a:endParaRPr lang="en-US" dirty="0"/>
          </a:p>
        </p:txBody>
      </p:sp>
      <p:sp>
        <p:nvSpPr>
          <p:cNvPr id="4" name="Date Placeholder 3"/>
          <p:cNvSpPr>
            <a:spLocks noGrp="1"/>
          </p:cNvSpPr>
          <p:nvPr>
            <p:ph type="dt" sz="half" idx="10"/>
          </p:nvPr>
        </p:nvSpPr>
        <p:spPr/>
        <p:txBody>
          <a:bodyPr/>
          <a:lstStyle/>
          <a:p>
            <a:fld id="{CC07DC07-C6C1-40BF-B4B4-88A72786BEA0}" type="datetime1">
              <a:rPr lang="en-US" smtClean="0"/>
              <a:t>8/10/2016</a:t>
            </a:fld>
            <a:endParaRPr lang="en-US"/>
          </a:p>
        </p:txBody>
      </p:sp>
      <p:sp>
        <p:nvSpPr>
          <p:cNvPr id="5" name="Footer Placeholder 4"/>
          <p:cNvSpPr>
            <a:spLocks noGrp="1"/>
          </p:cNvSpPr>
          <p:nvPr>
            <p:ph type="ftr" sz="quarter" idx="11"/>
          </p:nvPr>
        </p:nvSpPr>
        <p:spPr/>
        <p:txBody>
          <a:bodyPr/>
          <a:lstStyle/>
          <a:p>
            <a:r>
              <a:rPr lang="en-US" smtClean="0"/>
              <a:t>L. Shojaei</a:t>
            </a:r>
            <a:endParaRPr lang="en-US" dirty="0"/>
          </a:p>
        </p:txBody>
      </p:sp>
      <p:sp>
        <p:nvSpPr>
          <p:cNvPr id="6" name="Slide Number Placeholder 5"/>
          <p:cNvSpPr>
            <a:spLocks noGrp="1"/>
          </p:cNvSpPr>
          <p:nvPr>
            <p:ph type="sldNum" sz="quarter" idx="12"/>
          </p:nvPr>
        </p:nvSpPr>
        <p:spPr/>
        <p:txBody>
          <a:bodyPr/>
          <a:lstStyle/>
          <a:p>
            <a:fld id="{3D6BC03C-23AD-49D7-BD17-22DD981F3648}" type="slidenum">
              <a:rPr lang="en-US" smtClean="0"/>
              <a:t>61</a:t>
            </a:fld>
            <a:endParaRPr lang="en-US" dirty="0"/>
          </a:p>
        </p:txBody>
      </p:sp>
    </p:spTree>
    <p:extLst>
      <p:ext uri="{BB962C8B-B14F-4D97-AF65-F5344CB8AC3E}">
        <p14:creationId xmlns:p14="http://schemas.microsoft.com/office/powerpoint/2010/main" val="32982368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VTE</a:t>
            </a:r>
            <a:endParaRPr lang="en-US" dirty="0"/>
          </a:p>
        </p:txBody>
      </p:sp>
      <p:sp>
        <p:nvSpPr>
          <p:cNvPr id="3" name="Content Placeholder 2"/>
          <p:cNvSpPr>
            <a:spLocks noGrp="1"/>
          </p:cNvSpPr>
          <p:nvPr>
            <p:ph idx="1"/>
          </p:nvPr>
        </p:nvSpPr>
        <p:spPr>
          <a:xfrm>
            <a:off x="1097280" y="1771090"/>
            <a:ext cx="10058400" cy="4023360"/>
          </a:xfrm>
        </p:spPr>
        <p:txBody>
          <a:bodyPr>
            <a:noAutofit/>
          </a:bodyPr>
          <a:lstStyle/>
          <a:p>
            <a:pPr>
              <a:buClr>
                <a:srgbClr val="FF0000"/>
              </a:buClr>
              <a:buFont typeface="Wingdings" panose="05000000000000000000" pitchFamily="2" charset="2"/>
              <a:buChar char="Ø"/>
            </a:pPr>
            <a:r>
              <a:rPr lang="en-US" sz="2400" b="1" dirty="0" smtClean="0">
                <a:solidFill>
                  <a:srgbClr val="FF0000"/>
                </a:solidFill>
              </a:rPr>
              <a:t>Benefit of UFH: </a:t>
            </a:r>
            <a:r>
              <a:rPr lang="en-US" sz="2400" dirty="0" smtClean="0"/>
              <a:t>renal failure and when urgent reversal of anticoagulation by protamine (massive pulmonary emboli)</a:t>
            </a:r>
          </a:p>
          <a:p>
            <a:pPr>
              <a:buClr>
                <a:srgbClr val="FF0000"/>
              </a:buClr>
              <a:buFont typeface="Wingdings" panose="05000000000000000000" pitchFamily="2" charset="2"/>
              <a:buChar char="Ø"/>
            </a:pPr>
            <a:endParaRPr lang="en-US" sz="2400" dirty="0" smtClean="0"/>
          </a:p>
          <a:p>
            <a:pPr>
              <a:buClr>
                <a:srgbClr val="FF0000"/>
              </a:buClr>
              <a:buFont typeface="Wingdings" panose="05000000000000000000" pitchFamily="2" charset="2"/>
              <a:buChar char="Ø"/>
            </a:pPr>
            <a:r>
              <a:rPr lang="en-US" sz="2400" dirty="0" smtClean="0"/>
              <a:t>Acute pulmonary embolism with </a:t>
            </a:r>
            <a:r>
              <a:rPr lang="en-US" sz="2400" dirty="0" err="1" smtClean="0"/>
              <a:t>haemodynamic</a:t>
            </a:r>
            <a:r>
              <a:rPr lang="en-US" sz="2400" dirty="0" smtClean="0"/>
              <a:t> compromise: IV UFH is recommended </a:t>
            </a:r>
            <a:r>
              <a:rPr lang="en-US" sz="1600" dirty="0" smtClean="0"/>
              <a:t>(loading dose of 80 units/kg, followed by a continuous intravenous infusion of 18 units/kg/h)</a:t>
            </a:r>
          </a:p>
          <a:p>
            <a:pPr>
              <a:buClr>
                <a:srgbClr val="FF0000"/>
              </a:buClr>
              <a:buFont typeface="Wingdings" panose="05000000000000000000" pitchFamily="2" charset="2"/>
              <a:buChar char="Ø"/>
            </a:pPr>
            <a:endParaRPr lang="en-US" sz="1600" dirty="0" smtClean="0"/>
          </a:p>
          <a:p>
            <a:pPr>
              <a:buClr>
                <a:srgbClr val="FF0000"/>
              </a:buClr>
              <a:buFont typeface="Wingdings" panose="05000000000000000000" pitchFamily="2" charset="2"/>
              <a:buChar char="Ø"/>
            </a:pPr>
            <a:r>
              <a:rPr lang="en-US" sz="2400" dirty="0" smtClean="0"/>
              <a:t>The </a:t>
            </a:r>
            <a:r>
              <a:rPr lang="en-US" sz="2400" dirty="0" err="1" smtClean="0"/>
              <a:t>aPTT</a:t>
            </a:r>
            <a:r>
              <a:rPr lang="en-US" sz="2400" dirty="0" smtClean="0"/>
              <a:t> determined 4–6 h after the loading dose, 6 h after dose change and then at least daily.</a:t>
            </a:r>
          </a:p>
          <a:p>
            <a:pPr>
              <a:buClr>
                <a:srgbClr val="FF0000"/>
              </a:buClr>
              <a:buFont typeface="Wingdings" panose="05000000000000000000" pitchFamily="2" charset="2"/>
              <a:buChar char="Ø"/>
            </a:pPr>
            <a:endParaRPr lang="en-US" sz="2400" dirty="0" smtClean="0"/>
          </a:p>
          <a:p>
            <a:pPr>
              <a:buClr>
                <a:srgbClr val="FF0000"/>
              </a:buClr>
              <a:buFont typeface="Wingdings" panose="05000000000000000000" pitchFamily="2" charset="2"/>
              <a:buChar char="Ø"/>
            </a:pPr>
            <a:r>
              <a:rPr lang="en-US" sz="2400" dirty="0" smtClean="0"/>
              <a:t>Therapeutic range: 1.5–2.5 times the average laboratory control value. Corresponds to an anti-</a:t>
            </a:r>
            <a:r>
              <a:rPr lang="en-US" sz="2400" dirty="0" err="1" smtClean="0"/>
              <a:t>xa</a:t>
            </a:r>
            <a:r>
              <a:rPr lang="en-US" sz="2400" dirty="0" smtClean="0"/>
              <a:t> level of 0.3–0.7 IU/ml</a:t>
            </a:r>
          </a:p>
        </p:txBody>
      </p:sp>
      <p:sp>
        <p:nvSpPr>
          <p:cNvPr id="4" name="Date Placeholder 3"/>
          <p:cNvSpPr>
            <a:spLocks noGrp="1"/>
          </p:cNvSpPr>
          <p:nvPr>
            <p:ph type="dt" sz="half" idx="10"/>
          </p:nvPr>
        </p:nvSpPr>
        <p:spPr/>
        <p:txBody>
          <a:bodyPr/>
          <a:lstStyle/>
          <a:p>
            <a:fld id="{CC07DC07-C6C1-40BF-B4B4-88A72786BEA0}" type="datetime1">
              <a:rPr lang="en-US" smtClean="0"/>
              <a:t>8/10/2016</a:t>
            </a:fld>
            <a:endParaRPr lang="en-US"/>
          </a:p>
        </p:txBody>
      </p:sp>
      <p:sp>
        <p:nvSpPr>
          <p:cNvPr id="5" name="Footer Placeholder 4"/>
          <p:cNvSpPr>
            <a:spLocks noGrp="1"/>
          </p:cNvSpPr>
          <p:nvPr>
            <p:ph type="ftr" sz="quarter" idx="11"/>
          </p:nvPr>
        </p:nvSpPr>
        <p:spPr/>
        <p:txBody>
          <a:bodyPr/>
          <a:lstStyle/>
          <a:p>
            <a:r>
              <a:rPr lang="en-US" smtClean="0"/>
              <a:t>L. Shojaei</a:t>
            </a:r>
            <a:endParaRPr lang="en-US" dirty="0"/>
          </a:p>
        </p:txBody>
      </p:sp>
      <p:sp>
        <p:nvSpPr>
          <p:cNvPr id="6" name="Slide Number Placeholder 5"/>
          <p:cNvSpPr>
            <a:spLocks noGrp="1"/>
          </p:cNvSpPr>
          <p:nvPr>
            <p:ph type="sldNum" sz="quarter" idx="12"/>
          </p:nvPr>
        </p:nvSpPr>
        <p:spPr/>
        <p:txBody>
          <a:bodyPr/>
          <a:lstStyle/>
          <a:p>
            <a:fld id="{3D6BC03C-23AD-49D7-BD17-22DD981F3648}" type="slidenum">
              <a:rPr lang="en-US" smtClean="0"/>
              <a:t>62</a:t>
            </a:fld>
            <a:endParaRPr lang="en-US" dirty="0"/>
          </a:p>
        </p:txBody>
      </p:sp>
    </p:spTree>
    <p:extLst>
      <p:ext uri="{BB962C8B-B14F-4D97-AF65-F5344CB8AC3E}">
        <p14:creationId xmlns:p14="http://schemas.microsoft.com/office/powerpoint/2010/main" val="91973463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VTE</a:t>
            </a:r>
            <a:endParaRPr lang="en-US" dirty="0"/>
          </a:p>
        </p:txBody>
      </p:sp>
      <p:sp>
        <p:nvSpPr>
          <p:cNvPr id="3" name="Content Placeholder 2"/>
          <p:cNvSpPr>
            <a:spLocks noGrp="1"/>
          </p:cNvSpPr>
          <p:nvPr>
            <p:ph idx="1"/>
          </p:nvPr>
        </p:nvSpPr>
        <p:spPr/>
        <p:txBody>
          <a:bodyPr>
            <a:normAutofit/>
          </a:bodyPr>
          <a:lstStyle/>
          <a:p>
            <a:pPr marL="457200" indent="-457200" algn="just">
              <a:buFont typeface="+mj-lt"/>
              <a:buAutoNum type="arabicPeriod"/>
            </a:pPr>
            <a:r>
              <a:rPr lang="en-US" sz="2400" dirty="0"/>
              <a:t>After improvement in </a:t>
            </a:r>
            <a:r>
              <a:rPr lang="en-US" sz="2400" dirty="0" err="1"/>
              <a:t>haemodynamics</a:t>
            </a:r>
            <a:r>
              <a:rPr lang="en-US" sz="2400" dirty="0"/>
              <a:t> and </a:t>
            </a:r>
            <a:r>
              <a:rPr lang="en-US" sz="2400" dirty="0" err="1" smtClean="0"/>
              <a:t>stabilisation</a:t>
            </a:r>
            <a:r>
              <a:rPr lang="en-US" sz="2400" dirty="0" smtClean="0"/>
              <a:t> </a:t>
            </a:r>
            <a:r>
              <a:rPr lang="en-US" sz="2400" dirty="0"/>
              <a:t>of the patient UFH can be switched to LMWH </a:t>
            </a:r>
            <a:r>
              <a:rPr lang="en-US" sz="2400" dirty="0" smtClean="0"/>
              <a:t>in </a:t>
            </a:r>
            <a:r>
              <a:rPr lang="en-US" sz="2400" dirty="0"/>
              <a:t>therapeutic doses and maintained during </a:t>
            </a:r>
            <a:r>
              <a:rPr lang="en-US" sz="2400" dirty="0" smtClean="0"/>
              <a:t>pregnancy</a:t>
            </a:r>
          </a:p>
          <a:p>
            <a:pPr marL="457200" indent="-457200" algn="just">
              <a:buFont typeface="+mj-lt"/>
              <a:buAutoNum type="arabicPeriod"/>
            </a:pPr>
            <a:endParaRPr lang="en-US" sz="2400" dirty="0"/>
          </a:p>
          <a:p>
            <a:pPr marL="457200" indent="-457200" algn="just">
              <a:buFont typeface="+mj-lt"/>
              <a:buAutoNum type="arabicPeriod"/>
            </a:pPr>
            <a:r>
              <a:rPr lang="en-US" sz="2400" dirty="0"/>
              <a:t>LMWH should be switched to intravenous UFH at least 36 h </a:t>
            </a:r>
            <a:r>
              <a:rPr lang="en-US" sz="2400" dirty="0" smtClean="0"/>
              <a:t>before </a:t>
            </a:r>
            <a:r>
              <a:rPr lang="en-US" sz="2400" dirty="0"/>
              <a:t>the induction of </a:t>
            </a:r>
            <a:r>
              <a:rPr lang="en-US" sz="2400" dirty="0" err="1"/>
              <a:t>labour</a:t>
            </a:r>
            <a:r>
              <a:rPr lang="en-US" sz="2400" dirty="0"/>
              <a:t> or caesarean delivery. UFH </a:t>
            </a:r>
            <a:r>
              <a:rPr lang="en-US" sz="2400" dirty="0" smtClean="0"/>
              <a:t>should </a:t>
            </a:r>
            <a:r>
              <a:rPr lang="en-US" sz="2400" dirty="0"/>
              <a:t>be discontinued 4–6 h before anticipated </a:t>
            </a:r>
            <a:r>
              <a:rPr lang="en-US" sz="2400" dirty="0" smtClean="0"/>
              <a:t>delivery</a:t>
            </a:r>
            <a:endParaRPr lang="en-US" sz="2400" dirty="0"/>
          </a:p>
        </p:txBody>
      </p:sp>
      <p:sp>
        <p:nvSpPr>
          <p:cNvPr id="4" name="Date Placeholder 3"/>
          <p:cNvSpPr>
            <a:spLocks noGrp="1"/>
          </p:cNvSpPr>
          <p:nvPr>
            <p:ph type="dt" sz="half" idx="10"/>
          </p:nvPr>
        </p:nvSpPr>
        <p:spPr/>
        <p:txBody>
          <a:bodyPr/>
          <a:lstStyle/>
          <a:p>
            <a:fld id="{CC07DC07-C6C1-40BF-B4B4-88A72786BEA0}" type="datetime1">
              <a:rPr lang="en-US" smtClean="0"/>
              <a:t>8/10/2016</a:t>
            </a:fld>
            <a:endParaRPr lang="en-US"/>
          </a:p>
        </p:txBody>
      </p:sp>
      <p:sp>
        <p:nvSpPr>
          <p:cNvPr id="5" name="Footer Placeholder 4"/>
          <p:cNvSpPr>
            <a:spLocks noGrp="1"/>
          </p:cNvSpPr>
          <p:nvPr>
            <p:ph type="ftr" sz="quarter" idx="11"/>
          </p:nvPr>
        </p:nvSpPr>
        <p:spPr/>
        <p:txBody>
          <a:bodyPr/>
          <a:lstStyle/>
          <a:p>
            <a:r>
              <a:rPr lang="en-US" smtClean="0"/>
              <a:t>L. Shojaei</a:t>
            </a:r>
            <a:endParaRPr lang="en-US" dirty="0"/>
          </a:p>
        </p:txBody>
      </p:sp>
      <p:sp>
        <p:nvSpPr>
          <p:cNvPr id="6" name="Slide Number Placeholder 5"/>
          <p:cNvSpPr>
            <a:spLocks noGrp="1"/>
          </p:cNvSpPr>
          <p:nvPr>
            <p:ph type="sldNum" sz="quarter" idx="12"/>
          </p:nvPr>
        </p:nvSpPr>
        <p:spPr/>
        <p:txBody>
          <a:bodyPr/>
          <a:lstStyle/>
          <a:p>
            <a:fld id="{3D6BC03C-23AD-49D7-BD17-22DD981F3648}" type="slidenum">
              <a:rPr lang="en-US" smtClean="0"/>
              <a:t>63</a:t>
            </a:fld>
            <a:endParaRPr lang="en-US" dirty="0"/>
          </a:p>
        </p:txBody>
      </p:sp>
    </p:spTree>
    <p:extLst>
      <p:ext uri="{BB962C8B-B14F-4D97-AF65-F5344CB8AC3E}">
        <p14:creationId xmlns:p14="http://schemas.microsoft.com/office/powerpoint/2010/main" val="305539226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
            </a:r>
            <a:r>
              <a:rPr lang="en-US" dirty="0" smtClean="0"/>
              <a:t>reastfeed</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400" dirty="0"/>
              <a:t> UFH </a:t>
            </a:r>
            <a:r>
              <a:rPr lang="en-US" sz="2400" dirty="0" smtClean="0"/>
              <a:t>or </a:t>
            </a:r>
            <a:r>
              <a:rPr lang="en-US" sz="2400" dirty="0"/>
              <a:t>LWMH </a:t>
            </a:r>
            <a:r>
              <a:rPr lang="en-US" sz="2400" dirty="0" smtClean="0"/>
              <a:t>not </a:t>
            </a:r>
            <a:r>
              <a:rPr lang="en-US" sz="2400" dirty="0"/>
              <a:t>found in breast </a:t>
            </a:r>
            <a:r>
              <a:rPr lang="en-US" sz="2400" dirty="0" smtClean="0"/>
              <a:t>milk.</a:t>
            </a:r>
          </a:p>
          <a:p>
            <a:pPr>
              <a:buFont typeface="Wingdings" panose="05000000000000000000" pitchFamily="2" charset="2"/>
              <a:buChar char="Ø"/>
            </a:pPr>
            <a:endParaRPr lang="en-US" sz="2400" dirty="0"/>
          </a:p>
          <a:p>
            <a:pPr>
              <a:buFont typeface="Wingdings" panose="05000000000000000000" pitchFamily="2" charset="2"/>
              <a:buChar char="Ø"/>
            </a:pPr>
            <a:r>
              <a:rPr lang="en-US" sz="2400" dirty="0"/>
              <a:t>Vitamin K antagonists do not enter the </a:t>
            </a:r>
            <a:r>
              <a:rPr lang="en-US" sz="2400" dirty="0" smtClean="0"/>
              <a:t>breast </a:t>
            </a:r>
            <a:r>
              <a:rPr lang="en-US" sz="2400" dirty="0"/>
              <a:t>milk in active forms and are safe </a:t>
            </a:r>
            <a:r>
              <a:rPr lang="en-US" sz="2400" dirty="0" smtClean="0"/>
              <a:t>for </a:t>
            </a:r>
            <a:r>
              <a:rPr lang="en-US" sz="2400" dirty="0"/>
              <a:t>nursing </a:t>
            </a:r>
            <a:r>
              <a:rPr lang="en-US" sz="2400" dirty="0" smtClean="0"/>
              <a:t>mothers.</a:t>
            </a:r>
            <a:endParaRPr lang="en-US" sz="2400" dirty="0"/>
          </a:p>
        </p:txBody>
      </p:sp>
      <p:sp>
        <p:nvSpPr>
          <p:cNvPr id="4" name="Date Placeholder 3"/>
          <p:cNvSpPr>
            <a:spLocks noGrp="1"/>
          </p:cNvSpPr>
          <p:nvPr>
            <p:ph type="dt" sz="half" idx="10"/>
          </p:nvPr>
        </p:nvSpPr>
        <p:spPr/>
        <p:txBody>
          <a:bodyPr/>
          <a:lstStyle/>
          <a:p>
            <a:fld id="{CC07DC07-C6C1-40BF-B4B4-88A72786BEA0}" type="datetime1">
              <a:rPr lang="en-US" smtClean="0"/>
              <a:t>8/10/2016</a:t>
            </a:fld>
            <a:endParaRPr lang="en-US"/>
          </a:p>
        </p:txBody>
      </p:sp>
      <p:sp>
        <p:nvSpPr>
          <p:cNvPr id="5" name="Footer Placeholder 4"/>
          <p:cNvSpPr>
            <a:spLocks noGrp="1"/>
          </p:cNvSpPr>
          <p:nvPr>
            <p:ph type="ftr" sz="quarter" idx="11"/>
          </p:nvPr>
        </p:nvSpPr>
        <p:spPr/>
        <p:txBody>
          <a:bodyPr/>
          <a:lstStyle/>
          <a:p>
            <a:r>
              <a:rPr lang="en-US" smtClean="0"/>
              <a:t>L. Shojaei</a:t>
            </a:r>
            <a:endParaRPr lang="en-US" dirty="0"/>
          </a:p>
        </p:txBody>
      </p:sp>
      <p:sp>
        <p:nvSpPr>
          <p:cNvPr id="6" name="Slide Number Placeholder 5"/>
          <p:cNvSpPr>
            <a:spLocks noGrp="1"/>
          </p:cNvSpPr>
          <p:nvPr>
            <p:ph type="sldNum" sz="quarter" idx="12"/>
          </p:nvPr>
        </p:nvSpPr>
        <p:spPr/>
        <p:txBody>
          <a:bodyPr/>
          <a:lstStyle/>
          <a:p>
            <a:fld id="{3D6BC03C-23AD-49D7-BD17-22DD981F3648}" type="slidenum">
              <a:rPr lang="en-US" smtClean="0"/>
              <a:t>64</a:t>
            </a:fld>
            <a:endParaRPr lang="en-US" dirty="0"/>
          </a:p>
        </p:txBody>
      </p:sp>
    </p:spTree>
    <p:extLst>
      <p:ext uri="{BB962C8B-B14F-4D97-AF65-F5344CB8AC3E}">
        <p14:creationId xmlns:p14="http://schemas.microsoft.com/office/powerpoint/2010/main" val="50730686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delivery</a:t>
            </a:r>
            <a:endParaRPr lang="en-US"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v"/>
            </a:pPr>
            <a:r>
              <a:rPr lang="en-US" sz="2400" dirty="0" smtClean="0"/>
              <a:t>UFH: heparin treatment should be restarted 6 h after a vaginal birth and 12 h after a caesarean delivery, if no significant bleeding has occurred</a:t>
            </a:r>
          </a:p>
          <a:p>
            <a:pPr>
              <a:buFont typeface="Wingdings" panose="05000000000000000000" pitchFamily="2" charset="2"/>
              <a:buChar char="v"/>
            </a:pPr>
            <a:endParaRPr lang="en-US" sz="2400" dirty="0" smtClean="0"/>
          </a:p>
          <a:p>
            <a:pPr>
              <a:buFont typeface="Wingdings" panose="05000000000000000000" pitchFamily="2" charset="2"/>
              <a:buChar char="v"/>
            </a:pPr>
            <a:endParaRPr lang="en-US" sz="2400" dirty="0" smtClean="0"/>
          </a:p>
          <a:p>
            <a:pPr>
              <a:buFont typeface="Wingdings" panose="05000000000000000000" pitchFamily="2" charset="2"/>
              <a:buChar char="v"/>
            </a:pPr>
            <a:r>
              <a:rPr lang="en-US" sz="2400" dirty="0" smtClean="0"/>
              <a:t>Vitamin k antagonists may be started on the second day after delivery </a:t>
            </a:r>
          </a:p>
          <a:p>
            <a:pPr>
              <a:buFont typeface="Wingdings" panose="05000000000000000000" pitchFamily="2" charset="2"/>
              <a:buChar char="v"/>
            </a:pPr>
            <a:r>
              <a:rPr lang="en-US" sz="2400" dirty="0" smtClean="0"/>
              <a:t>Continued for at least 3–6 months.</a:t>
            </a:r>
          </a:p>
          <a:p>
            <a:pPr>
              <a:buFont typeface="Wingdings" panose="05000000000000000000" pitchFamily="2" charset="2"/>
              <a:buChar char="v"/>
            </a:pPr>
            <a:r>
              <a:rPr lang="en-US" sz="2400" dirty="0" smtClean="0"/>
              <a:t>The </a:t>
            </a:r>
            <a:r>
              <a:rPr lang="en-US" sz="2400" dirty="0" err="1" smtClean="0"/>
              <a:t>inr</a:t>
            </a:r>
            <a:r>
              <a:rPr lang="en-US" sz="2400" dirty="0" smtClean="0"/>
              <a:t> should be between 2 and 3 and needs regular monitoring, ideally once every 1–2 weeks.</a:t>
            </a:r>
            <a:endParaRPr lang="en-US" sz="2400" dirty="0"/>
          </a:p>
        </p:txBody>
      </p:sp>
      <p:sp>
        <p:nvSpPr>
          <p:cNvPr id="4" name="Date Placeholder 3"/>
          <p:cNvSpPr>
            <a:spLocks noGrp="1"/>
          </p:cNvSpPr>
          <p:nvPr>
            <p:ph type="dt" sz="half" idx="10"/>
          </p:nvPr>
        </p:nvSpPr>
        <p:spPr/>
        <p:txBody>
          <a:bodyPr/>
          <a:lstStyle/>
          <a:p>
            <a:fld id="{CC07DC07-C6C1-40BF-B4B4-88A72786BEA0}" type="datetime1">
              <a:rPr lang="en-US" smtClean="0"/>
              <a:t>8/10/2016</a:t>
            </a:fld>
            <a:endParaRPr lang="en-US"/>
          </a:p>
        </p:txBody>
      </p:sp>
      <p:sp>
        <p:nvSpPr>
          <p:cNvPr id="5" name="Footer Placeholder 4"/>
          <p:cNvSpPr>
            <a:spLocks noGrp="1"/>
          </p:cNvSpPr>
          <p:nvPr>
            <p:ph type="ftr" sz="quarter" idx="11"/>
          </p:nvPr>
        </p:nvSpPr>
        <p:spPr/>
        <p:txBody>
          <a:bodyPr/>
          <a:lstStyle/>
          <a:p>
            <a:r>
              <a:rPr lang="en-US" smtClean="0"/>
              <a:t>L. Shojaei</a:t>
            </a:r>
            <a:endParaRPr lang="en-US" dirty="0"/>
          </a:p>
        </p:txBody>
      </p:sp>
      <p:sp>
        <p:nvSpPr>
          <p:cNvPr id="6" name="Slide Number Placeholder 5"/>
          <p:cNvSpPr>
            <a:spLocks noGrp="1"/>
          </p:cNvSpPr>
          <p:nvPr>
            <p:ph type="sldNum" sz="quarter" idx="12"/>
          </p:nvPr>
        </p:nvSpPr>
        <p:spPr/>
        <p:txBody>
          <a:bodyPr/>
          <a:lstStyle/>
          <a:p>
            <a:fld id="{3D6BC03C-23AD-49D7-BD17-22DD981F3648}" type="slidenum">
              <a:rPr lang="en-US" smtClean="0"/>
              <a:t>65</a:t>
            </a:fld>
            <a:endParaRPr lang="en-US" dirty="0"/>
          </a:p>
        </p:txBody>
      </p:sp>
    </p:spTree>
    <p:extLst>
      <p:ext uri="{BB962C8B-B14F-4D97-AF65-F5344CB8AC3E}">
        <p14:creationId xmlns:p14="http://schemas.microsoft.com/office/powerpoint/2010/main" val="178303799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t>Thrombolysis for VTE </a:t>
            </a:r>
            <a:endParaRPr lang="en-US" dirty="0"/>
          </a:p>
        </p:txBody>
      </p:sp>
      <p:sp>
        <p:nvSpPr>
          <p:cNvPr id="3" name="Content Placeholder 2"/>
          <p:cNvSpPr>
            <a:spLocks noGrp="1"/>
          </p:cNvSpPr>
          <p:nvPr>
            <p:ph idx="1"/>
          </p:nvPr>
        </p:nvSpPr>
        <p:spPr/>
        <p:txBody>
          <a:bodyPr>
            <a:normAutofit/>
          </a:bodyPr>
          <a:lstStyle/>
          <a:p>
            <a:pPr>
              <a:lnSpc>
                <a:spcPct val="150000"/>
              </a:lnSpc>
              <a:buFont typeface="Wingdings" panose="05000000000000000000" pitchFamily="2" charset="2"/>
              <a:buChar char="v"/>
            </a:pPr>
            <a:r>
              <a:rPr lang="en-US" sz="2400" dirty="0" smtClean="0"/>
              <a:t>Relatively contraindicated during pregnancy and </a:t>
            </a:r>
            <a:r>
              <a:rPr lang="en-US" sz="2400" dirty="0" err="1" smtClean="0"/>
              <a:t>peripartum</a:t>
            </a:r>
            <a:endParaRPr lang="en-US" sz="2400" dirty="0" smtClean="0"/>
          </a:p>
          <a:p>
            <a:pPr>
              <a:lnSpc>
                <a:spcPct val="150000"/>
              </a:lnSpc>
              <a:buFont typeface="Wingdings" panose="05000000000000000000" pitchFamily="2" charset="2"/>
              <a:buChar char="v"/>
            </a:pPr>
            <a:r>
              <a:rPr lang="en-US" sz="2400" dirty="0" smtClean="0"/>
              <a:t>Only be used in high risk patients with severe hypotension or shock </a:t>
            </a:r>
          </a:p>
          <a:p>
            <a:pPr>
              <a:lnSpc>
                <a:spcPct val="150000"/>
              </a:lnSpc>
              <a:buFont typeface="Wingdings" panose="05000000000000000000" pitchFamily="2" charset="2"/>
              <a:buChar char="v"/>
            </a:pPr>
            <a:r>
              <a:rPr lang="en-US" sz="2400" dirty="0" smtClean="0"/>
              <a:t>The risk of </a:t>
            </a:r>
            <a:r>
              <a:rPr lang="en-US" sz="2400" dirty="0" err="1" smtClean="0"/>
              <a:t>haemorrhage</a:t>
            </a:r>
            <a:r>
              <a:rPr lang="en-US" sz="2400" dirty="0" smtClean="0"/>
              <a:t>, mostly genital tract: 8 % </a:t>
            </a:r>
          </a:p>
          <a:p>
            <a:pPr>
              <a:lnSpc>
                <a:spcPct val="150000"/>
              </a:lnSpc>
              <a:buFont typeface="Wingdings" panose="05000000000000000000" pitchFamily="2" charset="2"/>
              <a:buChar char="v"/>
            </a:pPr>
            <a:r>
              <a:rPr lang="en-US" sz="2400" dirty="0" smtClean="0"/>
              <a:t>Streptokinase and recently </a:t>
            </a:r>
            <a:r>
              <a:rPr lang="en-US" sz="2400" dirty="0" err="1" smtClean="0"/>
              <a:t>tPA</a:t>
            </a:r>
            <a:r>
              <a:rPr lang="en-US" sz="2400" dirty="0" smtClean="0"/>
              <a:t> </a:t>
            </a:r>
            <a:r>
              <a:rPr lang="en-US" sz="2400" dirty="0" smtClean="0"/>
              <a:t>mostly used </a:t>
            </a:r>
          </a:p>
          <a:p>
            <a:pPr>
              <a:lnSpc>
                <a:spcPct val="150000"/>
              </a:lnSpc>
              <a:buFont typeface="Wingdings" panose="05000000000000000000" pitchFamily="2" charset="2"/>
              <a:buChar char="v"/>
            </a:pPr>
            <a:r>
              <a:rPr lang="en-US" sz="2400" dirty="0" smtClean="0"/>
              <a:t>Both </a:t>
            </a:r>
            <a:r>
              <a:rPr lang="en-US" sz="2400" dirty="0" err="1" smtClean="0"/>
              <a:t>thrombolytics</a:t>
            </a:r>
            <a:r>
              <a:rPr lang="en-US" sz="2400" dirty="0" smtClean="0"/>
              <a:t> do not cross the placenta in significant amounts.</a:t>
            </a:r>
          </a:p>
        </p:txBody>
      </p:sp>
      <p:sp>
        <p:nvSpPr>
          <p:cNvPr id="4" name="Date Placeholder 3"/>
          <p:cNvSpPr>
            <a:spLocks noGrp="1"/>
          </p:cNvSpPr>
          <p:nvPr>
            <p:ph type="dt" sz="half" idx="10"/>
          </p:nvPr>
        </p:nvSpPr>
        <p:spPr/>
        <p:txBody>
          <a:bodyPr/>
          <a:lstStyle/>
          <a:p>
            <a:fld id="{CC07DC07-C6C1-40BF-B4B4-88A72786BEA0}" type="datetime1">
              <a:rPr lang="en-US" smtClean="0"/>
              <a:t>8/10/2016</a:t>
            </a:fld>
            <a:endParaRPr lang="en-US"/>
          </a:p>
        </p:txBody>
      </p:sp>
      <p:sp>
        <p:nvSpPr>
          <p:cNvPr id="5" name="Footer Placeholder 4"/>
          <p:cNvSpPr>
            <a:spLocks noGrp="1"/>
          </p:cNvSpPr>
          <p:nvPr>
            <p:ph type="ftr" sz="quarter" idx="11"/>
          </p:nvPr>
        </p:nvSpPr>
        <p:spPr/>
        <p:txBody>
          <a:bodyPr/>
          <a:lstStyle/>
          <a:p>
            <a:r>
              <a:rPr lang="en-US" smtClean="0"/>
              <a:t>L. Shojaei</a:t>
            </a:r>
            <a:endParaRPr lang="en-US" dirty="0"/>
          </a:p>
        </p:txBody>
      </p:sp>
      <p:sp>
        <p:nvSpPr>
          <p:cNvPr id="6" name="Slide Number Placeholder 5"/>
          <p:cNvSpPr>
            <a:spLocks noGrp="1"/>
          </p:cNvSpPr>
          <p:nvPr>
            <p:ph type="sldNum" sz="quarter" idx="12"/>
          </p:nvPr>
        </p:nvSpPr>
        <p:spPr/>
        <p:txBody>
          <a:bodyPr/>
          <a:lstStyle/>
          <a:p>
            <a:fld id="{3D6BC03C-23AD-49D7-BD17-22DD981F3648}" type="slidenum">
              <a:rPr lang="en-US" smtClean="0"/>
              <a:t>66</a:t>
            </a:fld>
            <a:endParaRPr lang="en-US" dirty="0"/>
          </a:p>
        </p:txBody>
      </p:sp>
    </p:spTree>
    <p:extLst>
      <p:ext uri="{BB962C8B-B14F-4D97-AF65-F5344CB8AC3E}">
        <p14:creationId xmlns:p14="http://schemas.microsoft.com/office/powerpoint/2010/main" val="187490678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Antithrombotic agents in ACS</a:t>
            </a:r>
            <a:endParaRPr lang="en-US" dirty="0"/>
          </a:p>
        </p:txBody>
      </p:sp>
      <p:sp>
        <p:nvSpPr>
          <p:cNvPr id="3" name="Content Placeholder 2"/>
          <p:cNvSpPr>
            <a:spLocks noGrp="1"/>
          </p:cNvSpPr>
          <p:nvPr>
            <p:ph idx="1"/>
          </p:nvPr>
        </p:nvSpPr>
        <p:spPr/>
        <p:txBody>
          <a:bodyPr>
            <a:normAutofit/>
          </a:bodyPr>
          <a:lstStyle/>
          <a:p>
            <a:r>
              <a:rPr lang="en-US" dirty="0"/>
              <a:t>Primary </a:t>
            </a:r>
            <a:r>
              <a:rPr lang="en-US" dirty="0" smtClean="0"/>
              <a:t>PCI preferred</a:t>
            </a:r>
          </a:p>
          <a:p>
            <a:r>
              <a:rPr lang="en-US" dirty="0" err="1" smtClean="0"/>
              <a:t>Favour</a:t>
            </a:r>
            <a:r>
              <a:rPr lang="en-US" dirty="0" smtClean="0"/>
              <a:t>: bare-metal stents </a:t>
            </a:r>
            <a:r>
              <a:rPr lang="en-US" dirty="0"/>
              <a:t>with 3–4 weeks of dual antiplatelet </a:t>
            </a:r>
            <a:r>
              <a:rPr lang="en-US" dirty="0" smtClean="0"/>
              <a:t>therapy</a:t>
            </a:r>
          </a:p>
          <a:p>
            <a:r>
              <a:rPr lang="en-US" dirty="0"/>
              <a:t>UFH or LMWH is used </a:t>
            </a:r>
            <a:r>
              <a:rPr lang="en-US" dirty="0" smtClean="0"/>
              <a:t>PCI and </a:t>
            </a:r>
            <a:r>
              <a:rPr lang="en-US" dirty="0"/>
              <a:t>stopped after 24–48 h. </a:t>
            </a:r>
            <a:endParaRPr lang="en-US" dirty="0" smtClean="0"/>
          </a:p>
          <a:p>
            <a:r>
              <a:rPr lang="en-US" dirty="0"/>
              <a:t>higher frequency of spontaneous </a:t>
            </a:r>
            <a:r>
              <a:rPr lang="en-US" dirty="0" smtClean="0"/>
              <a:t>coronary </a:t>
            </a:r>
            <a:r>
              <a:rPr lang="en-US" dirty="0"/>
              <a:t>dissection in </a:t>
            </a:r>
            <a:r>
              <a:rPr lang="en-US" dirty="0" smtClean="0"/>
              <a:t>pregnancy</a:t>
            </a:r>
            <a:r>
              <a:rPr lang="en-US" dirty="0" smtClean="0">
                <a:sym typeface="Wingdings" panose="05000000000000000000" pitchFamily="2" charset="2"/>
              </a:rPr>
              <a:t> IV</a:t>
            </a:r>
            <a:r>
              <a:rPr lang="en-US" dirty="0" smtClean="0"/>
              <a:t> </a:t>
            </a:r>
            <a:r>
              <a:rPr lang="en-US" dirty="0"/>
              <a:t>thrombolysis </a:t>
            </a:r>
            <a:r>
              <a:rPr lang="en-US" dirty="0" smtClean="0"/>
              <a:t>should </a:t>
            </a:r>
            <a:r>
              <a:rPr lang="en-US" dirty="0"/>
              <a:t>be used only in women with </a:t>
            </a:r>
            <a:r>
              <a:rPr lang="en-US" dirty="0" smtClean="0"/>
              <a:t>STEMI </a:t>
            </a:r>
            <a:r>
              <a:rPr lang="en-US" dirty="0"/>
              <a:t>who cannot be treated with primary </a:t>
            </a:r>
            <a:r>
              <a:rPr lang="en-US" dirty="0" smtClean="0"/>
              <a:t>PCI.</a:t>
            </a:r>
          </a:p>
          <a:p>
            <a:r>
              <a:rPr lang="en-US" dirty="0" err="1" smtClean="0"/>
              <a:t>rTPa</a:t>
            </a:r>
            <a:r>
              <a:rPr lang="en-US" dirty="0" smtClean="0"/>
              <a:t> does </a:t>
            </a:r>
            <a:r>
              <a:rPr lang="en-US" dirty="0"/>
              <a:t>not cross the placenta but carries a bleeding risk, in </a:t>
            </a:r>
            <a:r>
              <a:rPr lang="en-US" dirty="0" smtClean="0"/>
              <a:t>particular </a:t>
            </a:r>
            <a:r>
              <a:rPr lang="en-US" dirty="0" err="1"/>
              <a:t>retroplacental</a:t>
            </a:r>
            <a:r>
              <a:rPr lang="en-US" dirty="0"/>
              <a:t> bleeding.</a:t>
            </a:r>
            <a:endParaRPr lang="en-US" dirty="0" smtClean="0"/>
          </a:p>
          <a:p>
            <a:endParaRPr lang="en-US" dirty="0"/>
          </a:p>
          <a:p>
            <a:endParaRPr lang="en-US" dirty="0"/>
          </a:p>
        </p:txBody>
      </p:sp>
      <p:sp>
        <p:nvSpPr>
          <p:cNvPr id="4" name="Date Placeholder 3"/>
          <p:cNvSpPr>
            <a:spLocks noGrp="1"/>
          </p:cNvSpPr>
          <p:nvPr>
            <p:ph type="dt" sz="half" idx="10"/>
          </p:nvPr>
        </p:nvSpPr>
        <p:spPr/>
        <p:txBody>
          <a:bodyPr/>
          <a:lstStyle/>
          <a:p>
            <a:fld id="{CC07DC07-C6C1-40BF-B4B4-88A72786BEA0}" type="datetime1">
              <a:rPr lang="en-US" smtClean="0"/>
              <a:t>8/10/2016</a:t>
            </a:fld>
            <a:endParaRPr lang="en-US"/>
          </a:p>
        </p:txBody>
      </p:sp>
      <p:sp>
        <p:nvSpPr>
          <p:cNvPr id="5" name="Footer Placeholder 4"/>
          <p:cNvSpPr>
            <a:spLocks noGrp="1"/>
          </p:cNvSpPr>
          <p:nvPr>
            <p:ph type="ftr" sz="quarter" idx="11"/>
          </p:nvPr>
        </p:nvSpPr>
        <p:spPr/>
        <p:txBody>
          <a:bodyPr/>
          <a:lstStyle/>
          <a:p>
            <a:r>
              <a:rPr lang="en-US" smtClean="0"/>
              <a:t>L. Shojaei</a:t>
            </a:r>
            <a:endParaRPr lang="en-US" dirty="0"/>
          </a:p>
        </p:txBody>
      </p:sp>
      <p:sp>
        <p:nvSpPr>
          <p:cNvPr id="6" name="Slide Number Placeholder 5"/>
          <p:cNvSpPr>
            <a:spLocks noGrp="1"/>
          </p:cNvSpPr>
          <p:nvPr>
            <p:ph type="sldNum" sz="quarter" idx="12"/>
          </p:nvPr>
        </p:nvSpPr>
        <p:spPr/>
        <p:txBody>
          <a:bodyPr/>
          <a:lstStyle/>
          <a:p>
            <a:fld id="{3D6BC03C-23AD-49D7-BD17-22DD981F3648}" type="slidenum">
              <a:rPr lang="en-US" smtClean="0"/>
              <a:t>67</a:t>
            </a:fld>
            <a:endParaRPr lang="en-US" dirty="0"/>
          </a:p>
        </p:txBody>
      </p:sp>
    </p:spTree>
    <p:extLst>
      <p:ext uri="{BB962C8B-B14F-4D97-AF65-F5344CB8AC3E}">
        <p14:creationId xmlns:p14="http://schemas.microsoft.com/office/powerpoint/2010/main" val="300722243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Anticoagulant in cardiomyopathy</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2400" dirty="0" smtClean="0"/>
              <a:t>Vitamin K antagonists or LMVH (according to the stage of pregnancy) for patients with very low ejection fraction; ventricular thrombi or atrial fibrillation.</a:t>
            </a:r>
          </a:p>
          <a:p>
            <a:pPr marL="457200" indent="-457200">
              <a:buFont typeface="+mj-lt"/>
              <a:buAutoNum type="arabicPeriod"/>
            </a:pPr>
            <a:endParaRPr lang="en-US" sz="2400" dirty="0" smtClean="0"/>
          </a:p>
          <a:p>
            <a:pPr marL="457200" indent="-457200">
              <a:buFont typeface="+mj-lt"/>
              <a:buAutoNum type="arabicPeriod"/>
            </a:pPr>
            <a:r>
              <a:rPr lang="en-US" sz="2400" dirty="0" smtClean="0"/>
              <a:t>The newer anticoagulant agents (dabigatran, </a:t>
            </a:r>
            <a:r>
              <a:rPr lang="en-US" sz="2400" dirty="0" err="1" smtClean="0"/>
              <a:t>apixaban</a:t>
            </a:r>
            <a:r>
              <a:rPr lang="en-US" sz="2400" dirty="0" smtClean="0"/>
              <a:t>, </a:t>
            </a:r>
            <a:r>
              <a:rPr lang="en-US" sz="2400" dirty="0" err="1" smtClean="0"/>
              <a:t>fondaparinux</a:t>
            </a:r>
            <a:r>
              <a:rPr lang="en-US" sz="2400" dirty="0" smtClean="0"/>
              <a:t>) are not recommended because of lack of experience. </a:t>
            </a:r>
          </a:p>
          <a:p>
            <a:pPr marL="457200" indent="-457200">
              <a:buFont typeface="+mj-lt"/>
              <a:buAutoNum type="arabicPeriod"/>
            </a:pPr>
            <a:endParaRPr lang="en-US" sz="2400" dirty="0"/>
          </a:p>
        </p:txBody>
      </p:sp>
      <p:sp>
        <p:nvSpPr>
          <p:cNvPr id="4" name="Date Placeholder 3"/>
          <p:cNvSpPr>
            <a:spLocks noGrp="1"/>
          </p:cNvSpPr>
          <p:nvPr>
            <p:ph type="dt" sz="half" idx="10"/>
          </p:nvPr>
        </p:nvSpPr>
        <p:spPr/>
        <p:txBody>
          <a:bodyPr/>
          <a:lstStyle/>
          <a:p>
            <a:fld id="{CC07DC07-C6C1-40BF-B4B4-88A72786BEA0}" type="datetime1">
              <a:rPr lang="en-US" smtClean="0"/>
              <a:t>8/10/2016</a:t>
            </a:fld>
            <a:endParaRPr lang="en-US"/>
          </a:p>
        </p:txBody>
      </p:sp>
      <p:sp>
        <p:nvSpPr>
          <p:cNvPr id="5" name="Footer Placeholder 4"/>
          <p:cNvSpPr>
            <a:spLocks noGrp="1"/>
          </p:cNvSpPr>
          <p:nvPr>
            <p:ph type="ftr" sz="quarter" idx="11"/>
          </p:nvPr>
        </p:nvSpPr>
        <p:spPr/>
        <p:txBody>
          <a:bodyPr/>
          <a:lstStyle/>
          <a:p>
            <a:r>
              <a:rPr lang="en-US" smtClean="0"/>
              <a:t>L. Shojaei</a:t>
            </a:r>
            <a:endParaRPr lang="en-US" dirty="0"/>
          </a:p>
        </p:txBody>
      </p:sp>
      <p:sp>
        <p:nvSpPr>
          <p:cNvPr id="6" name="Slide Number Placeholder 5"/>
          <p:cNvSpPr>
            <a:spLocks noGrp="1"/>
          </p:cNvSpPr>
          <p:nvPr>
            <p:ph type="sldNum" sz="quarter" idx="12"/>
          </p:nvPr>
        </p:nvSpPr>
        <p:spPr/>
        <p:txBody>
          <a:bodyPr/>
          <a:lstStyle/>
          <a:p>
            <a:fld id="{3D6BC03C-23AD-49D7-BD17-22DD981F3648}" type="slidenum">
              <a:rPr lang="en-US" smtClean="0"/>
              <a:t>68</a:t>
            </a:fld>
            <a:endParaRPr lang="en-US" dirty="0"/>
          </a:p>
        </p:txBody>
      </p:sp>
    </p:spTree>
    <p:extLst>
      <p:ext uri="{BB962C8B-B14F-4D97-AF65-F5344CB8AC3E}">
        <p14:creationId xmlns:p14="http://schemas.microsoft.com/office/powerpoint/2010/main" val="372924695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Valvular</a:t>
            </a:r>
            <a:r>
              <a:rPr lang="en-US" dirty="0" smtClean="0"/>
              <a:t> atrial </a:t>
            </a:r>
            <a:r>
              <a:rPr lang="en-US" dirty="0"/>
              <a:t>fibrillation</a:t>
            </a:r>
          </a:p>
        </p:txBody>
      </p:sp>
      <p:sp>
        <p:nvSpPr>
          <p:cNvPr id="3" name="Content Placeholder 2"/>
          <p:cNvSpPr>
            <a:spLocks noGrp="1"/>
          </p:cNvSpPr>
          <p:nvPr>
            <p:ph idx="1"/>
          </p:nvPr>
        </p:nvSpPr>
        <p:spPr/>
        <p:txBody>
          <a:bodyPr>
            <a:normAutofit/>
          </a:bodyPr>
          <a:lstStyle/>
          <a:p>
            <a:pPr>
              <a:lnSpc>
                <a:spcPct val="150000"/>
              </a:lnSpc>
              <a:buFont typeface="Wingdings" panose="05000000000000000000" pitchFamily="2" charset="2"/>
              <a:buChar char="Ø"/>
            </a:pPr>
            <a:r>
              <a:rPr lang="en-US" sz="2400" dirty="0" smtClean="0"/>
              <a:t> Patients with </a:t>
            </a:r>
            <a:r>
              <a:rPr lang="en-US" sz="2400" dirty="0" err="1" smtClean="0"/>
              <a:t>valvular</a:t>
            </a:r>
            <a:r>
              <a:rPr lang="en-US" sz="2400" dirty="0" smtClean="0"/>
              <a:t> atrial fibrillation with either native or prosthetic valves require anticoagulation during pregnancy.</a:t>
            </a:r>
          </a:p>
          <a:p>
            <a:pPr>
              <a:lnSpc>
                <a:spcPct val="150000"/>
              </a:lnSpc>
              <a:buFont typeface="Wingdings" panose="05000000000000000000" pitchFamily="2" charset="2"/>
              <a:buChar char="Ø"/>
            </a:pPr>
            <a:r>
              <a:rPr lang="en-US" sz="2400" dirty="0" smtClean="0"/>
              <a:t>Immediate anticoagulation with intravenous </a:t>
            </a:r>
            <a:r>
              <a:rPr lang="en-US" sz="2400" dirty="0" err="1" smtClean="0"/>
              <a:t>ufh</a:t>
            </a:r>
            <a:r>
              <a:rPr lang="en-US" sz="2400" dirty="0" smtClean="0"/>
              <a:t>, followed by </a:t>
            </a:r>
            <a:r>
              <a:rPr lang="en-US" sz="2400" dirty="0" err="1" smtClean="0"/>
              <a:t>lmwh</a:t>
            </a:r>
            <a:r>
              <a:rPr lang="en-US" sz="2400" dirty="0" smtClean="0"/>
              <a:t> in the first and last trimester and oral anticoagulants or </a:t>
            </a:r>
            <a:r>
              <a:rPr lang="en-US" sz="2400" dirty="0" err="1" smtClean="0"/>
              <a:t>lmwh</a:t>
            </a:r>
            <a:r>
              <a:rPr lang="en-US" sz="2400" dirty="0" smtClean="0"/>
              <a:t> for the second trimester.</a:t>
            </a:r>
          </a:p>
          <a:p>
            <a:pPr>
              <a:lnSpc>
                <a:spcPct val="150000"/>
              </a:lnSpc>
              <a:buFont typeface="Wingdings" panose="05000000000000000000" pitchFamily="2" charset="2"/>
              <a:buChar char="Ø"/>
            </a:pPr>
            <a:endParaRPr lang="en-US" sz="2400" dirty="0"/>
          </a:p>
        </p:txBody>
      </p:sp>
      <p:sp>
        <p:nvSpPr>
          <p:cNvPr id="4" name="Date Placeholder 3"/>
          <p:cNvSpPr>
            <a:spLocks noGrp="1"/>
          </p:cNvSpPr>
          <p:nvPr>
            <p:ph type="dt" sz="half" idx="10"/>
          </p:nvPr>
        </p:nvSpPr>
        <p:spPr/>
        <p:txBody>
          <a:bodyPr/>
          <a:lstStyle/>
          <a:p>
            <a:fld id="{CC07DC07-C6C1-40BF-B4B4-88A72786BEA0}" type="datetime1">
              <a:rPr lang="en-US" smtClean="0"/>
              <a:t>8/10/2016</a:t>
            </a:fld>
            <a:endParaRPr lang="en-US"/>
          </a:p>
        </p:txBody>
      </p:sp>
      <p:sp>
        <p:nvSpPr>
          <p:cNvPr id="5" name="Footer Placeholder 4"/>
          <p:cNvSpPr>
            <a:spLocks noGrp="1"/>
          </p:cNvSpPr>
          <p:nvPr>
            <p:ph type="ftr" sz="quarter" idx="11"/>
          </p:nvPr>
        </p:nvSpPr>
        <p:spPr/>
        <p:txBody>
          <a:bodyPr/>
          <a:lstStyle/>
          <a:p>
            <a:r>
              <a:rPr lang="en-US" smtClean="0"/>
              <a:t>L. Shojaei</a:t>
            </a:r>
            <a:endParaRPr lang="en-US" dirty="0"/>
          </a:p>
        </p:txBody>
      </p:sp>
      <p:sp>
        <p:nvSpPr>
          <p:cNvPr id="6" name="Slide Number Placeholder 5"/>
          <p:cNvSpPr>
            <a:spLocks noGrp="1"/>
          </p:cNvSpPr>
          <p:nvPr>
            <p:ph type="sldNum" sz="quarter" idx="12"/>
          </p:nvPr>
        </p:nvSpPr>
        <p:spPr/>
        <p:txBody>
          <a:bodyPr/>
          <a:lstStyle/>
          <a:p>
            <a:fld id="{3D6BC03C-23AD-49D7-BD17-22DD981F3648}" type="slidenum">
              <a:rPr lang="en-US" smtClean="0"/>
              <a:t>69</a:t>
            </a:fld>
            <a:endParaRPr lang="en-US" dirty="0"/>
          </a:p>
        </p:txBody>
      </p:sp>
    </p:spTree>
    <p:extLst>
      <p:ext uri="{BB962C8B-B14F-4D97-AF65-F5344CB8AC3E}">
        <p14:creationId xmlns:p14="http://schemas.microsoft.com/office/powerpoint/2010/main" val="29433601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5" name="Date Placeholder 4"/>
          <p:cNvSpPr>
            <a:spLocks noGrp="1"/>
          </p:cNvSpPr>
          <p:nvPr>
            <p:ph type="dt" sz="half" idx="10"/>
          </p:nvPr>
        </p:nvSpPr>
        <p:spPr/>
        <p:txBody>
          <a:bodyPr/>
          <a:lstStyle/>
          <a:p>
            <a:fld id="{831B53FC-FA76-4727-BA2B-41CC647A1226}" type="datetime1">
              <a:rPr lang="en-US" smtClean="0"/>
              <a:t>8/10/2016</a:t>
            </a:fld>
            <a:endParaRPr lang="en-US"/>
          </a:p>
        </p:txBody>
      </p:sp>
      <p:sp>
        <p:nvSpPr>
          <p:cNvPr id="6" name="Footer Placeholder 5"/>
          <p:cNvSpPr>
            <a:spLocks noGrp="1"/>
          </p:cNvSpPr>
          <p:nvPr>
            <p:ph type="ftr" sz="quarter" idx="11"/>
          </p:nvPr>
        </p:nvSpPr>
        <p:spPr/>
        <p:txBody>
          <a:bodyPr/>
          <a:lstStyle/>
          <a:p>
            <a:r>
              <a:rPr lang="en-US" smtClean="0"/>
              <a:t>L. Shojaei</a:t>
            </a:r>
            <a:endParaRPr lang="en-US" dirty="0"/>
          </a:p>
        </p:txBody>
      </p:sp>
      <p:sp>
        <p:nvSpPr>
          <p:cNvPr id="7" name="Slide Number Placeholder 6"/>
          <p:cNvSpPr>
            <a:spLocks noGrp="1"/>
          </p:cNvSpPr>
          <p:nvPr>
            <p:ph type="sldNum" sz="quarter" idx="12"/>
          </p:nvPr>
        </p:nvSpPr>
        <p:spPr/>
        <p:txBody>
          <a:bodyPr/>
          <a:lstStyle/>
          <a:p>
            <a:fld id="{3D6BC03C-23AD-49D7-BD17-22DD981F3648}" type="slidenum">
              <a:rPr lang="en-US" smtClean="0"/>
              <a:t>7</a:t>
            </a:fld>
            <a:endParaRPr lang="en-US" dirty="0"/>
          </a:p>
        </p:txBody>
      </p:sp>
      <p:pic>
        <p:nvPicPr>
          <p:cNvPr id="4" name="Picture 3"/>
          <p:cNvPicPr>
            <a:picLocks noChangeAspect="1"/>
          </p:cNvPicPr>
          <p:nvPr/>
        </p:nvPicPr>
        <p:blipFill rotWithShape="1">
          <a:blip r:embed="rId2"/>
          <a:srcRect t="13362" r="383" b="41394"/>
          <a:stretch/>
        </p:blipFill>
        <p:spPr>
          <a:xfrm>
            <a:off x="1474237" y="365126"/>
            <a:ext cx="9386597" cy="6315592"/>
          </a:xfrm>
          <a:prstGeom prst="rect">
            <a:avLst/>
          </a:prstGeom>
        </p:spPr>
      </p:pic>
    </p:spTree>
    <p:extLst>
      <p:ext uri="{BB962C8B-B14F-4D97-AF65-F5344CB8AC3E}">
        <p14:creationId xmlns:p14="http://schemas.microsoft.com/office/powerpoint/2010/main" val="210411470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 </a:t>
            </a:r>
            <a:r>
              <a:rPr lang="en-US" dirty="0" err="1" smtClean="0"/>
              <a:t>valvular</a:t>
            </a:r>
            <a:r>
              <a:rPr lang="en-US" dirty="0" smtClean="0"/>
              <a:t> AF</a:t>
            </a:r>
            <a:endParaRPr lang="en-US" dirty="0"/>
          </a:p>
        </p:txBody>
      </p:sp>
      <p:sp>
        <p:nvSpPr>
          <p:cNvPr id="3" name="Content Placeholder 2"/>
          <p:cNvSpPr>
            <a:spLocks noGrp="1"/>
          </p:cNvSpPr>
          <p:nvPr>
            <p:ph idx="1"/>
          </p:nvPr>
        </p:nvSpPr>
        <p:spPr/>
        <p:txBody>
          <a:bodyPr>
            <a:normAutofit/>
          </a:bodyPr>
          <a:lstStyle/>
          <a:p>
            <a:pPr>
              <a:buClr>
                <a:srgbClr val="C00000"/>
              </a:buClr>
              <a:buFont typeface="Wingdings" panose="05000000000000000000" pitchFamily="2" charset="2"/>
              <a:buChar char="q"/>
            </a:pPr>
            <a:r>
              <a:rPr lang="en-US" sz="2400" dirty="0"/>
              <a:t>The thromboembolic risk </a:t>
            </a:r>
            <a:r>
              <a:rPr lang="en-US" sz="2400" dirty="0" smtClean="0"/>
              <a:t>depends </a:t>
            </a:r>
            <a:r>
              <a:rPr lang="en-US" sz="2400" dirty="0"/>
              <a:t>upon the presence of risk factors. </a:t>
            </a:r>
            <a:endParaRPr lang="en-US" sz="2400" dirty="0" smtClean="0"/>
          </a:p>
          <a:p>
            <a:pPr>
              <a:buClr>
                <a:srgbClr val="C00000"/>
              </a:buClr>
              <a:buFont typeface="Wingdings" panose="05000000000000000000" pitchFamily="2" charset="2"/>
              <a:buChar char="q"/>
            </a:pPr>
            <a:r>
              <a:rPr lang="en-US" sz="2400" dirty="0" smtClean="0"/>
              <a:t>Patients without </a:t>
            </a:r>
            <a:r>
              <a:rPr lang="en-US" sz="2400" dirty="0"/>
              <a:t>structural heart disease or risk factors </a:t>
            </a:r>
            <a:r>
              <a:rPr lang="en-US" sz="2400" dirty="0" smtClean="0"/>
              <a:t>have the </a:t>
            </a:r>
            <a:r>
              <a:rPr lang="en-US" sz="2400" dirty="0"/>
              <a:t>lowest risk of thromboembolic events </a:t>
            </a:r>
            <a:r>
              <a:rPr lang="en-US" sz="2400" dirty="0" smtClean="0"/>
              <a:t>.</a:t>
            </a:r>
            <a:endParaRPr lang="en-US" sz="2400" dirty="0"/>
          </a:p>
          <a:p>
            <a:pPr>
              <a:buClr>
                <a:srgbClr val="C00000"/>
              </a:buClr>
              <a:buFont typeface="Wingdings" panose="05000000000000000000" pitchFamily="2" charset="2"/>
              <a:buChar char="q"/>
            </a:pPr>
            <a:r>
              <a:rPr lang="en-US" sz="2400" dirty="0" smtClean="0"/>
              <a:t>An </a:t>
            </a:r>
            <a:r>
              <a:rPr lang="en-US" sz="2400" dirty="0"/>
              <a:t>increase in thromboembolic </a:t>
            </a:r>
            <a:r>
              <a:rPr lang="en-US" sz="2400" dirty="0" smtClean="0"/>
              <a:t>risk in </a:t>
            </a:r>
            <a:r>
              <a:rPr lang="en-US" sz="2400" dirty="0"/>
              <a:t>non- </a:t>
            </a:r>
            <a:r>
              <a:rPr lang="en-US" sz="2400" dirty="0" err="1"/>
              <a:t>valvular</a:t>
            </a:r>
            <a:r>
              <a:rPr lang="en-US" sz="2400" dirty="0"/>
              <a:t> atrial fibrillation </a:t>
            </a:r>
            <a:r>
              <a:rPr lang="en-US" sz="2400" dirty="0" smtClean="0"/>
              <a:t>: CHA </a:t>
            </a:r>
            <a:r>
              <a:rPr lang="en-US" sz="2400" dirty="0"/>
              <a:t>2DS2VASC score IF &gt;2 </a:t>
            </a:r>
            <a:r>
              <a:rPr lang="en-US" sz="2400" dirty="0" smtClean="0"/>
              <a:t>--&gt; </a:t>
            </a:r>
            <a:r>
              <a:rPr lang="en-US" sz="2400" dirty="0" err="1"/>
              <a:t>thromboprophylaxis</a:t>
            </a:r>
            <a:r>
              <a:rPr lang="en-US" sz="2400" dirty="0"/>
              <a:t> is </a:t>
            </a:r>
            <a:r>
              <a:rPr lang="en-US" sz="2400" dirty="0" smtClean="0"/>
              <a:t>recommended.</a:t>
            </a:r>
          </a:p>
          <a:p>
            <a:pPr>
              <a:buClr>
                <a:srgbClr val="C00000"/>
              </a:buClr>
              <a:buFont typeface="Wingdings" panose="05000000000000000000" pitchFamily="2" charset="2"/>
              <a:buChar char="q"/>
            </a:pPr>
            <a:endParaRPr lang="en-US" sz="2400" dirty="0"/>
          </a:p>
          <a:p>
            <a:pPr>
              <a:buClr>
                <a:srgbClr val="C00000"/>
              </a:buClr>
              <a:buFont typeface="Wingdings" panose="05000000000000000000" pitchFamily="2" charset="2"/>
              <a:buChar char="q"/>
            </a:pPr>
            <a:r>
              <a:rPr lang="en-US" sz="2400" dirty="0"/>
              <a:t>Vitamin K antagonists are </a:t>
            </a:r>
            <a:r>
              <a:rPr lang="en-US" sz="2400" dirty="0" smtClean="0"/>
              <a:t>recommended </a:t>
            </a:r>
            <a:r>
              <a:rPr lang="en-US" sz="2400" dirty="0"/>
              <a:t>in most cases from the second trimester until </a:t>
            </a:r>
            <a:r>
              <a:rPr lang="en-US" sz="2400" dirty="0" smtClean="0"/>
              <a:t>1 </a:t>
            </a:r>
            <a:r>
              <a:rPr lang="en-US" sz="2400" dirty="0"/>
              <a:t>month before expected </a:t>
            </a:r>
            <a:r>
              <a:rPr lang="en-US" sz="2400" dirty="0" smtClean="0"/>
              <a:t>delivery and LMVH is recommended.</a:t>
            </a:r>
          </a:p>
          <a:p>
            <a:pPr>
              <a:buClr>
                <a:srgbClr val="C00000"/>
              </a:buClr>
              <a:buFont typeface="Wingdings" panose="05000000000000000000" pitchFamily="2" charset="2"/>
              <a:buChar char="q"/>
            </a:pPr>
            <a:endParaRPr lang="en-US" sz="2400" dirty="0"/>
          </a:p>
        </p:txBody>
      </p:sp>
      <p:sp>
        <p:nvSpPr>
          <p:cNvPr id="4" name="Date Placeholder 3"/>
          <p:cNvSpPr>
            <a:spLocks noGrp="1"/>
          </p:cNvSpPr>
          <p:nvPr>
            <p:ph type="dt" sz="half" idx="10"/>
          </p:nvPr>
        </p:nvSpPr>
        <p:spPr/>
        <p:txBody>
          <a:bodyPr/>
          <a:lstStyle/>
          <a:p>
            <a:fld id="{CC07DC07-C6C1-40BF-B4B4-88A72786BEA0}" type="datetime1">
              <a:rPr lang="en-US" smtClean="0"/>
              <a:t>8/10/2016</a:t>
            </a:fld>
            <a:endParaRPr lang="en-US"/>
          </a:p>
        </p:txBody>
      </p:sp>
      <p:sp>
        <p:nvSpPr>
          <p:cNvPr id="5" name="Footer Placeholder 4"/>
          <p:cNvSpPr>
            <a:spLocks noGrp="1"/>
          </p:cNvSpPr>
          <p:nvPr>
            <p:ph type="ftr" sz="quarter" idx="11"/>
          </p:nvPr>
        </p:nvSpPr>
        <p:spPr/>
        <p:txBody>
          <a:bodyPr/>
          <a:lstStyle/>
          <a:p>
            <a:r>
              <a:rPr lang="en-US" smtClean="0"/>
              <a:t>L. Shojaei</a:t>
            </a:r>
            <a:endParaRPr lang="en-US" dirty="0"/>
          </a:p>
        </p:txBody>
      </p:sp>
      <p:sp>
        <p:nvSpPr>
          <p:cNvPr id="6" name="Slide Number Placeholder 5"/>
          <p:cNvSpPr>
            <a:spLocks noGrp="1"/>
          </p:cNvSpPr>
          <p:nvPr>
            <p:ph type="sldNum" sz="quarter" idx="12"/>
          </p:nvPr>
        </p:nvSpPr>
        <p:spPr/>
        <p:txBody>
          <a:bodyPr/>
          <a:lstStyle/>
          <a:p>
            <a:fld id="{3D6BC03C-23AD-49D7-BD17-22DD981F3648}" type="slidenum">
              <a:rPr lang="en-US" smtClean="0"/>
              <a:t>70</a:t>
            </a:fld>
            <a:endParaRPr lang="en-US" dirty="0"/>
          </a:p>
        </p:txBody>
      </p:sp>
    </p:spTree>
    <p:extLst>
      <p:ext uri="{BB962C8B-B14F-4D97-AF65-F5344CB8AC3E}">
        <p14:creationId xmlns:p14="http://schemas.microsoft.com/office/powerpoint/2010/main" val="313677354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just"/>
            <a:r>
              <a:rPr lang="en-US" sz="2400" dirty="0" smtClean="0"/>
              <a:t>Atrial fibrillation duration &lt;48 h and no thromboembolic risk factors: intravenous heparin or weight adjusted therapeutic dose LMWH may be considered </a:t>
            </a:r>
            <a:r>
              <a:rPr lang="en-US" sz="2400" dirty="0" err="1" smtClean="0">
                <a:solidFill>
                  <a:srgbClr val="FF0000"/>
                </a:solidFill>
              </a:rPr>
              <a:t>peri</a:t>
            </a:r>
            <a:r>
              <a:rPr lang="en-US" sz="2400" dirty="0" smtClean="0"/>
              <a:t>-cardioversion, without the need for post-cardioversion oral anticoagulation.</a:t>
            </a:r>
          </a:p>
          <a:p>
            <a:pPr algn="just"/>
            <a:endParaRPr lang="en-US" sz="2400" dirty="0" smtClean="0"/>
          </a:p>
          <a:p>
            <a:pPr algn="just"/>
            <a:endParaRPr lang="en-US" sz="2400" dirty="0" smtClean="0"/>
          </a:p>
          <a:p>
            <a:pPr algn="just"/>
            <a:endParaRPr lang="en-US" sz="2400" dirty="0"/>
          </a:p>
        </p:txBody>
      </p:sp>
      <p:sp>
        <p:nvSpPr>
          <p:cNvPr id="4" name="Date Placeholder 3"/>
          <p:cNvSpPr>
            <a:spLocks noGrp="1"/>
          </p:cNvSpPr>
          <p:nvPr>
            <p:ph type="dt" sz="half" idx="10"/>
          </p:nvPr>
        </p:nvSpPr>
        <p:spPr/>
        <p:txBody>
          <a:bodyPr/>
          <a:lstStyle/>
          <a:p>
            <a:fld id="{CC07DC07-C6C1-40BF-B4B4-88A72786BEA0}" type="datetime1">
              <a:rPr lang="en-US" smtClean="0"/>
              <a:t>8/10/2016</a:t>
            </a:fld>
            <a:endParaRPr lang="en-US"/>
          </a:p>
        </p:txBody>
      </p:sp>
      <p:sp>
        <p:nvSpPr>
          <p:cNvPr id="5" name="Footer Placeholder 4"/>
          <p:cNvSpPr>
            <a:spLocks noGrp="1"/>
          </p:cNvSpPr>
          <p:nvPr>
            <p:ph type="ftr" sz="quarter" idx="11"/>
          </p:nvPr>
        </p:nvSpPr>
        <p:spPr/>
        <p:txBody>
          <a:bodyPr/>
          <a:lstStyle/>
          <a:p>
            <a:r>
              <a:rPr lang="en-US" smtClean="0"/>
              <a:t>L. Shojaei</a:t>
            </a:r>
            <a:endParaRPr lang="en-US" dirty="0"/>
          </a:p>
        </p:txBody>
      </p:sp>
      <p:sp>
        <p:nvSpPr>
          <p:cNvPr id="6" name="Slide Number Placeholder 5"/>
          <p:cNvSpPr>
            <a:spLocks noGrp="1"/>
          </p:cNvSpPr>
          <p:nvPr>
            <p:ph type="sldNum" sz="quarter" idx="12"/>
          </p:nvPr>
        </p:nvSpPr>
        <p:spPr/>
        <p:txBody>
          <a:bodyPr/>
          <a:lstStyle/>
          <a:p>
            <a:fld id="{3D6BC03C-23AD-49D7-BD17-22DD981F3648}" type="slidenum">
              <a:rPr lang="en-US" smtClean="0"/>
              <a:t>71</a:t>
            </a:fld>
            <a:endParaRPr lang="en-US" dirty="0"/>
          </a:p>
        </p:txBody>
      </p:sp>
    </p:spTree>
    <p:extLst>
      <p:ext uri="{BB962C8B-B14F-4D97-AF65-F5344CB8AC3E}">
        <p14:creationId xmlns:p14="http://schemas.microsoft.com/office/powerpoint/2010/main" val="39394546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CHF</a:t>
            </a:r>
            <a:endParaRPr lang="en-US" dirty="0"/>
          </a:p>
        </p:txBody>
      </p:sp>
      <p:sp>
        <p:nvSpPr>
          <p:cNvPr id="3" name="Content Placeholder 2"/>
          <p:cNvSpPr>
            <a:spLocks noGrp="1"/>
          </p:cNvSpPr>
          <p:nvPr>
            <p:ph idx="1"/>
          </p:nvPr>
        </p:nvSpPr>
        <p:spPr/>
        <p:txBody>
          <a:bodyPr>
            <a:normAutofit fontScale="92500" lnSpcReduction="10000"/>
          </a:bodyPr>
          <a:lstStyle/>
          <a:p>
            <a:r>
              <a:rPr lang="en-US" dirty="0"/>
              <a:t>mechanical valves, </a:t>
            </a:r>
            <a:r>
              <a:rPr lang="en-US" dirty="0" smtClean="0"/>
              <a:t>(</a:t>
            </a:r>
            <a:r>
              <a:rPr lang="en-US" dirty="0"/>
              <a:t>paroxysmal) atrial fibrillation or flutter, or severely reduced </a:t>
            </a:r>
            <a:r>
              <a:rPr lang="en-US" dirty="0" smtClean="0"/>
              <a:t>ejection </a:t>
            </a:r>
            <a:r>
              <a:rPr lang="en-US" dirty="0"/>
              <a:t>fraction. </a:t>
            </a:r>
            <a:endParaRPr lang="en-US" dirty="0" smtClean="0"/>
          </a:p>
          <a:p>
            <a:r>
              <a:rPr lang="en-US" dirty="0" smtClean="0"/>
              <a:t>Women </a:t>
            </a:r>
            <a:r>
              <a:rPr lang="en-US" dirty="0"/>
              <a:t>with pulmonary hypertension who </a:t>
            </a:r>
            <a:r>
              <a:rPr lang="en-US" dirty="0" smtClean="0"/>
              <a:t>have </a:t>
            </a:r>
            <a:r>
              <a:rPr lang="en-US" dirty="0"/>
              <a:t>an indication for anticoagulation outside pregnancy </a:t>
            </a:r>
            <a:r>
              <a:rPr lang="en-US" dirty="0" smtClean="0"/>
              <a:t>should </a:t>
            </a:r>
            <a:r>
              <a:rPr lang="en-US" dirty="0"/>
              <a:t>continue anticoagulation therapy during pregnancy </a:t>
            </a:r>
            <a:endParaRPr lang="en-US" dirty="0" smtClean="0"/>
          </a:p>
          <a:p>
            <a:endParaRPr lang="en-US" dirty="0"/>
          </a:p>
          <a:p>
            <a:r>
              <a:rPr lang="en-US" dirty="0"/>
              <a:t>In women with pulmonary </a:t>
            </a:r>
            <a:r>
              <a:rPr lang="en-US" dirty="0" smtClean="0"/>
              <a:t>hypertension </a:t>
            </a:r>
            <a:r>
              <a:rPr lang="en-US" dirty="0"/>
              <a:t>associated with </a:t>
            </a:r>
            <a:r>
              <a:rPr lang="en-US" dirty="0" err="1"/>
              <a:t>intracardiac</a:t>
            </a:r>
            <a:r>
              <a:rPr lang="en-US" dirty="0"/>
              <a:t> shunts, both the </a:t>
            </a:r>
            <a:r>
              <a:rPr lang="en-US" dirty="0" smtClean="0"/>
              <a:t>risk </a:t>
            </a:r>
            <a:r>
              <a:rPr lang="en-US" dirty="0"/>
              <a:t>of thromboembolism and of bleeding are elevated. These </a:t>
            </a:r>
            <a:r>
              <a:rPr lang="en-US" dirty="0" smtClean="0"/>
              <a:t>women </a:t>
            </a:r>
            <a:r>
              <a:rPr lang="en-US" dirty="0"/>
              <a:t>are prone to </a:t>
            </a:r>
            <a:r>
              <a:rPr lang="en-US" dirty="0" err="1"/>
              <a:t>haemoptysis</a:t>
            </a:r>
            <a:r>
              <a:rPr lang="en-US" dirty="0"/>
              <a:t> and thrombocytopenia. </a:t>
            </a:r>
            <a:r>
              <a:rPr lang="en-US" dirty="0" smtClean="0"/>
              <a:t>Therefore</a:t>
            </a:r>
            <a:r>
              <a:rPr lang="en-US" dirty="0"/>
              <a:t>, the indication for anticoagulation should be </a:t>
            </a:r>
            <a:r>
              <a:rPr lang="en-US" dirty="0" smtClean="0"/>
              <a:t>carefully </a:t>
            </a:r>
            <a:r>
              <a:rPr lang="en-US" dirty="0"/>
              <a:t>considered on an individual basis</a:t>
            </a:r>
            <a:r>
              <a:rPr lang="en-US" dirty="0" smtClean="0"/>
              <a:t>.</a:t>
            </a:r>
          </a:p>
          <a:p>
            <a:endParaRPr lang="en-US" dirty="0"/>
          </a:p>
          <a:p>
            <a:r>
              <a:rPr lang="en-US" dirty="0" smtClean="0"/>
              <a:t>Fontan circulation: therapeutic anticoagulation </a:t>
            </a:r>
            <a:r>
              <a:rPr lang="en-US" dirty="0"/>
              <a:t>should be considered</a:t>
            </a:r>
            <a:r>
              <a:rPr lang="en-US" dirty="0" smtClean="0"/>
              <a:t>.</a:t>
            </a:r>
          </a:p>
          <a:p>
            <a:r>
              <a:rPr lang="en-US" dirty="0" smtClean="0"/>
              <a:t>Anticoagulant the same as other conditions</a:t>
            </a:r>
            <a:endParaRPr lang="en-US" dirty="0"/>
          </a:p>
        </p:txBody>
      </p:sp>
      <p:sp>
        <p:nvSpPr>
          <p:cNvPr id="4" name="Date Placeholder 3"/>
          <p:cNvSpPr>
            <a:spLocks noGrp="1"/>
          </p:cNvSpPr>
          <p:nvPr>
            <p:ph type="dt" sz="half" idx="10"/>
          </p:nvPr>
        </p:nvSpPr>
        <p:spPr/>
        <p:txBody>
          <a:bodyPr/>
          <a:lstStyle/>
          <a:p>
            <a:fld id="{CC07DC07-C6C1-40BF-B4B4-88A72786BEA0}" type="datetime1">
              <a:rPr lang="en-US" smtClean="0"/>
              <a:t>8/10/2016</a:t>
            </a:fld>
            <a:endParaRPr lang="en-US"/>
          </a:p>
        </p:txBody>
      </p:sp>
      <p:sp>
        <p:nvSpPr>
          <p:cNvPr id="5" name="Footer Placeholder 4"/>
          <p:cNvSpPr>
            <a:spLocks noGrp="1"/>
          </p:cNvSpPr>
          <p:nvPr>
            <p:ph type="ftr" sz="quarter" idx="11"/>
          </p:nvPr>
        </p:nvSpPr>
        <p:spPr/>
        <p:txBody>
          <a:bodyPr/>
          <a:lstStyle/>
          <a:p>
            <a:r>
              <a:rPr lang="en-US" smtClean="0"/>
              <a:t>L. Shojaei</a:t>
            </a:r>
            <a:endParaRPr lang="en-US" dirty="0"/>
          </a:p>
        </p:txBody>
      </p:sp>
      <p:sp>
        <p:nvSpPr>
          <p:cNvPr id="6" name="Slide Number Placeholder 5"/>
          <p:cNvSpPr>
            <a:spLocks noGrp="1"/>
          </p:cNvSpPr>
          <p:nvPr>
            <p:ph type="sldNum" sz="quarter" idx="12"/>
          </p:nvPr>
        </p:nvSpPr>
        <p:spPr/>
        <p:txBody>
          <a:bodyPr/>
          <a:lstStyle/>
          <a:p>
            <a:fld id="{3D6BC03C-23AD-49D7-BD17-22DD981F3648}" type="slidenum">
              <a:rPr lang="en-US" smtClean="0"/>
              <a:t>72</a:t>
            </a:fld>
            <a:endParaRPr lang="en-US" dirty="0"/>
          </a:p>
        </p:txBody>
      </p:sp>
    </p:spTree>
    <p:extLst>
      <p:ext uri="{BB962C8B-B14F-4D97-AF65-F5344CB8AC3E}">
        <p14:creationId xmlns:p14="http://schemas.microsoft.com/office/powerpoint/2010/main" val="3555396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1231" y="1195094"/>
            <a:ext cx="6624735" cy="4392487"/>
          </a:xfrm>
        </p:spPr>
      </p:pic>
      <p:sp>
        <p:nvSpPr>
          <p:cNvPr id="4" name="Date Placeholder 3"/>
          <p:cNvSpPr>
            <a:spLocks noGrp="1"/>
          </p:cNvSpPr>
          <p:nvPr>
            <p:ph type="dt" sz="half" idx="10"/>
          </p:nvPr>
        </p:nvSpPr>
        <p:spPr/>
        <p:txBody>
          <a:bodyPr/>
          <a:lstStyle/>
          <a:p>
            <a:fld id="{CC07DC07-C6C1-40BF-B4B4-88A72786BEA0}" type="datetime1">
              <a:rPr lang="en-US" smtClean="0"/>
              <a:t>8/10/2016</a:t>
            </a:fld>
            <a:endParaRPr lang="en-US"/>
          </a:p>
        </p:txBody>
      </p:sp>
      <p:sp>
        <p:nvSpPr>
          <p:cNvPr id="5" name="Footer Placeholder 4"/>
          <p:cNvSpPr>
            <a:spLocks noGrp="1"/>
          </p:cNvSpPr>
          <p:nvPr>
            <p:ph type="ftr" sz="quarter" idx="11"/>
          </p:nvPr>
        </p:nvSpPr>
        <p:spPr/>
        <p:txBody>
          <a:bodyPr/>
          <a:lstStyle/>
          <a:p>
            <a:r>
              <a:rPr lang="en-US" smtClean="0"/>
              <a:t>L. Shojaei</a:t>
            </a:r>
            <a:endParaRPr lang="en-US" dirty="0"/>
          </a:p>
        </p:txBody>
      </p:sp>
      <p:sp>
        <p:nvSpPr>
          <p:cNvPr id="6" name="Slide Number Placeholder 5"/>
          <p:cNvSpPr>
            <a:spLocks noGrp="1"/>
          </p:cNvSpPr>
          <p:nvPr>
            <p:ph type="sldNum" sz="quarter" idx="12"/>
          </p:nvPr>
        </p:nvSpPr>
        <p:spPr/>
        <p:txBody>
          <a:bodyPr/>
          <a:lstStyle/>
          <a:p>
            <a:fld id="{3D6BC03C-23AD-49D7-BD17-22DD981F3648}" type="slidenum">
              <a:rPr lang="en-US" smtClean="0"/>
              <a:t>73</a:t>
            </a:fld>
            <a:endParaRPr lang="en-US" dirty="0"/>
          </a:p>
        </p:txBody>
      </p:sp>
    </p:spTree>
    <p:extLst>
      <p:ext uri="{BB962C8B-B14F-4D97-AF65-F5344CB8AC3E}">
        <p14:creationId xmlns:p14="http://schemas.microsoft.com/office/powerpoint/2010/main" val="19800832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pPr marL="514350" indent="-514350">
              <a:buClr>
                <a:srgbClr val="FF0000"/>
              </a:buClr>
              <a:buFont typeface="+mj-lt"/>
              <a:buAutoNum type="romanUcPeriod"/>
            </a:pPr>
            <a:r>
              <a:rPr lang="en-US" sz="2800" dirty="0" smtClean="0">
                <a:solidFill>
                  <a:srgbClr val="0070C0"/>
                </a:solidFill>
              </a:rPr>
              <a:t>HTN (sever HTN, mild HTN, eclampsia)</a:t>
            </a:r>
          </a:p>
          <a:p>
            <a:pPr marL="514350" indent="-514350">
              <a:buClr>
                <a:srgbClr val="FF0000"/>
              </a:buClr>
              <a:buFont typeface="+mj-lt"/>
              <a:buAutoNum type="romanUcPeriod"/>
            </a:pPr>
            <a:r>
              <a:rPr lang="en-US" sz="2800" dirty="0" smtClean="0">
                <a:solidFill>
                  <a:srgbClr val="0070C0"/>
                </a:solidFill>
              </a:rPr>
              <a:t>HF</a:t>
            </a:r>
          </a:p>
          <a:p>
            <a:pPr marL="514350" indent="-514350">
              <a:buClr>
                <a:srgbClr val="FF0000"/>
              </a:buClr>
              <a:buFont typeface="+mj-lt"/>
              <a:buAutoNum type="romanUcPeriod"/>
            </a:pPr>
            <a:r>
              <a:rPr lang="en-US" sz="2800" dirty="0" smtClean="0">
                <a:solidFill>
                  <a:srgbClr val="0070C0"/>
                </a:solidFill>
              </a:rPr>
              <a:t>ACS</a:t>
            </a:r>
          </a:p>
          <a:p>
            <a:pPr marL="514350" indent="-514350">
              <a:buClr>
                <a:srgbClr val="FF0000"/>
              </a:buClr>
              <a:buFont typeface="+mj-lt"/>
              <a:buAutoNum type="romanUcPeriod"/>
            </a:pPr>
            <a:r>
              <a:rPr lang="en-US" sz="2800" dirty="0" smtClean="0">
                <a:solidFill>
                  <a:srgbClr val="0070C0"/>
                </a:solidFill>
              </a:rPr>
              <a:t>Arrhythmia</a:t>
            </a:r>
          </a:p>
          <a:p>
            <a:pPr marL="514350" indent="-514350">
              <a:buClr>
                <a:srgbClr val="FF0000"/>
              </a:buClr>
              <a:buFont typeface="+mj-lt"/>
              <a:buAutoNum type="romanUcPeriod"/>
            </a:pPr>
            <a:r>
              <a:rPr lang="en-US" sz="2800" dirty="0" smtClean="0">
                <a:solidFill>
                  <a:srgbClr val="0070C0"/>
                </a:solidFill>
              </a:rPr>
              <a:t>Antiplatelet and anticoagulant</a:t>
            </a:r>
            <a:endParaRPr lang="en-US" sz="2800" dirty="0">
              <a:solidFill>
                <a:srgbClr val="0070C0"/>
              </a:solidFill>
            </a:endParaRPr>
          </a:p>
        </p:txBody>
      </p:sp>
      <p:sp>
        <p:nvSpPr>
          <p:cNvPr id="4" name="Date Placeholder 3"/>
          <p:cNvSpPr>
            <a:spLocks noGrp="1"/>
          </p:cNvSpPr>
          <p:nvPr>
            <p:ph type="dt" sz="half" idx="10"/>
          </p:nvPr>
        </p:nvSpPr>
        <p:spPr/>
        <p:txBody>
          <a:bodyPr/>
          <a:lstStyle/>
          <a:p>
            <a:fld id="{FA3FFF45-6110-4808-A489-0F502D987F91}" type="datetime1">
              <a:rPr lang="en-US" smtClean="0"/>
              <a:t>8/10/2016</a:t>
            </a:fld>
            <a:endParaRPr lang="en-US"/>
          </a:p>
        </p:txBody>
      </p:sp>
      <p:sp>
        <p:nvSpPr>
          <p:cNvPr id="5" name="Footer Placeholder 4"/>
          <p:cNvSpPr>
            <a:spLocks noGrp="1"/>
          </p:cNvSpPr>
          <p:nvPr>
            <p:ph type="ftr" sz="quarter" idx="11"/>
          </p:nvPr>
        </p:nvSpPr>
        <p:spPr/>
        <p:txBody>
          <a:bodyPr/>
          <a:lstStyle/>
          <a:p>
            <a:r>
              <a:rPr lang="en-US" smtClean="0"/>
              <a:t>L. Shojaei</a:t>
            </a:r>
            <a:endParaRPr lang="en-US" dirty="0"/>
          </a:p>
        </p:txBody>
      </p:sp>
      <p:sp>
        <p:nvSpPr>
          <p:cNvPr id="6" name="Slide Number Placeholder 5"/>
          <p:cNvSpPr>
            <a:spLocks noGrp="1"/>
          </p:cNvSpPr>
          <p:nvPr>
            <p:ph type="sldNum" sz="quarter" idx="12"/>
          </p:nvPr>
        </p:nvSpPr>
        <p:spPr/>
        <p:txBody>
          <a:bodyPr/>
          <a:lstStyle/>
          <a:p>
            <a:fld id="{3D6BC03C-23AD-49D7-BD17-22DD981F3648}" type="slidenum">
              <a:rPr lang="en-US" smtClean="0"/>
              <a:t>8</a:t>
            </a:fld>
            <a:endParaRPr lang="en-US" dirty="0"/>
          </a:p>
        </p:txBody>
      </p:sp>
    </p:spTree>
    <p:extLst>
      <p:ext uri="{BB962C8B-B14F-4D97-AF65-F5344CB8AC3E}">
        <p14:creationId xmlns:p14="http://schemas.microsoft.com/office/powerpoint/2010/main" val="37373875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Pharmacological Management </a:t>
            </a:r>
            <a:br>
              <a:rPr lang="en-US" dirty="0"/>
            </a:br>
            <a:r>
              <a:rPr lang="en-US" dirty="0"/>
              <a:t>of </a:t>
            </a:r>
            <a:r>
              <a:rPr lang="en-US" dirty="0" smtClean="0"/>
              <a:t>HTN</a:t>
            </a:r>
            <a:endParaRPr lang="en-US" dirty="0"/>
          </a:p>
        </p:txBody>
      </p:sp>
      <p:sp>
        <p:nvSpPr>
          <p:cNvPr id="3" name="Content Placeholder 2"/>
          <p:cNvSpPr>
            <a:spLocks noGrp="1"/>
          </p:cNvSpPr>
          <p:nvPr>
            <p:ph idx="1"/>
          </p:nvPr>
        </p:nvSpPr>
        <p:spPr/>
        <p:txBody>
          <a:bodyPr/>
          <a:lstStyle/>
          <a:p>
            <a:pPr>
              <a:buClr>
                <a:srgbClr val="FFFF00"/>
              </a:buClr>
              <a:buSzPct val="120000"/>
              <a:buFont typeface="Wingdings" panose="05000000000000000000" pitchFamily="2" charset="2"/>
              <a:buChar char="§"/>
            </a:pPr>
            <a:r>
              <a:rPr lang="en-US" dirty="0"/>
              <a:t> </a:t>
            </a:r>
            <a:r>
              <a:rPr lang="en-US" dirty="0" smtClean="0"/>
              <a:t>Ringer-Lactate </a:t>
            </a:r>
            <a:r>
              <a:rPr lang="en-US" dirty="0"/>
              <a:t>250 mL, </a:t>
            </a:r>
            <a:r>
              <a:rPr lang="en-US" dirty="0" smtClean="0"/>
              <a:t>before starting </a:t>
            </a:r>
            <a:r>
              <a:rPr lang="en-US" dirty="0"/>
              <a:t>treatment </a:t>
            </a:r>
            <a:r>
              <a:rPr lang="en-US" dirty="0" smtClean="0">
                <a:sym typeface="Wingdings" panose="05000000000000000000" pitchFamily="2" charset="2"/>
              </a:rPr>
              <a:t> reduction </a:t>
            </a:r>
            <a:r>
              <a:rPr lang="en-US" dirty="0" smtClean="0"/>
              <a:t>rapid </a:t>
            </a:r>
            <a:r>
              <a:rPr lang="en-US" dirty="0"/>
              <a:t>fall in </a:t>
            </a:r>
            <a:r>
              <a:rPr lang="en-US" dirty="0" smtClean="0"/>
              <a:t>BP</a:t>
            </a:r>
          </a:p>
          <a:p>
            <a:pPr>
              <a:buClr>
                <a:srgbClr val="FFFF00"/>
              </a:buClr>
              <a:buSzPct val="120000"/>
              <a:buFont typeface="Wingdings" panose="05000000000000000000" pitchFamily="2" charset="2"/>
              <a:buChar char="§"/>
            </a:pPr>
            <a:endParaRPr lang="en-US" dirty="0"/>
          </a:p>
          <a:p>
            <a:pPr>
              <a:buClr>
                <a:srgbClr val="FFFF00"/>
              </a:buClr>
              <a:buSzPct val="120000"/>
              <a:buFont typeface="Wingdings" panose="05000000000000000000" pitchFamily="2" charset="2"/>
              <a:buChar char="§"/>
            </a:pPr>
            <a:r>
              <a:rPr lang="en-US" dirty="0" smtClean="0"/>
              <a:t>Decrease MAP </a:t>
            </a:r>
            <a:r>
              <a:rPr lang="en-US" dirty="0"/>
              <a:t>by &lt;25 % over minutes to hours </a:t>
            </a:r>
            <a:endParaRPr lang="en-US" dirty="0" smtClean="0"/>
          </a:p>
          <a:p>
            <a:pPr>
              <a:buClr>
                <a:srgbClr val="FFFF00"/>
              </a:buClr>
              <a:buSzPct val="120000"/>
              <a:buFont typeface="Wingdings" panose="05000000000000000000" pitchFamily="2" charset="2"/>
              <a:buChar char="§"/>
            </a:pPr>
            <a:endParaRPr lang="en-US" dirty="0" smtClean="0"/>
          </a:p>
          <a:p>
            <a:pPr>
              <a:buClr>
                <a:srgbClr val="FFFF00"/>
              </a:buClr>
              <a:buSzPct val="120000"/>
              <a:buFont typeface="Wingdings" panose="05000000000000000000" pitchFamily="2" charset="2"/>
              <a:buChar char="§"/>
            </a:pPr>
            <a:r>
              <a:rPr lang="en-US" dirty="0"/>
              <a:t>H</a:t>
            </a:r>
            <a:r>
              <a:rPr lang="en-US" dirty="0" smtClean="0"/>
              <a:t>alf-hourly </a:t>
            </a:r>
            <a:r>
              <a:rPr lang="en-US" dirty="0"/>
              <a:t>monitoring of BP and heart rate</a:t>
            </a:r>
          </a:p>
          <a:p>
            <a:pPr marL="0" indent="0">
              <a:buClr>
                <a:srgbClr val="FFFF00"/>
              </a:buClr>
              <a:buSzPct val="120000"/>
              <a:buNone/>
            </a:pPr>
            <a:endParaRPr lang="en-US" dirty="0" smtClean="0"/>
          </a:p>
          <a:p>
            <a:pPr>
              <a:buClr>
                <a:srgbClr val="FFFF00"/>
              </a:buClr>
              <a:buSzPct val="120000"/>
              <a:buFont typeface="Wingdings" panose="05000000000000000000" pitchFamily="2" charset="2"/>
              <a:buChar char="§"/>
            </a:pPr>
            <a:r>
              <a:rPr lang="en-US" dirty="0" smtClean="0"/>
              <a:t>Excessive </a:t>
            </a:r>
            <a:r>
              <a:rPr lang="en-US" dirty="0"/>
              <a:t>fluid loads may precipitate pulmonary </a:t>
            </a:r>
            <a:r>
              <a:rPr lang="en-US" dirty="0" smtClean="0"/>
              <a:t>edema</a:t>
            </a:r>
            <a:r>
              <a:rPr lang="en-US" dirty="0"/>
              <a:t>.</a:t>
            </a:r>
          </a:p>
        </p:txBody>
      </p:sp>
      <p:sp>
        <p:nvSpPr>
          <p:cNvPr id="4" name="Date Placeholder 3"/>
          <p:cNvSpPr>
            <a:spLocks noGrp="1"/>
          </p:cNvSpPr>
          <p:nvPr>
            <p:ph type="dt" sz="half" idx="10"/>
          </p:nvPr>
        </p:nvSpPr>
        <p:spPr/>
        <p:txBody>
          <a:bodyPr/>
          <a:lstStyle/>
          <a:p>
            <a:fld id="{C25B1E00-1E55-4409-9591-67506466C098}" type="datetime1">
              <a:rPr lang="en-US" smtClean="0"/>
              <a:t>8/10/2016</a:t>
            </a:fld>
            <a:endParaRPr lang="en-US"/>
          </a:p>
        </p:txBody>
      </p:sp>
      <p:sp>
        <p:nvSpPr>
          <p:cNvPr id="5" name="Footer Placeholder 4"/>
          <p:cNvSpPr>
            <a:spLocks noGrp="1"/>
          </p:cNvSpPr>
          <p:nvPr>
            <p:ph type="ftr" sz="quarter" idx="11"/>
          </p:nvPr>
        </p:nvSpPr>
        <p:spPr/>
        <p:txBody>
          <a:bodyPr/>
          <a:lstStyle/>
          <a:p>
            <a:r>
              <a:rPr lang="en-US" smtClean="0"/>
              <a:t>L. Shojaei</a:t>
            </a:r>
            <a:endParaRPr lang="en-US" dirty="0"/>
          </a:p>
        </p:txBody>
      </p:sp>
      <p:sp>
        <p:nvSpPr>
          <p:cNvPr id="6" name="Slide Number Placeholder 5"/>
          <p:cNvSpPr>
            <a:spLocks noGrp="1"/>
          </p:cNvSpPr>
          <p:nvPr>
            <p:ph type="sldNum" sz="quarter" idx="12"/>
          </p:nvPr>
        </p:nvSpPr>
        <p:spPr/>
        <p:txBody>
          <a:bodyPr/>
          <a:lstStyle/>
          <a:p>
            <a:fld id="{3D6BC03C-23AD-49D7-BD17-22DD981F3648}" type="slidenum">
              <a:rPr lang="en-US" smtClean="0"/>
              <a:t>9</a:t>
            </a:fld>
            <a:endParaRPr lang="en-US" dirty="0"/>
          </a:p>
        </p:txBody>
      </p:sp>
    </p:spTree>
    <p:extLst>
      <p:ext uri="{BB962C8B-B14F-4D97-AF65-F5344CB8AC3E}">
        <p14:creationId xmlns:p14="http://schemas.microsoft.com/office/powerpoint/2010/main" val="362554745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8117</TotalTime>
  <Words>5650</Words>
  <Application>Microsoft Office PowerPoint</Application>
  <PresentationFormat>Widescreen</PresentationFormat>
  <Paragraphs>792</Paragraphs>
  <Slides>73</Slides>
  <Notes>47</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73</vt:i4>
      </vt:variant>
    </vt:vector>
  </HeadingPairs>
  <TitlesOfParts>
    <vt:vector size="80" baseType="lpstr">
      <vt:lpstr>Arial</vt:lpstr>
      <vt:lpstr>Times New Roman</vt:lpstr>
      <vt:lpstr>Calibri Light</vt:lpstr>
      <vt:lpstr>Calibri</vt:lpstr>
      <vt:lpstr>Adorable</vt:lpstr>
      <vt:lpstr>Wingdings</vt:lpstr>
      <vt:lpstr>Retrospect</vt:lpstr>
      <vt:lpstr>PowerPoint Presentation</vt:lpstr>
      <vt:lpstr>PowerPoint Presentation</vt:lpstr>
      <vt:lpstr>Introduction</vt:lpstr>
      <vt:lpstr>Pregnancy and pharmacokinetic</vt:lpstr>
      <vt:lpstr>Metabolic Rate and Metabolism</vt:lpstr>
      <vt:lpstr>Renal Excretion</vt:lpstr>
      <vt:lpstr>PowerPoint Presentation</vt:lpstr>
      <vt:lpstr>Agenda</vt:lpstr>
      <vt:lpstr> Pharmacological Management  of HTN</vt:lpstr>
      <vt:lpstr> Pharmacological Management  of sever HTN</vt:lpstr>
      <vt:lpstr>PowerPoint Presentation</vt:lpstr>
      <vt:lpstr>Labetalol</vt:lpstr>
      <vt:lpstr>Nifedipine</vt:lpstr>
      <vt:lpstr> Hydralazine </vt:lpstr>
      <vt:lpstr>Other drugs</vt:lpstr>
      <vt:lpstr>Mild hypertension in pregnancy</vt:lpstr>
      <vt:lpstr>Methyldopa</vt:lpstr>
      <vt:lpstr> Beta-Blockers </vt:lpstr>
      <vt:lpstr>Calcium Channel Blockers</vt:lpstr>
      <vt:lpstr>Hydralazine</vt:lpstr>
      <vt:lpstr>Other Drugs</vt:lpstr>
      <vt:lpstr> Prevention and Treatment of Eclampsia </vt:lpstr>
      <vt:lpstr>Magnesium sulphate</vt:lpstr>
      <vt:lpstr> Antihypertensive Treatment After  Delivery </vt:lpstr>
      <vt:lpstr> Antihypertensive Treatment During Breastfeeding </vt:lpstr>
      <vt:lpstr> Antihypertensive Treatment During Breastfeeding </vt:lpstr>
      <vt:lpstr> Future Therapeutic Possibilities  for Pre-eclampsia </vt:lpstr>
      <vt:lpstr> Managing HF Pre- and Postpartum  </vt:lpstr>
      <vt:lpstr> Medical management of CHF</vt:lpstr>
      <vt:lpstr> Medical management of CHF</vt:lpstr>
      <vt:lpstr> Medical management of CHF</vt:lpstr>
      <vt:lpstr> Medical management of CHF</vt:lpstr>
      <vt:lpstr>Breast-feeding</vt:lpstr>
      <vt:lpstr>Medical management of ACS</vt:lpstr>
      <vt:lpstr> Statins </vt:lpstr>
      <vt:lpstr> Arrhythmias </vt:lpstr>
      <vt:lpstr> Management of Specific Arrhythmias </vt:lpstr>
      <vt:lpstr>Atrial Fibrillation and Flutter</vt:lpstr>
      <vt:lpstr>Ventricular Tachycardia (VT)</vt:lpstr>
      <vt:lpstr>PowerPoint Presentation</vt:lpstr>
      <vt:lpstr>Amiodarone</vt:lpstr>
      <vt:lpstr>Antiplatelet and anticoagulants</vt:lpstr>
      <vt:lpstr> Acetylsalicylic Acid </vt:lpstr>
      <vt:lpstr> Thienopyridine </vt:lpstr>
      <vt:lpstr> Glycoprotein IIb/IIIa Receptor Antagonists </vt:lpstr>
      <vt:lpstr>Anticoagulation in Pregnancy</vt:lpstr>
      <vt:lpstr>Heparin</vt:lpstr>
      <vt:lpstr>Warfarin </vt:lpstr>
      <vt:lpstr>Danaparoid</vt:lpstr>
      <vt:lpstr>The newer anticoagulant drugs</vt:lpstr>
      <vt:lpstr>Anti-Xa monitoring</vt:lpstr>
      <vt:lpstr>Mechanical valve</vt:lpstr>
      <vt:lpstr>PowerPoint Presentation</vt:lpstr>
      <vt:lpstr>Adverse effects</vt:lpstr>
      <vt:lpstr>Adverse effects</vt:lpstr>
      <vt:lpstr>protocol</vt:lpstr>
      <vt:lpstr>Monitoring (Mechanical valve)</vt:lpstr>
      <vt:lpstr>Warfarin and INR (Mechanical valve)</vt:lpstr>
      <vt:lpstr>HIT</vt:lpstr>
      <vt:lpstr>Fibrinolytic agents</vt:lpstr>
      <vt:lpstr>VTE</vt:lpstr>
      <vt:lpstr>VTE</vt:lpstr>
      <vt:lpstr>VTE</vt:lpstr>
      <vt:lpstr>Breastfeed</vt:lpstr>
      <vt:lpstr>Post delivery</vt:lpstr>
      <vt:lpstr> Thrombolysis for VTE </vt:lpstr>
      <vt:lpstr>Antithrombotic agents in ACS</vt:lpstr>
      <vt:lpstr>Anticoagulant in cardiomyopathy</vt:lpstr>
      <vt:lpstr>Valvular atrial fibrillation</vt:lpstr>
      <vt:lpstr>Non valvular AF</vt:lpstr>
      <vt:lpstr>PowerPoint Presentation</vt:lpstr>
      <vt:lpstr>CHF</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X45U</dc:creator>
  <cp:lastModifiedBy>X45U</cp:lastModifiedBy>
  <cp:revision>856</cp:revision>
  <dcterms:created xsi:type="dcterms:W3CDTF">2016-07-30T05:34:44Z</dcterms:created>
  <dcterms:modified xsi:type="dcterms:W3CDTF">2016-08-10T04:23:14Z</dcterms:modified>
</cp:coreProperties>
</file>