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90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87" r:id="rId29"/>
    <p:sldId id="288" r:id="rId30"/>
    <p:sldId id="291" r:id="rId3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98C292-C091-4045-B9E0-9833940B3AC1}" type="datetimeFigureOut">
              <a:rPr lang="fa-IR" smtClean="0"/>
              <a:t>02/11/1440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01C799-5830-4130-83BF-F7B01F9B9C0B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d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286808" cy="2428892"/>
          </a:xfrm>
        </p:spPr>
        <p:txBody>
          <a:bodyPr>
            <a:noAutofit/>
          </a:bodyPr>
          <a:lstStyle/>
          <a:p>
            <a:pPr algn="ctr" rtl="0"/>
            <a:r>
              <a:rPr lang="en-US" sz="7200" dirty="0" smtClean="0">
                <a:latin typeface="AcklinCondensed" pitchFamily="2" charset="0"/>
              </a:rPr>
              <a:t>Non ST elevation </a:t>
            </a:r>
            <a:br>
              <a:rPr lang="en-US" sz="7200" dirty="0" smtClean="0">
                <a:latin typeface="AcklinCondensed" pitchFamily="2" charset="0"/>
              </a:rPr>
            </a:br>
            <a:r>
              <a:rPr lang="en-US" sz="7200" dirty="0" smtClean="0">
                <a:latin typeface="AcklinCondensed" pitchFamily="2" charset="0"/>
              </a:rPr>
              <a:t>Acute coronary syndrome</a:t>
            </a:r>
            <a:endParaRPr lang="fa-IR" sz="7200" dirty="0">
              <a:latin typeface="AcklinCondensed" pitchFamily="2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429132"/>
            <a:ext cx="7854696" cy="1752600"/>
          </a:xfrm>
        </p:spPr>
        <p:txBody>
          <a:bodyPr>
            <a:normAutofit lnSpcReduction="10000"/>
          </a:bodyPr>
          <a:lstStyle/>
          <a:p>
            <a:pPr marL="342900" indent="-342900" algn="ctr">
              <a:buClr>
                <a:schemeClr val="hlink"/>
              </a:buClr>
              <a:buSzPct val="80000"/>
            </a:pPr>
            <a:r>
              <a:rPr lang="en-US" sz="4400" dirty="0" smtClean="0">
                <a:solidFill>
                  <a:srgbClr val="FF0000"/>
                </a:solidFill>
                <a:latin typeface="BahamasHeavy" pitchFamily="2" charset="0"/>
              </a:rPr>
              <a:t>Dr. A- </a:t>
            </a:r>
            <a:r>
              <a:rPr lang="en-US" sz="4400" dirty="0" err="1" smtClean="0">
                <a:solidFill>
                  <a:srgbClr val="FF0000"/>
                </a:solidFill>
                <a:latin typeface="BahamasHeavy" pitchFamily="2" charset="0"/>
              </a:rPr>
              <a:t>Rai</a:t>
            </a:r>
            <a:endParaRPr lang="en-US" sz="4400" dirty="0" smtClean="0">
              <a:solidFill>
                <a:srgbClr val="FF0000"/>
              </a:solidFill>
              <a:latin typeface="BahamasHeavy" pitchFamily="2" charset="0"/>
            </a:endParaRPr>
          </a:p>
          <a:p>
            <a:pPr marL="342900" indent="-342900" algn="ctr">
              <a:buClr>
                <a:schemeClr val="hlink"/>
              </a:buClr>
              <a:buSzPct val="80000"/>
            </a:pPr>
            <a:r>
              <a:rPr lang="en-US" b="1" dirty="0" smtClean="0">
                <a:solidFill>
                  <a:srgbClr val="FFFF00"/>
                </a:solidFill>
                <a:latin typeface="Banff-Normal" pitchFamily="2" charset="0"/>
              </a:rPr>
              <a:t>Associated professor of  Interventional cardiology</a:t>
            </a:r>
          </a:p>
          <a:p>
            <a:pPr marL="342900" indent="-342900" algn="ctr">
              <a:buClr>
                <a:schemeClr val="hlink"/>
              </a:buClr>
              <a:buSzPct val="80000"/>
            </a:pPr>
            <a:r>
              <a:rPr lang="en-US" sz="3200" b="1" dirty="0" smtClean="0">
                <a:solidFill>
                  <a:srgbClr val="0000FF"/>
                </a:solidFill>
                <a:latin typeface="Banff-Normal" pitchFamily="2" charset="0"/>
              </a:rPr>
              <a:t>Kermanshah University of  Medical science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0"/>
            <a:ext cx="7848116" cy="68580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Laboratory Testing: Biomarkers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/>
              <a:t>Fourth-generation </a:t>
            </a:r>
            <a:r>
              <a:rPr lang="en-US" sz="2400" dirty="0" err="1"/>
              <a:t>cTn</a:t>
            </a:r>
            <a:r>
              <a:rPr lang="en-US" sz="2400" dirty="0"/>
              <a:t> assays currently used in the United States are less sensitive than </a:t>
            </a:r>
            <a:r>
              <a:rPr lang="en-US" sz="2400" dirty="0" err="1"/>
              <a:t>hsTn</a:t>
            </a:r>
            <a:r>
              <a:rPr lang="en-US" sz="2400" dirty="0"/>
              <a:t> </a:t>
            </a:r>
            <a:r>
              <a:rPr lang="en-US" sz="2400" dirty="0" smtClean="0"/>
              <a:t>assays available </a:t>
            </a:r>
            <a:r>
              <a:rPr lang="en-US" sz="2400" dirty="0"/>
              <a:t>in some European countries. Thus, two negative </a:t>
            </a:r>
            <a:r>
              <a:rPr lang="en-US" sz="2400" dirty="0" err="1"/>
              <a:t>cTn</a:t>
            </a:r>
            <a:r>
              <a:rPr lang="en-US" sz="2400" dirty="0"/>
              <a:t> assays at least 6 hours apart are needed </a:t>
            </a:r>
            <a:r>
              <a:rPr lang="en-US" sz="2400" dirty="0" err="1" smtClean="0"/>
              <a:t>toexclude</a:t>
            </a:r>
            <a:r>
              <a:rPr lang="en-US" sz="2400" dirty="0" smtClean="0"/>
              <a:t> </a:t>
            </a:r>
            <a:r>
              <a:rPr lang="en-US" sz="2400" dirty="0"/>
              <a:t>MI with these less sensitive assays</a:t>
            </a:r>
            <a:r>
              <a:rPr lang="en-US" sz="2400" dirty="0" smtClean="0"/>
              <a:t>.</a:t>
            </a:r>
          </a:p>
          <a:p>
            <a:pPr algn="just" rtl="0"/>
            <a:r>
              <a:rPr lang="en-US" sz="2400" dirty="0" smtClean="0"/>
              <a:t> </a:t>
            </a:r>
            <a:r>
              <a:rPr lang="en-US" sz="2400" dirty="0"/>
              <a:t>However, with newer </a:t>
            </a:r>
            <a:r>
              <a:rPr lang="en-US" sz="2400" dirty="0" err="1" smtClean="0"/>
              <a:t>hs</a:t>
            </a:r>
            <a:r>
              <a:rPr lang="en-US" sz="2400" dirty="0" smtClean="0"/>
              <a:t> </a:t>
            </a:r>
            <a:r>
              <a:rPr lang="en-US" sz="2400" dirty="0" err="1" smtClean="0"/>
              <a:t>Tn</a:t>
            </a:r>
            <a:r>
              <a:rPr lang="en-US" sz="2400" dirty="0" smtClean="0"/>
              <a:t> </a:t>
            </a:r>
            <a:r>
              <a:rPr lang="en-US" sz="2400" dirty="0"/>
              <a:t>assays (approved in the </a:t>
            </a:r>
            <a:r>
              <a:rPr lang="en-US" sz="2400" dirty="0" err="1" smtClean="0"/>
              <a:t>UnitedStates</a:t>
            </a:r>
            <a:r>
              <a:rPr lang="en-US" sz="2400" dirty="0" smtClean="0"/>
              <a:t> </a:t>
            </a:r>
            <a:r>
              <a:rPr lang="en-US" sz="2400" dirty="0"/>
              <a:t>in 2017), it is possible with a single measurement at presentation of less than 5 </a:t>
            </a:r>
            <a:r>
              <a:rPr lang="en-US" sz="2400" dirty="0" err="1"/>
              <a:t>ng</a:t>
            </a:r>
            <a:r>
              <a:rPr lang="en-US" sz="2400" dirty="0"/>
              <a:t>/L to </a:t>
            </a:r>
            <a:r>
              <a:rPr lang="en-US" sz="2400" dirty="0" err="1" smtClean="0"/>
              <a:t>classifyal</a:t>
            </a:r>
            <a:r>
              <a:rPr lang="en-US" sz="2400" dirty="0" smtClean="0"/>
              <a:t> most </a:t>
            </a:r>
            <a:r>
              <a:rPr lang="en-US" sz="2400" dirty="0"/>
              <a:t>two thirds of patients presenting to the ED with suspected ACS as “very low risk” for MI </a:t>
            </a:r>
            <a:r>
              <a:rPr lang="en-US" sz="2400" dirty="0" smtClean="0"/>
              <a:t>or cardiac </a:t>
            </a:r>
            <a:r>
              <a:rPr lang="en-US" sz="2400" dirty="0"/>
              <a:t>death in the next 30 days (negative predictive value [NPV], 99.6%).18 Absolute changes in </a:t>
            </a:r>
            <a:r>
              <a:rPr lang="en-US" sz="2400" dirty="0" err="1" smtClean="0"/>
              <a:t>hsTngreater</a:t>
            </a:r>
            <a:r>
              <a:rPr lang="en-US" sz="2400" dirty="0" smtClean="0"/>
              <a:t> </a:t>
            </a:r>
            <a:r>
              <a:rPr lang="en-US" sz="2400" dirty="0"/>
              <a:t>than 9.2 </a:t>
            </a:r>
            <a:r>
              <a:rPr lang="en-US" sz="2400" dirty="0" err="1"/>
              <a:t>ng</a:t>
            </a:r>
            <a:r>
              <a:rPr lang="en-US" sz="2400" dirty="0"/>
              <a:t>/L are even more predictive of acute MI than a single measure or relative </a:t>
            </a:r>
            <a:r>
              <a:rPr lang="en-US" sz="2400" dirty="0" smtClean="0"/>
              <a:t>changes between </a:t>
            </a:r>
            <a:r>
              <a:rPr lang="en-US" sz="2400" dirty="0"/>
              <a:t>two measurements</a:t>
            </a:r>
            <a:endParaRPr lang="fa-IR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Noninvasive Testing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715016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</a:pPr>
            <a:r>
              <a:rPr lang="en-US" dirty="0"/>
              <a:t>The safety of early stress testing in patients with NSTE-ACS has been debated, but symptom-limited </a:t>
            </a:r>
            <a:r>
              <a:rPr lang="en-US" dirty="0" smtClean="0"/>
              <a:t>or pharmacologic </a:t>
            </a:r>
            <a:r>
              <a:rPr lang="en-US" dirty="0"/>
              <a:t>stress testing appear to be safe after at least 24 hours of stabilization without symptoms </a:t>
            </a:r>
            <a:r>
              <a:rPr lang="en-US" dirty="0" smtClean="0"/>
              <a:t>of active </a:t>
            </a:r>
            <a:r>
              <a:rPr lang="en-US" dirty="0"/>
              <a:t>ischemia or other signs of hemodynamic or electrical instability. </a:t>
            </a:r>
            <a:endParaRPr lang="en-US" dirty="0" smtClean="0"/>
          </a:p>
          <a:p>
            <a:pPr algn="just" rtl="0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merits of various </a:t>
            </a:r>
            <a:r>
              <a:rPr lang="en-US" dirty="0" smtClean="0"/>
              <a:t>modalities of </a:t>
            </a:r>
            <a:r>
              <a:rPr lang="en-US" dirty="0"/>
              <a:t>stress testing have been compared </a:t>
            </a:r>
            <a:r>
              <a:rPr lang="en-US" b="1" dirty="0" smtClean="0"/>
              <a:t>Exercise </a:t>
            </a:r>
            <a:r>
              <a:rPr lang="en-US" b="1" dirty="0"/>
              <a:t>stress myocardial perfusion </a:t>
            </a:r>
            <a:r>
              <a:rPr lang="en-US" b="1" dirty="0" smtClean="0"/>
              <a:t>imaging </a:t>
            </a:r>
            <a:r>
              <a:rPr lang="en-US" dirty="0" smtClean="0"/>
              <a:t>with </a:t>
            </a:r>
            <a:r>
              <a:rPr lang="en-US" dirty="0"/>
              <a:t>nuclear isotopes and </a:t>
            </a:r>
            <a:r>
              <a:rPr lang="en-US" dirty="0" err="1" smtClean="0"/>
              <a:t>stres</a:t>
            </a:r>
            <a:r>
              <a:rPr lang="en-US" dirty="0" smtClean="0"/>
              <a:t> echocardiography </a:t>
            </a:r>
            <a:r>
              <a:rPr lang="en-US" dirty="0"/>
              <a:t>with </a:t>
            </a:r>
            <a:r>
              <a:rPr lang="en-US" dirty="0" err="1"/>
              <a:t>dobutamine</a:t>
            </a:r>
            <a:r>
              <a:rPr lang="en-US" dirty="0"/>
              <a:t> have greater sensitivity </a:t>
            </a:r>
            <a:r>
              <a:rPr lang="en-US" dirty="0" smtClean="0"/>
              <a:t>than electrocardiographic </a:t>
            </a:r>
            <a:r>
              <a:rPr lang="en-US" dirty="0"/>
              <a:t>exercise stress testing without imaging</a:t>
            </a:r>
            <a:endParaRPr lang="fa-I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CT Angiography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algn="just" rtl="0">
              <a:lnSpc>
                <a:spcPct val="170000"/>
              </a:lnSpc>
            </a:pPr>
            <a:r>
              <a:rPr lang="en-US" sz="2400" dirty="0"/>
              <a:t>Contrast-enhanced coronary CTA (CCTA) in patients with or suspected of having NSTE-ACS can help:</a:t>
            </a:r>
          </a:p>
          <a:p>
            <a:pPr algn="just" rtl="0">
              <a:lnSpc>
                <a:spcPct val="170000"/>
              </a:lnSpc>
              <a:buNone/>
            </a:pPr>
            <a:r>
              <a:rPr lang="en-US" sz="2400" dirty="0"/>
              <a:t>(1) recognize or exclude the presence of </a:t>
            </a:r>
            <a:r>
              <a:rPr lang="en-US" sz="2400" dirty="0" err="1"/>
              <a:t>epicardial</a:t>
            </a:r>
            <a:r>
              <a:rPr lang="en-US" sz="2400" dirty="0"/>
              <a:t> CHD, </a:t>
            </a:r>
            <a:endParaRPr lang="en-US" sz="2400" dirty="0" smtClean="0"/>
          </a:p>
          <a:p>
            <a:pPr algn="just" rtl="0">
              <a:lnSpc>
                <a:spcPct val="170000"/>
              </a:lnSpc>
              <a:buNone/>
            </a:pPr>
            <a:r>
              <a:rPr lang="en-US" sz="2400" dirty="0" smtClean="0"/>
              <a:t>(</a:t>
            </a:r>
            <a:r>
              <a:rPr lang="en-US" sz="2400" dirty="0"/>
              <a:t>2) identify which vessel(s) have </a:t>
            </a:r>
            <a:r>
              <a:rPr lang="en-US" sz="2400" dirty="0" smtClean="0"/>
              <a:t>coronary atherosclerosis</a:t>
            </a:r>
            <a:r>
              <a:rPr lang="en-US" sz="2400" dirty="0"/>
              <a:t>, </a:t>
            </a:r>
            <a:endParaRPr lang="en-US" sz="2400" dirty="0" smtClean="0"/>
          </a:p>
          <a:p>
            <a:pPr algn="just" rtl="0">
              <a:lnSpc>
                <a:spcPct val="170000"/>
              </a:lnSpc>
              <a:buNone/>
            </a:pPr>
            <a:r>
              <a:rPr lang="en-US" sz="2400" dirty="0" smtClean="0"/>
              <a:t>(</a:t>
            </a:r>
            <a:r>
              <a:rPr lang="en-US" sz="2400" dirty="0"/>
              <a:t>3) assist in risk stratification and prognosis </a:t>
            </a:r>
            <a:endParaRPr lang="en-US" sz="2400" b="1" dirty="0"/>
          </a:p>
          <a:p>
            <a:pPr algn="just" rtl="0">
              <a:lnSpc>
                <a:spcPct val="170000"/>
              </a:lnSpc>
            </a:pPr>
            <a:r>
              <a:rPr lang="en-US" sz="2400" dirty="0"/>
              <a:t>trials have shown that CCTA compared to standard evaluation expedites the triage of patients </a:t>
            </a:r>
            <a:r>
              <a:rPr lang="en-US" sz="2400" dirty="0" smtClean="0"/>
              <a:t>presenting with </a:t>
            </a:r>
            <a:r>
              <a:rPr lang="en-US" sz="2400" dirty="0"/>
              <a:t>chest discomfort in the ED, thereby shortening length of stay</a:t>
            </a:r>
            <a:endParaRPr lang="fa-IR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68346"/>
          </a:xfrm>
        </p:spPr>
        <p:txBody>
          <a:bodyPr/>
          <a:lstStyle/>
          <a:p>
            <a:pPr rtl="0"/>
            <a:r>
              <a:rPr lang="en-US" b="1" dirty="0"/>
              <a:t>Invasive Imaging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6143668"/>
          </a:xfrm>
        </p:spPr>
        <p:txBody>
          <a:bodyPr>
            <a:noAutofit/>
          </a:bodyPr>
          <a:lstStyle/>
          <a:p>
            <a:pPr algn="just" rtl="0">
              <a:lnSpc>
                <a:spcPct val="170000"/>
              </a:lnSpc>
            </a:pPr>
            <a:r>
              <a:rPr lang="en-US" sz="2300" dirty="0"/>
              <a:t>Approximately 85% of patients with a clinical diagnosis of NSTE-ACS have significant </a:t>
            </a:r>
            <a:r>
              <a:rPr lang="en-US" sz="2300" dirty="0" smtClean="0"/>
              <a:t>coronary obstruction </a:t>
            </a:r>
            <a:r>
              <a:rPr lang="en-US" sz="2300" dirty="0"/>
              <a:t>(i.e., &gt;50% stenosis of luminal diameter, in at least one major coronary artery). Most </a:t>
            </a:r>
            <a:r>
              <a:rPr lang="en-US" sz="2300" dirty="0" smtClean="0"/>
              <a:t>have obstructive </a:t>
            </a:r>
            <a:r>
              <a:rPr lang="en-US" sz="2300" dirty="0"/>
              <a:t>disease, including multiple </a:t>
            </a:r>
            <a:r>
              <a:rPr lang="en-US" sz="2300" dirty="0" err="1"/>
              <a:t>epicardial</a:t>
            </a:r>
            <a:r>
              <a:rPr lang="en-US" sz="2300" dirty="0"/>
              <a:t> arteries—approximately 10% with left main </a:t>
            </a:r>
            <a:r>
              <a:rPr lang="en-US" sz="2300" dirty="0" smtClean="0"/>
              <a:t>coronary artery </a:t>
            </a:r>
            <a:r>
              <a:rPr lang="en-US" sz="2300" dirty="0"/>
              <a:t>disease, 35% with three-vessel disease, and 20% with two-vessel disease—whereas </a:t>
            </a:r>
            <a:r>
              <a:rPr lang="en-US" sz="2300" dirty="0" smtClean="0"/>
              <a:t>only approximately </a:t>
            </a:r>
            <a:r>
              <a:rPr lang="en-US" sz="2300" dirty="0"/>
              <a:t>20% have single-vessel disease. The remaining 15% have no significant </a:t>
            </a:r>
            <a:r>
              <a:rPr lang="en-US" sz="2300" dirty="0" err="1" smtClean="0"/>
              <a:t>coronaryobstruction</a:t>
            </a:r>
            <a:r>
              <a:rPr lang="en-US" sz="2300" dirty="0"/>
              <a:t>, a finding that is more common in women and minorities.</a:t>
            </a:r>
            <a:endParaRPr lang="fa-IR" sz="23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rtl="0"/>
            <a:r>
              <a:rPr lang="en-US" b="1" dirty="0"/>
              <a:t>Risk Assessment</a:t>
            </a:r>
            <a:endParaRPr lang="fa-IR" dirty="0"/>
          </a:p>
        </p:txBody>
      </p:sp>
      <p:pic>
        <p:nvPicPr>
          <p:cNvPr id="4" name="Content Placeholder 3" descr="2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14488"/>
            <a:ext cx="5636384" cy="4986032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/>
              <a:t>Anti-Ischemic Therapy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Autofit/>
          </a:bodyPr>
          <a:lstStyle/>
          <a:p>
            <a:pPr algn="just" rtl="0">
              <a:lnSpc>
                <a:spcPct val="160000"/>
              </a:lnSpc>
            </a:pPr>
            <a:r>
              <a:rPr lang="en-US" sz="2400" dirty="0"/>
              <a:t>Nitrates are vasodilators that increase myocardial blood flow (coronary </a:t>
            </a:r>
            <a:r>
              <a:rPr lang="en-US" sz="2400" dirty="0" err="1"/>
              <a:t>vasodilation</a:t>
            </a:r>
            <a:r>
              <a:rPr lang="en-US" sz="2400" dirty="0"/>
              <a:t> of </a:t>
            </a:r>
            <a:r>
              <a:rPr lang="en-US" sz="2400" dirty="0" smtClean="0"/>
              <a:t>atherosclerotic and </a:t>
            </a:r>
            <a:r>
              <a:rPr lang="en-US" sz="2400" dirty="0"/>
              <a:t>normal vessels), reduce myocardial oxygen requirements by lowering cardiac preload (</a:t>
            </a:r>
            <a:r>
              <a:rPr lang="en-US" sz="2400" dirty="0" smtClean="0"/>
              <a:t>systemic </a:t>
            </a:r>
            <a:r>
              <a:rPr lang="en-US" sz="2400" dirty="0" err="1" smtClean="0"/>
              <a:t>venodilation</a:t>
            </a:r>
            <a:r>
              <a:rPr lang="en-US" sz="2400" dirty="0"/>
              <a:t>), reduce cardiac </a:t>
            </a:r>
            <a:r>
              <a:rPr lang="en-US" sz="2400" dirty="0" err="1"/>
              <a:t>afterload</a:t>
            </a:r>
            <a:r>
              <a:rPr lang="en-US" sz="2400" dirty="0"/>
              <a:t> (systemic arterial dilation) thereby diminishing ventricular </a:t>
            </a:r>
            <a:r>
              <a:rPr lang="en-US" sz="2400" dirty="0" smtClean="0"/>
              <a:t>wall stress</a:t>
            </a:r>
            <a:r>
              <a:rPr lang="en-US" sz="2400" dirty="0"/>
              <a:t>, and may have a mild </a:t>
            </a:r>
            <a:r>
              <a:rPr lang="en-US" sz="2400" dirty="0" err="1"/>
              <a:t>antiplatelet</a:t>
            </a:r>
            <a:r>
              <a:rPr lang="en-US" sz="2400" dirty="0"/>
              <a:t> effect. Reflex increases in heart rate (HR) and contractility </a:t>
            </a:r>
            <a:r>
              <a:rPr lang="en-US" sz="2400" dirty="0" smtClean="0"/>
              <a:t>that increase </a:t>
            </a:r>
            <a:r>
              <a:rPr lang="en-US" sz="2400" dirty="0"/>
              <a:t>myocardial oxygen demand can be mitigated by concomitant use of a beta blocker.</a:t>
            </a:r>
            <a:endParaRPr lang="fa-IR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918418"/>
          </a:xfrm>
        </p:spPr>
        <p:txBody>
          <a:bodyPr>
            <a:noAutofit/>
          </a:bodyPr>
          <a:lstStyle/>
          <a:p>
            <a:pPr rtl="0"/>
            <a:r>
              <a:rPr lang="en-US" sz="3600" b="1" dirty="0"/>
              <a:t>Beta-Adrenergic Receptor–Blocking Agents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92922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Beta blockers competitively inhibit the myocardial effects of </a:t>
            </a:r>
            <a:r>
              <a:rPr lang="en-US" dirty="0" err="1"/>
              <a:t>neuronally</a:t>
            </a:r>
            <a:r>
              <a:rPr lang="en-US" dirty="0"/>
              <a:t> released and circulating</a:t>
            </a:r>
          </a:p>
          <a:p>
            <a:pPr algn="l" rtl="0"/>
            <a:r>
              <a:rPr lang="en-US" dirty="0" err="1"/>
              <a:t>catecholamines</a:t>
            </a:r>
            <a:r>
              <a:rPr lang="en-US" dirty="0"/>
              <a:t> and reduce myocardial oxygen consumption by lowering HR, BP, and myocardial</a:t>
            </a:r>
          </a:p>
          <a:p>
            <a:pPr algn="l" rtl="0"/>
            <a:r>
              <a:rPr lang="en-US" dirty="0"/>
              <a:t>contractility. The evidence supporting beta blockers derives largely from older studies of patients with</a:t>
            </a:r>
          </a:p>
          <a:p>
            <a:pPr algn="l" rtl="0"/>
            <a:r>
              <a:rPr lang="en-US" dirty="0"/>
              <a:t>acute MI (generally STEMI) or new left bundle branch block (LBBB), before the current era of</a:t>
            </a:r>
          </a:p>
          <a:p>
            <a:pPr algn="l" rtl="0"/>
            <a:r>
              <a:rPr lang="en-US" dirty="0"/>
              <a:t>reperfusion therapy. In clinical trials of patients with acute MI, beta blockers reduce </a:t>
            </a:r>
            <a:r>
              <a:rPr lang="en-US" dirty="0" err="1"/>
              <a:t>reinfarction</a:t>
            </a:r>
            <a:r>
              <a:rPr lang="en-US" dirty="0"/>
              <a:t>,</a:t>
            </a:r>
          </a:p>
          <a:p>
            <a:pPr algn="l" rtl="0"/>
            <a:r>
              <a:rPr lang="en-US" dirty="0"/>
              <a:t>ventricular arrhythmias, and death. The findings from these trials, some of which included patients</a:t>
            </a:r>
          </a:p>
          <a:p>
            <a:pPr algn="l" rtl="0"/>
            <a:r>
              <a:rPr lang="en-US" dirty="0"/>
              <a:t>without ST elevation, have been extrapolated to patients with UA and NSTEMI.</a:t>
            </a:r>
            <a:endParaRPr lang="fa-I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rtl="0"/>
            <a:r>
              <a:rPr lang="en-US" b="1" dirty="0"/>
              <a:t>Calcium Channel Blockers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357850"/>
          </a:xfrm>
        </p:spPr>
        <p:txBody>
          <a:bodyPr>
            <a:normAutofit fontScale="92500" lnSpcReduction="20000"/>
          </a:bodyPr>
          <a:lstStyle/>
          <a:p>
            <a:pPr algn="just" rtl="0">
              <a:lnSpc>
                <a:spcPct val="150000"/>
              </a:lnSpc>
            </a:pPr>
            <a:r>
              <a:rPr lang="en-US" sz="2800" dirty="0"/>
              <a:t>Calcium channel blockers (CCBs) have </a:t>
            </a:r>
            <a:r>
              <a:rPr lang="en-US" sz="2800" dirty="0" err="1"/>
              <a:t>vasodilatory</a:t>
            </a:r>
            <a:r>
              <a:rPr lang="en-US" sz="2800" dirty="0"/>
              <a:t> effects and reduce arterial pressure. Some </a:t>
            </a:r>
            <a:r>
              <a:rPr lang="en-US" sz="2800" dirty="0" smtClean="0"/>
              <a:t>CCBs, such </a:t>
            </a:r>
            <a:r>
              <a:rPr lang="en-US" sz="2800" dirty="0"/>
              <a:t>as </a:t>
            </a:r>
            <a:r>
              <a:rPr lang="en-US" sz="2800" dirty="0" err="1"/>
              <a:t>verapamil</a:t>
            </a:r>
            <a:r>
              <a:rPr lang="en-US" sz="2800" dirty="0"/>
              <a:t> and </a:t>
            </a:r>
            <a:r>
              <a:rPr lang="en-US" sz="2800" dirty="0" err="1"/>
              <a:t>diltiazem</a:t>
            </a:r>
            <a:r>
              <a:rPr lang="en-US" sz="2800" dirty="0"/>
              <a:t>, also slow HR, reduce myocardial contractility, and thereby </a:t>
            </a:r>
            <a:r>
              <a:rPr lang="en-US" sz="2800" dirty="0" smtClean="0"/>
              <a:t>reduce myocardial </a:t>
            </a:r>
            <a:r>
              <a:rPr lang="en-US" sz="2800" dirty="0"/>
              <a:t>oxygen requirements. CCBs have been effective in reducing ischemia in patients with </a:t>
            </a:r>
            <a:r>
              <a:rPr lang="en-US" sz="2800" dirty="0" smtClean="0"/>
              <a:t>NSTEACS and </a:t>
            </a:r>
            <a:r>
              <a:rPr lang="en-US" sz="2800" dirty="0"/>
              <a:t>persistent ischemia despite treatment with full-dose nitrates and beta blockers, as well as </a:t>
            </a:r>
            <a:r>
              <a:rPr lang="en-US" sz="2800" dirty="0" smtClean="0"/>
              <a:t>in patients </a:t>
            </a:r>
            <a:r>
              <a:rPr lang="en-US" sz="2800" dirty="0"/>
              <a:t>with contraindications to beta blockers and in those with hypertension</a:t>
            </a:r>
            <a:endParaRPr lang="fa-IR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Aspirin (Acetylsalicylic Acid, ASA)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00634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sz="3200" dirty="0"/>
              <a:t>In addition to reducing adverse clinical events early </a:t>
            </a:r>
            <a:r>
              <a:rPr lang="en-US" sz="3200" dirty="0" smtClean="0"/>
              <a:t>in treatment</a:t>
            </a:r>
            <a:r>
              <a:rPr lang="en-US" sz="3200" dirty="0"/>
              <a:t>, ASA also reduces the frequency of ischemic events in secondary prevention. It is a </a:t>
            </a:r>
            <a:r>
              <a:rPr lang="en-US" sz="3200" dirty="0" smtClean="0"/>
              <a:t>cornerstone of </a:t>
            </a:r>
            <a:r>
              <a:rPr lang="en-US" sz="3200" dirty="0" err="1"/>
              <a:t>antiplatelet</a:t>
            </a:r>
            <a:r>
              <a:rPr lang="en-US" sz="3200" dirty="0"/>
              <a:t> therapy in patients with all forms of ACS, as well as those with chronic CHD.11</a:t>
            </a:r>
            <a:endParaRPr lang="fa-IR" sz="32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6000768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/>
              <a:t>Several features help to differentiate ACS from chronic stable angina, including (1) sudden onset </a:t>
            </a:r>
            <a:r>
              <a:rPr lang="en-US" dirty="0" smtClean="0"/>
              <a:t>of symptoms </a:t>
            </a:r>
            <a:r>
              <a:rPr lang="en-US" dirty="0"/>
              <a:t>at rest (or with minimal exertion) that last at least 10 minutes unless treated promptly; (</a:t>
            </a:r>
            <a:r>
              <a:rPr lang="en-US" dirty="0" smtClean="0"/>
              <a:t>2) severe </a:t>
            </a:r>
            <a:r>
              <a:rPr lang="en-US" dirty="0"/>
              <a:t>pain, pressure, or discomfort in the chest; and (3) an accelerating pattern of angina that </a:t>
            </a:r>
            <a:r>
              <a:rPr lang="en-US" dirty="0" smtClean="0"/>
              <a:t>develops more </a:t>
            </a:r>
            <a:r>
              <a:rPr lang="en-US" dirty="0"/>
              <a:t>frequently, with greater severity, or that awakens the patient from sleep. The </a:t>
            </a:r>
            <a:r>
              <a:rPr lang="en-US" dirty="0" smtClean="0"/>
              <a:t>12-lead electrocardiogram </a:t>
            </a:r>
            <a:r>
              <a:rPr lang="en-US" dirty="0"/>
              <a:t>(ECG) and markers of myocardial necrosis are essential tools in </a:t>
            </a:r>
            <a:r>
              <a:rPr lang="en-US" dirty="0" err="1" smtClean="0"/>
              <a:t>distinguishingbetween</a:t>
            </a:r>
            <a:r>
              <a:rPr lang="en-US" dirty="0" smtClean="0"/>
              <a:t> </a:t>
            </a:r>
            <a:r>
              <a:rPr lang="en-US" dirty="0"/>
              <a:t>the three types of ACS. </a:t>
            </a:r>
            <a:endParaRPr lang="en-US" dirty="0" smtClean="0"/>
          </a:p>
          <a:p>
            <a:pPr algn="just" rtl="0"/>
            <a:r>
              <a:rPr lang="en-US" dirty="0" smtClean="0"/>
              <a:t>Patients </a:t>
            </a:r>
            <a:r>
              <a:rPr lang="en-US" dirty="0"/>
              <a:t>with typical </a:t>
            </a:r>
            <a:r>
              <a:rPr lang="en-US" dirty="0" smtClean="0"/>
              <a:t>symptoms</a:t>
            </a:r>
            <a:r>
              <a:rPr lang="en-US" b="1" i="1" dirty="0" smtClean="0"/>
              <a:t> </a:t>
            </a:r>
            <a:r>
              <a:rPr lang="en-US" dirty="0" smtClean="0"/>
              <a:t>(&gt;</a:t>
            </a:r>
            <a:r>
              <a:rPr lang="en-US" dirty="0"/>
              <a:t>20 minutes continuously) ST-segment elevation in at least two contiguous electrocardiographic </a:t>
            </a:r>
            <a:r>
              <a:rPr lang="en-US" dirty="0" smtClean="0"/>
              <a:t>leads, but </a:t>
            </a:r>
            <a:r>
              <a:rPr lang="en-US" dirty="0"/>
              <a:t>with elevation of myocardial biomarkers &gt;99% percentile of normal, are classified as </a:t>
            </a:r>
            <a:r>
              <a:rPr lang="en-US" dirty="0" smtClean="0"/>
              <a:t>having NSTEMI</a:t>
            </a:r>
            <a:r>
              <a:rPr lang="en-US" dirty="0"/>
              <a:t>. Patients without typical symptoms and serial negative markers of myocardial necrosis </a:t>
            </a:r>
            <a:r>
              <a:rPr lang="en-US" dirty="0" err="1" smtClean="0"/>
              <a:t>areclassified</a:t>
            </a:r>
            <a:r>
              <a:rPr lang="en-US" dirty="0" smtClean="0"/>
              <a:t> </a:t>
            </a:r>
            <a:r>
              <a:rPr lang="en-US" dirty="0"/>
              <a:t>as having UA, a diagnosis that carries a better prognosis.</a:t>
            </a:r>
            <a:endParaRPr lang="fa-I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en-US" sz="6000" b="1" dirty="0"/>
              <a:t>P2Y12 Inhibitors</a:t>
            </a:r>
            <a:endParaRPr lang="fa-I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614750"/>
          </a:xfrm>
        </p:spPr>
        <p:txBody>
          <a:bodyPr>
            <a:normAutofit/>
          </a:bodyPr>
          <a:lstStyle/>
          <a:p>
            <a:pPr algn="l" rtl="0"/>
            <a:r>
              <a:rPr lang="en-US" sz="4800" dirty="0" err="1" smtClean="0"/>
              <a:t>Clopidogrel</a:t>
            </a:r>
            <a:endParaRPr lang="en-US" sz="4800" dirty="0" smtClean="0"/>
          </a:p>
          <a:p>
            <a:pPr algn="l" rtl="0"/>
            <a:r>
              <a:rPr lang="en-US" sz="4800" dirty="0" err="1" smtClean="0"/>
              <a:t>Prasugrel</a:t>
            </a:r>
            <a:endParaRPr lang="en-US" sz="4800" dirty="0" smtClean="0"/>
          </a:p>
          <a:p>
            <a:pPr algn="l" rtl="0"/>
            <a:r>
              <a:rPr lang="en-US" sz="4800" dirty="0" err="1" smtClean="0"/>
              <a:t>Ticagrelor</a:t>
            </a:r>
            <a:endParaRPr lang="en-US" sz="4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rtl="0"/>
            <a:r>
              <a:rPr lang="en-US" b="1" dirty="0"/>
              <a:t>Glycoprotein </a:t>
            </a:r>
            <a:r>
              <a:rPr lang="en-US" b="1" dirty="0" err="1"/>
              <a:t>IIb</a:t>
            </a:r>
            <a:r>
              <a:rPr lang="en-US" b="1" dirty="0"/>
              <a:t>/</a:t>
            </a:r>
            <a:r>
              <a:rPr lang="en-US" b="1" dirty="0" err="1"/>
              <a:t>IIIa</a:t>
            </a:r>
            <a:r>
              <a:rPr lang="en-US" b="1" dirty="0"/>
              <a:t> Inhibitors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86412"/>
          </a:xfrm>
        </p:spPr>
        <p:txBody>
          <a:bodyPr>
            <a:noAutofit/>
          </a:bodyPr>
          <a:lstStyle/>
          <a:p>
            <a:pPr algn="just" rtl="0">
              <a:lnSpc>
                <a:spcPct val="160000"/>
              </a:lnSpc>
            </a:pPr>
            <a:r>
              <a:rPr lang="en-US" sz="2400" dirty="0"/>
              <a:t>The glycoprotein (GP) </a:t>
            </a:r>
            <a:r>
              <a:rPr lang="en-US" sz="2400" dirty="0" err="1"/>
              <a:t>IIb</a:t>
            </a:r>
            <a:r>
              <a:rPr lang="en-US" sz="2400" dirty="0"/>
              <a:t>/</a:t>
            </a:r>
            <a:r>
              <a:rPr lang="en-US" sz="2400" dirty="0" err="1"/>
              <a:t>IIIa</a:t>
            </a:r>
            <a:r>
              <a:rPr lang="en-US" sz="2400" dirty="0"/>
              <a:t> inhibitors block the final common pathway of platelet </a:t>
            </a:r>
            <a:r>
              <a:rPr lang="en-US" sz="2400" dirty="0" smtClean="0"/>
              <a:t>aggregation— fibrinogen-mediated </a:t>
            </a:r>
            <a:r>
              <a:rPr lang="en-US" sz="2400" dirty="0"/>
              <a:t>cross-linkage of platelets—caused by a variety of stimuli (e.g., thrombin, </a:t>
            </a:r>
            <a:r>
              <a:rPr lang="en-US" sz="2400" dirty="0" smtClean="0"/>
              <a:t>ADP, collagen</a:t>
            </a:r>
            <a:r>
              <a:rPr lang="en-US" sz="2400" dirty="0"/>
              <a:t>, serotonin) </a:t>
            </a:r>
            <a:r>
              <a:rPr lang="en-US" sz="2400" b="1" dirty="0" smtClean="0"/>
              <a:t> </a:t>
            </a:r>
            <a:r>
              <a:rPr lang="en-US" sz="2400" dirty="0" smtClean="0"/>
              <a:t>potent </a:t>
            </a:r>
            <a:r>
              <a:rPr lang="en-US" sz="2400" dirty="0"/>
              <a:t>oral and IV P2Y12 inhibitors. Three agents in this class are available: </a:t>
            </a:r>
            <a:r>
              <a:rPr lang="en-US" sz="2400" dirty="0" err="1"/>
              <a:t>abciximab</a:t>
            </a:r>
            <a:r>
              <a:rPr lang="en-US" sz="2400" dirty="0"/>
              <a:t>, a </a:t>
            </a:r>
            <a:r>
              <a:rPr lang="en-US" sz="2400" dirty="0" smtClean="0"/>
              <a:t>monoclonal antibody </a:t>
            </a:r>
            <a:r>
              <a:rPr lang="en-US" sz="2400" dirty="0"/>
              <a:t>approved only in patients undergoing PCI, and </a:t>
            </a:r>
            <a:r>
              <a:rPr lang="en-US" sz="2400" dirty="0" err="1"/>
              <a:t>eptifibatide</a:t>
            </a:r>
            <a:r>
              <a:rPr lang="en-US" sz="2400" dirty="0"/>
              <a:t> and </a:t>
            </a:r>
            <a:r>
              <a:rPr lang="en-US" sz="2400" dirty="0" err="1"/>
              <a:t>tirofiban</a:t>
            </a:r>
            <a:r>
              <a:rPr lang="en-US" sz="2400" dirty="0"/>
              <a:t>, both of which </a:t>
            </a:r>
            <a:r>
              <a:rPr lang="en-US" sz="2400" dirty="0" smtClean="0"/>
              <a:t>are reversible </a:t>
            </a:r>
            <a:r>
              <a:rPr lang="en-US" sz="2400" dirty="0" err="1" smtClean="0"/>
              <a:t>smal</a:t>
            </a:r>
            <a:r>
              <a:rPr lang="en-US" sz="2400" dirty="0" smtClean="0"/>
              <a:t> -molecule </a:t>
            </a:r>
            <a:r>
              <a:rPr lang="en-US" sz="2400" dirty="0"/>
              <a:t>inhibitors approved for use in patients with ACS and in those undergoing PCI</a:t>
            </a:r>
            <a:endParaRPr lang="fa-IR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/>
              <a:t>Cangrelor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800" dirty="0" err="1"/>
              <a:t>Cangrelor</a:t>
            </a:r>
            <a:r>
              <a:rPr lang="en-US" sz="2800" dirty="0"/>
              <a:t> is an IV direct-acting P2Y12 inhibitor that blocks ADP-induced platelet activation </a:t>
            </a:r>
            <a:r>
              <a:rPr lang="en-US" sz="2800" dirty="0" smtClean="0"/>
              <a:t>and aggregation.</a:t>
            </a:r>
          </a:p>
          <a:p>
            <a:pPr algn="just" rtl="0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dirty="0"/>
              <a:t>The parent compound exhibits an almost immediate onset of action and short half-life of 3 </a:t>
            </a:r>
            <a:r>
              <a:rPr lang="en-US" sz="2800" dirty="0" smtClean="0"/>
              <a:t>to 6 </a:t>
            </a:r>
            <a:r>
              <a:rPr lang="en-US" sz="2800" dirty="0"/>
              <a:t>minutes</a:t>
            </a:r>
            <a:endParaRPr lang="fa-IR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Heparin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800" dirty="0"/>
              <a:t>A meta-analysis of 1353 patients in six trials showed a 33% reduction in death or MI with UFH </a:t>
            </a:r>
            <a:r>
              <a:rPr lang="en-US" sz="2800" dirty="0" smtClean="0"/>
              <a:t>plus ASA </a:t>
            </a:r>
            <a:r>
              <a:rPr lang="en-US" sz="2800" dirty="0"/>
              <a:t>versus ASA alone.90 Daily monitoring of the anticoagulant response via the activated </a:t>
            </a:r>
            <a:r>
              <a:rPr lang="en-US" sz="2800" dirty="0" smtClean="0"/>
              <a:t>partial </a:t>
            </a:r>
            <a:r>
              <a:rPr lang="en-US" sz="2800" dirty="0" err="1" smtClean="0"/>
              <a:t>thromboplastin</a:t>
            </a:r>
            <a:r>
              <a:rPr lang="en-US" sz="2800" dirty="0" smtClean="0"/>
              <a:t> </a:t>
            </a:r>
            <a:r>
              <a:rPr lang="en-US" sz="2800" dirty="0"/>
              <a:t>time (APTT) is recommended, with titrations made according to a standardized </a:t>
            </a:r>
            <a:r>
              <a:rPr lang="en-US" sz="2800" dirty="0" err="1" smtClean="0"/>
              <a:t>nomogram</a:t>
            </a:r>
            <a:r>
              <a:rPr lang="en-US" sz="2800" dirty="0" smtClean="0"/>
              <a:t> to </a:t>
            </a:r>
            <a:r>
              <a:rPr lang="en-US" sz="2800" dirty="0"/>
              <a:t>achieve an APTT of 50 to 70 seconds or 1.5 to 2.5 times control</a:t>
            </a:r>
            <a:endParaRPr lang="fa-IR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Low-Molecular-Weight Heparin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000" dirty="0"/>
              <a:t>(1) its greater anti–factor </a:t>
            </a:r>
            <a:r>
              <a:rPr lang="en-US" sz="2000" dirty="0" err="1"/>
              <a:t>Xa</a:t>
            </a:r>
            <a:r>
              <a:rPr lang="en-US" sz="2000" dirty="0"/>
              <a:t> activity (relative to factor </a:t>
            </a:r>
            <a:r>
              <a:rPr lang="en-US" sz="2000" dirty="0" err="1"/>
              <a:t>IIa</a:t>
            </a:r>
            <a:r>
              <a:rPr lang="en-US" sz="2000" dirty="0"/>
              <a:t>) inhibits thrombin generation </a:t>
            </a:r>
            <a:r>
              <a:rPr lang="en-US" sz="2000" dirty="0" smtClean="0"/>
              <a:t>more Effectively</a:t>
            </a:r>
            <a:r>
              <a:rPr lang="en-US" sz="2000" dirty="0"/>
              <a:t>.</a:t>
            </a:r>
            <a:endParaRPr lang="en-US" sz="2000" dirty="0" smtClean="0"/>
          </a:p>
          <a:p>
            <a:pPr algn="just" rtl="0">
              <a:lnSpc>
                <a:spcPct val="150000"/>
              </a:lnSpc>
            </a:pPr>
            <a:r>
              <a:rPr lang="en-US" sz="2000" dirty="0" smtClean="0"/>
              <a:t>(</a:t>
            </a:r>
            <a:r>
              <a:rPr lang="en-US" sz="2000" dirty="0"/>
              <a:t>2) LMWH induces greater release of tissue factor pathway inhibitor than UFH, and it is </a:t>
            </a:r>
            <a:r>
              <a:rPr lang="en-US" sz="2000" dirty="0" smtClean="0"/>
              <a:t>not neutralized </a:t>
            </a:r>
            <a:r>
              <a:rPr lang="en-US" sz="2000" dirty="0"/>
              <a:t>by platelet factor 4; </a:t>
            </a:r>
            <a:endParaRPr lang="en-US" sz="2000" dirty="0" smtClean="0"/>
          </a:p>
          <a:p>
            <a:pPr algn="just" rtl="0">
              <a:lnSpc>
                <a:spcPct val="150000"/>
              </a:lnSpc>
            </a:pPr>
            <a:r>
              <a:rPr lang="en-US" sz="2000" dirty="0" smtClean="0"/>
              <a:t>(</a:t>
            </a:r>
            <a:r>
              <a:rPr lang="en-US" sz="2000" dirty="0"/>
              <a:t>3) LMWH less frequently causes HIT; </a:t>
            </a:r>
            <a:endParaRPr lang="en-US" sz="2000" dirty="0" smtClean="0"/>
          </a:p>
          <a:p>
            <a:pPr algn="just" rtl="0">
              <a:lnSpc>
                <a:spcPct val="150000"/>
              </a:lnSpc>
            </a:pPr>
            <a:r>
              <a:rPr lang="en-US" sz="2000" dirty="0" smtClean="0"/>
              <a:t>(</a:t>
            </a:r>
            <a:r>
              <a:rPr lang="en-US" sz="2000" dirty="0"/>
              <a:t>4) the high and </a:t>
            </a:r>
            <a:r>
              <a:rPr lang="en-US" sz="2000" dirty="0" smtClean="0"/>
              <a:t>consistent bioavailability </a:t>
            </a:r>
            <a:r>
              <a:rPr lang="en-US" sz="2000" dirty="0"/>
              <a:t>of LMWH allows subcutaneous (SC) administration; </a:t>
            </a:r>
            <a:endParaRPr lang="en-US" sz="2000" dirty="0" smtClean="0"/>
          </a:p>
          <a:p>
            <a:pPr algn="just" rtl="0">
              <a:lnSpc>
                <a:spcPct val="150000"/>
              </a:lnSpc>
            </a:pPr>
            <a:r>
              <a:rPr lang="en-US" sz="2000" dirty="0" smtClean="0"/>
              <a:t>(</a:t>
            </a:r>
            <a:r>
              <a:rPr lang="en-US" sz="2000" dirty="0"/>
              <a:t>5) monitoring of the </a:t>
            </a:r>
            <a:r>
              <a:rPr lang="en-US" sz="2000" dirty="0" smtClean="0"/>
              <a:t>anticoagulation level </a:t>
            </a:r>
            <a:r>
              <a:rPr lang="en-US" sz="2000" dirty="0"/>
              <a:t>is not necessary; and </a:t>
            </a:r>
            <a:endParaRPr lang="en-US" sz="2000" dirty="0" smtClean="0"/>
          </a:p>
          <a:p>
            <a:pPr algn="just" rtl="0">
              <a:lnSpc>
                <a:spcPct val="150000"/>
              </a:lnSpc>
            </a:pPr>
            <a:r>
              <a:rPr lang="en-US" sz="2000" dirty="0" smtClean="0"/>
              <a:t>(</a:t>
            </a:r>
            <a:r>
              <a:rPr lang="en-US" sz="2000" dirty="0"/>
              <a:t>6) LMWH binds less avidly to plasma proteins than UFH and therefore has </a:t>
            </a:r>
            <a:r>
              <a:rPr lang="en-US" sz="2000" dirty="0" smtClean="0"/>
              <a:t>amore </a:t>
            </a:r>
            <a:r>
              <a:rPr lang="en-US" sz="2000" dirty="0"/>
              <a:t>consistent anticoagulant effect.</a:t>
            </a:r>
            <a:endParaRPr lang="fa-IR" sz="2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Thrombin Inhibitors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l" rtl="0"/>
            <a:r>
              <a:rPr lang="en-US" sz="4800" dirty="0" err="1"/>
              <a:t>Bivalirudin</a:t>
            </a:r>
            <a:endParaRPr lang="en-US" sz="4800" dirty="0"/>
          </a:p>
          <a:p>
            <a:pPr algn="l" rtl="0"/>
            <a:r>
              <a:rPr lang="en-US" sz="4800" dirty="0" err="1"/>
              <a:t>Fondaparinux</a:t>
            </a:r>
            <a:endParaRPr lang="fa-IR" sz="4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r>
              <a:rPr lang="en-US" sz="3600" b="1" dirty="0"/>
              <a:t>Invasive Versus Conservative Management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429264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/>
              <a:t>(1) an early invasive strategy involving routine early (within 48 hours of </a:t>
            </a:r>
            <a:r>
              <a:rPr lang="en-US" sz="2400" dirty="0" smtClean="0"/>
              <a:t>initial evaluation</a:t>
            </a:r>
            <a:r>
              <a:rPr lang="en-US" sz="2400" dirty="0"/>
              <a:t>) cardiac catheterization, followed by PCI, CABG, or continuing medical therapy, depending </a:t>
            </a:r>
            <a:r>
              <a:rPr lang="en-US" sz="2400" dirty="0" smtClean="0"/>
              <a:t>on the </a:t>
            </a:r>
            <a:r>
              <a:rPr lang="en-US" sz="2400" dirty="0"/>
              <a:t>coronary anatomy, and (2) an ischemia-guided (or selective invasive) approach, with initial </a:t>
            </a:r>
            <a:r>
              <a:rPr lang="en-US" sz="2400" dirty="0" smtClean="0"/>
              <a:t>medical management </a:t>
            </a:r>
            <a:r>
              <a:rPr lang="en-US" sz="2400" dirty="0"/>
              <a:t>and catheterization being reserved for patients with hemodynamic instability or </a:t>
            </a:r>
            <a:r>
              <a:rPr lang="en-US" sz="2400" dirty="0" smtClean="0"/>
              <a:t>recurrent ischemia</a:t>
            </a:r>
            <a:r>
              <a:rPr lang="en-US" sz="2400" dirty="0"/>
              <a:t>, either at rest or on a noninvasive stress test, followed by revascularization if the anatomy </a:t>
            </a:r>
            <a:r>
              <a:rPr lang="en-US" sz="2400" dirty="0" smtClean="0"/>
              <a:t>is suitable.</a:t>
            </a:r>
          </a:p>
          <a:p>
            <a:pPr algn="just" rtl="0"/>
            <a:r>
              <a:rPr lang="en-US" sz="2400" dirty="0" smtClean="0"/>
              <a:t> </a:t>
            </a:r>
            <a:r>
              <a:rPr lang="en-US" sz="2400" dirty="0"/>
              <a:t>An early invasive strategy is </a:t>
            </a:r>
            <a:r>
              <a:rPr lang="en-US" sz="2400" i="1" dirty="0"/>
              <a:t>not recommended in patients with extensive </a:t>
            </a:r>
            <a:r>
              <a:rPr lang="en-US" sz="2400" i="1" dirty="0" err="1"/>
              <a:t>comorbidities</a:t>
            </a:r>
            <a:r>
              <a:rPr lang="en-US" sz="2400" i="1" dirty="0"/>
              <a:t> in </a:t>
            </a:r>
            <a:r>
              <a:rPr lang="en-US" sz="2400" i="1" dirty="0" smtClean="0"/>
              <a:t>whom </a:t>
            </a:r>
            <a:r>
              <a:rPr lang="en-US" sz="2400" dirty="0" smtClean="0"/>
              <a:t>the </a:t>
            </a:r>
            <a:r>
              <a:rPr lang="en-US" sz="2400" dirty="0"/>
              <a:t>risks of revascularization outweigh the potential benefits, or in patients with acute chest pain with </a:t>
            </a:r>
            <a:r>
              <a:rPr lang="en-US" sz="2400" dirty="0" err="1" smtClean="0"/>
              <a:t>lowclinical</a:t>
            </a:r>
            <a:r>
              <a:rPr lang="en-US" sz="2400" dirty="0" smtClean="0"/>
              <a:t> </a:t>
            </a:r>
            <a:r>
              <a:rPr lang="en-US" sz="2400" dirty="0"/>
              <a:t>likelihood of ACS and a negative </a:t>
            </a:r>
            <a:r>
              <a:rPr lang="en-US" sz="2400" dirty="0" err="1"/>
              <a:t>troponin</a:t>
            </a:r>
            <a:r>
              <a:rPr lang="en-US" sz="2400" dirty="0"/>
              <a:t> assay</a:t>
            </a:r>
            <a:r>
              <a:rPr lang="en-US" sz="2400" dirty="0" smtClean="0"/>
              <a:t>.</a:t>
            </a:r>
            <a:endParaRPr lang="fa-IR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Older Adults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sz="1800" dirty="0"/>
              <a:t>Since older patients are more likely to have more severe and extensive CAD, they are more likely </a:t>
            </a:r>
            <a:r>
              <a:rPr lang="en-US" sz="1800" dirty="0" smtClean="0"/>
              <a:t>to have </a:t>
            </a:r>
            <a:r>
              <a:rPr lang="en-US" sz="1800" dirty="0"/>
              <a:t>coronary anatomy amenable to revascularization than younger patients with NSTE-ACS. </a:t>
            </a:r>
            <a:r>
              <a:rPr lang="en-US" sz="1800" dirty="0" smtClean="0"/>
              <a:t>However, since </a:t>
            </a:r>
            <a:r>
              <a:rPr lang="en-US" sz="1800" dirty="0"/>
              <a:t>elderly patients are at higher risk for procedural complications and bleeding, patients </a:t>
            </a:r>
            <a:r>
              <a:rPr lang="en-US" sz="1800" dirty="0" smtClean="0"/>
              <a:t>and physicians </a:t>
            </a:r>
            <a:r>
              <a:rPr lang="en-US" sz="1800" dirty="0"/>
              <a:t>often exercise more caution regarding invasive procedures, resulting in lower rates </a:t>
            </a:r>
            <a:r>
              <a:rPr lang="en-US" sz="1800" dirty="0" smtClean="0"/>
              <a:t>of revascularization</a:t>
            </a:r>
            <a:r>
              <a:rPr lang="en-US" sz="1800" dirty="0"/>
              <a:t>. A meta-analysis142 of three randomized trials demonstrated a 29% reduction (HR, </a:t>
            </a:r>
            <a:r>
              <a:rPr lang="en-US" sz="1800" dirty="0" smtClean="0"/>
              <a:t>0.71; 95</a:t>
            </a:r>
            <a:r>
              <a:rPr lang="en-US" sz="1800" dirty="0"/>
              <a:t>% CI 0.55 to 0.91) in death or MI at 5 years in patients age 75 or older with an early invasive strategy.</a:t>
            </a:r>
          </a:p>
          <a:p>
            <a:pPr algn="just" rtl="0">
              <a:lnSpc>
                <a:spcPct val="150000"/>
              </a:lnSpc>
            </a:pPr>
            <a:r>
              <a:rPr lang="en-US" sz="1800" dirty="0"/>
              <a:t>More recently, a randomized trial of 457 patients 80 or older (median 85) demonstrated a 47% </a:t>
            </a:r>
            <a:r>
              <a:rPr lang="en-US" sz="1800" dirty="0" smtClean="0"/>
              <a:t>reduction (HR</a:t>
            </a:r>
            <a:r>
              <a:rPr lang="en-US" sz="1800" dirty="0"/>
              <a:t>, 0.53; 95% CI 0.41 to 0.69) in the composite of MI, need for urgent revascularization, stroke, </a:t>
            </a:r>
            <a:r>
              <a:rPr lang="en-US" sz="1800" dirty="0" smtClean="0"/>
              <a:t>and death </a:t>
            </a:r>
            <a:r>
              <a:rPr lang="en-US" sz="1800" dirty="0"/>
              <a:t>over a median follow-up of 1.5 years with an early invasive strategy versus a conservative </a:t>
            </a:r>
            <a:r>
              <a:rPr lang="en-US" sz="1800" dirty="0" smtClean="0"/>
              <a:t>strategy (optimum </a:t>
            </a:r>
            <a:r>
              <a:rPr lang="en-US" sz="1800" dirty="0"/>
              <a:t>medical treatment alone)</a:t>
            </a:r>
            <a:endParaRPr lang="fa-IR" sz="1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Women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algn="just" rtl="0">
              <a:lnSpc>
                <a:spcPct val="170000"/>
              </a:lnSpc>
            </a:pPr>
            <a:r>
              <a:rPr lang="en-US" sz="1800" dirty="0"/>
              <a:t>Nevertheless, women with NSTE-ACS should receive the same pharmacologic therapy as men in both </a:t>
            </a:r>
            <a:r>
              <a:rPr lang="en-US" sz="1800" dirty="0" smtClean="0"/>
              <a:t>the acute </a:t>
            </a:r>
            <a:r>
              <a:rPr lang="en-US" sz="1800" dirty="0"/>
              <a:t>care and the secondary prevention phase, and women with NSTE-ACS with high-risk </a:t>
            </a:r>
            <a:r>
              <a:rPr lang="en-US" sz="1800" dirty="0" smtClean="0"/>
              <a:t>features should </a:t>
            </a:r>
            <a:r>
              <a:rPr lang="en-US" sz="1800" dirty="0"/>
              <a:t>undergo an early invasive strategy.11 In contrast, low-risk women with NSTE-ACS should </a:t>
            </a:r>
            <a:r>
              <a:rPr lang="en-US" sz="1800" dirty="0" smtClean="0"/>
              <a:t>not routinely </a:t>
            </a:r>
            <a:r>
              <a:rPr lang="en-US" sz="1800" dirty="0"/>
              <a:t>undergo an early invasive strategy because of the lack of benefit and potential for harm. In </a:t>
            </a:r>
            <a:r>
              <a:rPr lang="en-US" sz="1800" dirty="0" smtClean="0"/>
              <a:t>a pooled </a:t>
            </a:r>
            <a:r>
              <a:rPr lang="en-US" sz="1800" dirty="0"/>
              <a:t>analysis of 3550 patients with NSTE-ACS from eight trials, women are more likely than men </a:t>
            </a:r>
            <a:r>
              <a:rPr lang="en-US" sz="1800" dirty="0" smtClean="0"/>
              <a:t>to have non obstructive </a:t>
            </a:r>
            <a:r>
              <a:rPr lang="en-US" sz="1800" dirty="0"/>
              <a:t>CAD on coronary angiography.40 Although rates of MACE are lower in patients </a:t>
            </a:r>
            <a:r>
              <a:rPr lang="en-US" sz="1800" dirty="0" smtClean="0"/>
              <a:t>with non obstructive </a:t>
            </a:r>
            <a:r>
              <a:rPr lang="en-US" sz="1800" dirty="0"/>
              <a:t>disease compared to those with obstructive CAD, they are not negligible (16% at 5 </a:t>
            </a:r>
            <a:r>
              <a:rPr lang="en-US" sz="1800" dirty="0" smtClean="0"/>
              <a:t>years in </a:t>
            </a:r>
            <a:r>
              <a:rPr lang="en-US" sz="1800" dirty="0"/>
              <a:t>women participating in the WISE registry146), and therefore secondary preventive measures should </a:t>
            </a:r>
            <a:r>
              <a:rPr lang="en-US" sz="1800" dirty="0" smtClean="0"/>
              <a:t>not be </a:t>
            </a:r>
            <a:r>
              <a:rPr lang="en-US" sz="1800" dirty="0"/>
              <a:t>withheld in either women or men with </a:t>
            </a:r>
            <a:r>
              <a:rPr lang="en-US" sz="1800" dirty="0" err="1"/>
              <a:t>nonobstructive</a:t>
            </a:r>
            <a:r>
              <a:rPr lang="en-US" sz="1800" dirty="0"/>
              <a:t> CHD.</a:t>
            </a:r>
            <a:endParaRPr lang="fa-IR" sz="1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Chronic Kidney Disease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800" dirty="0"/>
              <a:t>In patients with </a:t>
            </a:r>
            <a:r>
              <a:rPr lang="en-US" sz="2800" dirty="0" err="1" smtClean="0"/>
              <a:t>multivessel</a:t>
            </a:r>
            <a:r>
              <a:rPr lang="en-US" sz="2800" dirty="0" smtClean="0"/>
              <a:t> CHD</a:t>
            </a:r>
            <a:r>
              <a:rPr lang="en-US" sz="2800" dirty="0"/>
              <a:t>, acceptable surgical risk, and life expectancy longer than 1 year, CABG is preferred over </a:t>
            </a:r>
            <a:r>
              <a:rPr lang="en-US" sz="2800" dirty="0" smtClean="0"/>
              <a:t>PCI, whereas </a:t>
            </a:r>
            <a:r>
              <a:rPr lang="en-US" sz="2800" dirty="0"/>
              <a:t>in patients with high surgical risk or shorter life expectancy, PCI is recommended.2</a:t>
            </a:r>
            <a:endParaRPr lang="fa-IR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Epidemiology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</a:pPr>
            <a:r>
              <a:rPr lang="en-US" sz="2000" dirty="0"/>
              <a:t>Despite the decline in cardiovascular disease (CVD) mortality over the past three </a:t>
            </a:r>
            <a:r>
              <a:rPr lang="en-US" sz="2000" dirty="0" smtClean="0"/>
              <a:t>decades,2,3 cardiovascular </a:t>
            </a:r>
            <a:r>
              <a:rPr lang="en-US" sz="2000" dirty="0"/>
              <a:t>and circulatory diseases remain the leading causes of death in the world, responsible </a:t>
            </a:r>
            <a:r>
              <a:rPr lang="en-US" sz="2000" dirty="0" smtClean="0"/>
              <a:t>for more </a:t>
            </a:r>
            <a:r>
              <a:rPr lang="en-US" sz="2000" dirty="0"/>
              <a:t>than 54 million deaths in 2013.4 In 2016 in the United States, it is estimated that more than </a:t>
            </a:r>
            <a:r>
              <a:rPr lang="en-US" sz="2000" dirty="0" smtClean="0"/>
              <a:t>1.1 million </a:t>
            </a:r>
            <a:r>
              <a:rPr lang="en-US" sz="2000" dirty="0"/>
              <a:t>patients will experience an ACS event, of whom 72% will have a myocardial infarction (MI</a:t>
            </a:r>
            <a:r>
              <a:rPr lang="en-US" sz="2000" dirty="0" smtClean="0"/>
              <a:t>).</a:t>
            </a:r>
            <a:endParaRPr lang="en-US" sz="2000" dirty="0"/>
          </a:p>
          <a:p>
            <a:pPr algn="just" rtl="0">
              <a:lnSpc>
                <a:spcPct val="120000"/>
              </a:lnSpc>
            </a:pPr>
            <a:r>
              <a:rPr lang="en-US" sz="2000" dirty="0"/>
              <a:t>The fraction of ACS attributed to NSTEMI continues to increase, while that for STEMI is declining, </a:t>
            </a:r>
            <a:r>
              <a:rPr lang="en-US" sz="2000" dirty="0" smtClean="0"/>
              <a:t>for several </a:t>
            </a:r>
            <a:r>
              <a:rPr lang="en-US" sz="2000" dirty="0"/>
              <a:t>reasons: </a:t>
            </a:r>
            <a:endParaRPr lang="en-US" sz="2000" dirty="0" smtClean="0"/>
          </a:p>
          <a:p>
            <a:pPr algn="just" rtl="0">
              <a:lnSpc>
                <a:spcPct val="120000"/>
              </a:lnSpc>
            </a:pPr>
            <a:r>
              <a:rPr lang="en-US" sz="2000" dirty="0" smtClean="0"/>
              <a:t>(</a:t>
            </a:r>
            <a:r>
              <a:rPr lang="en-US" sz="2000" dirty="0"/>
              <a:t>1) wider use of preventive measures such as aspirin, </a:t>
            </a:r>
            <a:r>
              <a:rPr lang="en-US" sz="2000" dirty="0" err="1"/>
              <a:t>statins</a:t>
            </a:r>
            <a:r>
              <a:rPr lang="en-US" sz="2000" dirty="0"/>
              <a:t>, and smoking cessation</a:t>
            </a:r>
            <a:r>
              <a:rPr lang="en-US" sz="2000" dirty="0" smtClean="0"/>
              <a:t>;</a:t>
            </a:r>
          </a:p>
          <a:p>
            <a:pPr algn="just" rtl="0">
              <a:lnSpc>
                <a:spcPct val="12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smtClean="0"/>
              <a:t>2)aging </a:t>
            </a:r>
            <a:r>
              <a:rPr lang="en-US" sz="2000" dirty="0"/>
              <a:t>of the population, with greater prevalence of diabetes and chronic kidney disease (CKD) and </a:t>
            </a:r>
            <a:r>
              <a:rPr lang="en-US" sz="2000" dirty="0" err="1" smtClean="0"/>
              <a:t>lowerrates</a:t>
            </a:r>
            <a:r>
              <a:rPr lang="en-US" sz="2000" dirty="0" smtClean="0"/>
              <a:t> </a:t>
            </a:r>
            <a:r>
              <a:rPr lang="en-US" sz="2000" dirty="0"/>
              <a:t>of smoking; and </a:t>
            </a:r>
            <a:endParaRPr lang="en-US" sz="2000" dirty="0" smtClean="0"/>
          </a:p>
          <a:p>
            <a:pPr algn="just" rtl="0">
              <a:lnSpc>
                <a:spcPct val="120000"/>
              </a:lnSpc>
            </a:pPr>
            <a:r>
              <a:rPr lang="en-US" sz="2000" dirty="0" smtClean="0"/>
              <a:t>(</a:t>
            </a:r>
            <a:r>
              <a:rPr lang="en-US" sz="2000" dirty="0"/>
              <a:t>3) broader use of </a:t>
            </a:r>
            <a:r>
              <a:rPr lang="en-US" sz="2000" dirty="0" err="1"/>
              <a:t>troponin</a:t>
            </a:r>
            <a:r>
              <a:rPr lang="en-US" sz="2000" dirty="0"/>
              <a:t> assays with higher sensitivity for myocardial </a:t>
            </a:r>
            <a:r>
              <a:rPr lang="en-US" sz="2000" dirty="0" smtClean="0"/>
              <a:t>necrosis, which </a:t>
            </a:r>
            <a:r>
              <a:rPr lang="en-US" sz="2000" dirty="0"/>
              <a:t>shifts the diagnosis from UA to NSTEMI</a:t>
            </a:r>
            <a:r>
              <a:rPr lang="en-US" sz="2000" dirty="0" smtClean="0"/>
              <a:t>.</a:t>
            </a:r>
          </a:p>
          <a:p>
            <a:pPr algn="just" rtl="0">
              <a:lnSpc>
                <a:spcPct val="120000"/>
              </a:lnSpc>
              <a:buNone/>
            </a:pPr>
            <a:endParaRPr lang="fa-IR" sz="2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58" y="1785926"/>
            <a:ext cx="8558242" cy="264687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>
              <a:rot lat="0" lon="0" rev="1800000"/>
            </a:lightRig>
          </a:scene3d>
          <a:sp3d>
            <a:bevelT w="114300" prst="artDeco"/>
          </a:sp3d>
        </p:spPr>
        <p:txBody>
          <a:bodyPr wrap="square" lIns="91440" tIns="45720" rIns="91440" bIns="45720">
            <a:spAutoFit/>
            <a:sp3d>
              <a:bevelT w="50800" h="101600"/>
              <a:bevelB w="25400" h="101600"/>
            </a:sp3d>
          </a:bodyPr>
          <a:lstStyle/>
          <a:p>
            <a:pPr algn="ctr"/>
            <a:r>
              <a:rPr lang="en-US" sz="1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 </a:t>
            </a:r>
            <a:endParaRPr lang="en-US" sz="1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err="1"/>
              <a:t>Pathophysiology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857892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/>
              <a:t>The pathogenesis of NSTE-ACS involves four processes operating singly or in various combinations: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(1)disruption </a:t>
            </a:r>
            <a:r>
              <a:rPr lang="en-US" sz="2400" dirty="0"/>
              <a:t>of an unstable </a:t>
            </a:r>
            <a:r>
              <a:rPr lang="en-US" sz="2400" dirty="0" err="1"/>
              <a:t>atheromatous</a:t>
            </a:r>
            <a:r>
              <a:rPr lang="en-US" sz="2400" dirty="0"/>
              <a:t> plaque, which may be driven at least in part by inflammation1 </a:t>
            </a:r>
            <a:endParaRPr lang="en-US" sz="2400" dirty="0" smtClean="0"/>
          </a:p>
          <a:p>
            <a:pPr algn="just" rtl="0"/>
            <a:r>
              <a:rPr lang="en-US" sz="2400" b="1" dirty="0" smtClean="0"/>
              <a:t>(</a:t>
            </a:r>
            <a:r>
              <a:rPr lang="en-US" sz="2400" b="1" dirty="0"/>
              <a:t>2) coronary arterial vasoconstriction; </a:t>
            </a:r>
            <a:endParaRPr lang="en-US" sz="2400" b="1" dirty="0" smtClean="0"/>
          </a:p>
          <a:p>
            <a:pPr algn="just" rtl="0"/>
            <a:r>
              <a:rPr lang="en-US" sz="2400" b="1" dirty="0" smtClean="0"/>
              <a:t>(</a:t>
            </a:r>
            <a:r>
              <a:rPr lang="en-US" sz="2400" b="1" dirty="0"/>
              <a:t>3) gradual </a:t>
            </a:r>
            <a:r>
              <a:rPr lang="en-US" sz="2400" b="1" dirty="0" err="1"/>
              <a:t>intraluminal</a:t>
            </a:r>
            <a:r>
              <a:rPr lang="en-US" sz="2400" b="1" dirty="0"/>
              <a:t> narrowing of an </a:t>
            </a:r>
            <a:r>
              <a:rPr lang="en-US" sz="2400" b="1" dirty="0" err="1" smtClean="0"/>
              <a:t>epicardial</a:t>
            </a:r>
            <a:r>
              <a:rPr lang="en-US" sz="2400" dirty="0" err="1" smtClean="0"/>
              <a:t>coronary</a:t>
            </a:r>
            <a:r>
              <a:rPr lang="en-US" sz="2400" dirty="0" smtClean="0"/>
              <a:t> </a:t>
            </a:r>
            <a:r>
              <a:rPr lang="en-US" sz="2400" dirty="0"/>
              <a:t>artery caused by progressive atherosclerosis or </a:t>
            </a:r>
            <a:r>
              <a:rPr lang="en-US" sz="2400" dirty="0" err="1"/>
              <a:t>restenosis</a:t>
            </a:r>
            <a:r>
              <a:rPr lang="en-US" sz="2400" dirty="0"/>
              <a:t> after </a:t>
            </a:r>
            <a:r>
              <a:rPr lang="en-US" sz="2400" dirty="0" err="1"/>
              <a:t>stenting</a:t>
            </a:r>
            <a:r>
              <a:rPr lang="en-US" sz="2400" dirty="0"/>
              <a:t>; and (4) oxygen </a:t>
            </a:r>
            <a:r>
              <a:rPr lang="en-US" sz="2400" dirty="0" err="1"/>
              <a:t>supplydemand</a:t>
            </a:r>
            <a:endParaRPr lang="en-US" sz="2400" dirty="0"/>
          </a:p>
          <a:p>
            <a:pPr algn="just" rtl="0"/>
            <a:r>
              <a:rPr lang="en-US" sz="2400" dirty="0"/>
              <a:t>mismatch </a:t>
            </a:r>
            <a:r>
              <a:rPr lang="en-US" sz="2400" b="1" dirty="0" smtClean="0"/>
              <a:t>Our </a:t>
            </a:r>
            <a:r>
              <a:rPr lang="en-US" sz="2400" b="1" dirty="0"/>
              <a:t>understanding of the complex interactions between </a:t>
            </a:r>
            <a:r>
              <a:rPr lang="en-US" sz="2400" b="1" dirty="0" err="1" smtClean="0"/>
              <a:t>these</a:t>
            </a:r>
            <a:r>
              <a:rPr lang="en-US" sz="2400" dirty="0" err="1" smtClean="0"/>
              <a:t>pathways</a:t>
            </a:r>
            <a:r>
              <a:rPr lang="en-US" sz="2400" dirty="0" smtClean="0"/>
              <a:t> </a:t>
            </a:r>
            <a:r>
              <a:rPr lang="en-US" sz="2400" dirty="0"/>
              <a:t>continues to evolve. For example, recent studies have identified increased levels of </a:t>
            </a:r>
            <a:r>
              <a:rPr lang="en-US" sz="2400" dirty="0" err="1" smtClean="0"/>
              <a:t>proproteinconvertase</a:t>
            </a:r>
            <a:r>
              <a:rPr lang="en-US" sz="2400" dirty="0" smtClean="0"/>
              <a:t> </a:t>
            </a:r>
            <a:r>
              <a:rPr lang="en-US" sz="2400" dirty="0" err="1"/>
              <a:t>subtilisin</a:t>
            </a:r>
            <a:r>
              <a:rPr lang="en-US" sz="2400" dirty="0"/>
              <a:t>/</a:t>
            </a:r>
            <a:r>
              <a:rPr lang="en-US" sz="2400" dirty="0" err="1"/>
              <a:t>kexin</a:t>
            </a:r>
            <a:r>
              <a:rPr lang="en-US" sz="2400" dirty="0"/>
              <a:t> type 9 (PCSK9) as a risk factor for more severe atherosclerosis, a marker </a:t>
            </a:r>
            <a:r>
              <a:rPr lang="en-US" sz="2400" dirty="0" err="1" smtClean="0"/>
              <a:t>forvulnerable</a:t>
            </a:r>
            <a:r>
              <a:rPr lang="en-US" sz="2400" dirty="0" smtClean="0"/>
              <a:t> </a:t>
            </a:r>
            <a:r>
              <a:rPr lang="en-US" sz="2400" dirty="0"/>
              <a:t>plaques, and a contributor to plaque destabilization resulting in ACS.</a:t>
            </a:r>
            <a:endParaRPr lang="fa-IR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Clinical Assessment</a:t>
            </a:r>
            <a:br>
              <a:rPr lang="en-US" sz="3600" b="1" dirty="0"/>
            </a:br>
            <a:r>
              <a:rPr lang="en-US" sz="3600" b="1" dirty="0"/>
              <a:t>History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929222"/>
          </a:xfrm>
        </p:spPr>
        <p:txBody>
          <a:bodyPr>
            <a:normAutofit/>
          </a:bodyPr>
          <a:lstStyle/>
          <a:p>
            <a:pPr algn="just" rtl="0"/>
            <a:r>
              <a:rPr lang="en-US" sz="2800" dirty="0"/>
              <a:t>NSTE-ACS resulting from atherosclerosis is relatively uncommon in men younger than 40 and </a:t>
            </a:r>
            <a:r>
              <a:rPr lang="en-US" sz="2800" dirty="0" smtClean="0"/>
              <a:t>women younger </a:t>
            </a:r>
            <a:r>
              <a:rPr lang="en-US" sz="2800" dirty="0"/>
              <a:t>than 50 in the absence of genetic disorders such as familial hypercholesterolemia, but </a:t>
            </a:r>
            <a:r>
              <a:rPr lang="en-US" sz="2800" dirty="0" smtClean="0"/>
              <a:t>the incidence </a:t>
            </a:r>
            <a:r>
              <a:rPr lang="en-US" sz="2800" dirty="0"/>
              <a:t>rises steadily thereafter. Patients with ACS frequently have traditional risk factors for </a:t>
            </a:r>
            <a:r>
              <a:rPr lang="en-US" sz="2800" dirty="0" smtClean="0"/>
              <a:t>coronary heart </a:t>
            </a:r>
            <a:r>
              <a:rPr lang="en-US" sz="2800" dirty="0"/>
              <a:t>disease (CHD) </a:t>
            </a:r>
            <a:endParaRPr lang="en-US" sz="2800" dirty="0" smtClean="0"/>
          </a:p>
          <a:p>
            <a:pPr algn="just" rtl="0"/>
            <a:r>
              <a:rPr lang="en-US" sz="2800" dirty="0" smtClean="0"/>
              <a:t>However</a:t>
            </a:r>
            <a:r>
              <a:rPr lang="en-US" sz="2800" dirty="0"/>
              <a:t>, while coronary risk factors reliably assess risk </a:t>
            </a:r>
            <a:r>
              <a:rPr lang="en-US" sz="2800" dirty="0" err="1" smtClean="0"/>
              <a:t>inpopulations</a:t>
            </a:r>
            <a:r>
              <a:rPr lang="en-US" sz="2800" dirty="0"/>
              <a:t>, they are less helpful in the assessment of individual patients.</a:t>
            </a:r>
            <a:endParaRPr lang="fa-IR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600" b="1" dirty="0" smtClean="0"/>
              <a:t>Clinical Assessment</a:t>
            </a:r>
            <a:br>
              <a:rPr lang="en-US" sz="3600" b="1" dirty="0" smtClean="0"/>
            </a:br>
            <a:r>
              <a:rPr lang="en-US" sz="3600" b="1" dirty="0" smtClean="0"/>
              <a:t>History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/>
              <a:t>The initial symptom of NSTE-ACS is typically described as </a:t>
            </a:r>
            <a:r>
              <a:rPr lang="en-US" sz="2400" dirty="0" err="1"/>
              <a:t>retrosternal</a:t>
            </a:r>
            <a:r>
              <a:rPr lang="en-US" sz="2400" dirty="0"/>
              <a:t> pressure, heaviness, or </a:t>
            </a:r>
            <a:r>
              <a:rPr lang="en-US" sz="2400" dirty="0" err="1" smtClean="0"/>
              <a:t>frankpain</a:t>
            </a:r>
            <a:r>
              <a:rPr lang="en-US" sz="2400" dirty="0" smtClean="0"/>
              <a:t>  and </a:t>
            </a:r>
            <a:r>
              <a:rPr lang="en-US" sz="2400" dirty="0"/>
              <a:t>although it resembles stable </a:t>
            </a:r>
            <a:r>
              <a:rPr lang="en-US" sz="2400" dirty="0" err="1"/>
              <a:t>exertional</a:t>
            </a:r>
            <a:r>
              <a:rPr lang="en-US" sz="2400" dirty="0"/>
              <a:t> angina, it is usually more intense </a:t>
            </a:r>
            <a:r>
              <a:rPr lang="en-US" sz="2400" dirty="0" smtClean="0"/>
              <a:t>and lasts </a:t>
            </a:r>
            <a:r>
              <a:rPr lang="en-US" sz="2400" dirty="0"/>
              <a:t>longer (&gt;10 minutes). Radiation to the </a:t>
            </a:r>
            <a:r>
              <a:rPr lang="en-US" sz="2400" dirty="0" err="1"/>
              <a:t>ulnar</a:t>
            </a:r>
            <a:r>
              <a:rPr lang="en-US" sz="2400" dirty="0"/>
              <a:t> aspect of the upper left arm, </a:t>
            </a:r>
            <a:r>
              <a:rPr lang="en-US" sz="2400" dirty="0" err="1" smtClean="0"/>
              <a:t>eitheshoulder</a:t>
            </a:r>
            <a:r>
              <a:rPr lang="en-US" sz="2400" dirty="0"/>
              <a:t>, the neck, </a:t>
            </a:r>
            <a:r>
              <a:rPr lang="en-US" sz="2400" dirty="0" smtClean="0"/>
              <a:t>or the </a:t>
            </a:r>
            <a:r>
              <a:rPr lang="en-US" sz="2400" dirty="0"/>
              <a:t>jaw is common, but symptoms may localize anywhere between the ear and epigastrium.11 </a:t>
            </a:r>
            <a:r>
              <a:rPr lang="en-US" sz="2400" dirty="0" smtClean="0"/>
              <a:t>Symptoms such </a:t>
            </a:r>
            <a:r>
              <a:rPr lang="en-US" sz="2400" dirty="0"/>
              <a:t>as diaphoresis, nausea, abdominal pain, </a:t>
            </a:r>
            <a:r>
              <a:rPr lang="en-US" sz="2400" dirty="0" err="1"/>
              <a:t>dyspnea</a:t>
            </a:r>
            <a:r>
              <a:rPr lang="en-US" sz="2400" dirty="0"/>
              <a:t>, and syncope may accompany the discomfort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215106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sz="2800" dirty="0" smtClean="0"/>
              <a:t>Features that support the diagnosis include exacerbation of symptoms by physical exertion; precipitation by severe anemia, infection, inflammation, fever, or metabolic or </a:t>
            </a:r>
            <a:r>
              <a:rPr lang="en-US" sz="2800" dirty="0" err="1" smtClean="0"/>
              <a:t>endocrinologic</a:t>
            </a:r>
            <a:r>
              <a:rPr lang="en-US" sz="2800" dirty="0" smtClean="0"/>
              <a:t> disorders. Atypical manifestations, such as </a:t>
            </a:r>
            <a:r>
              <a:rPr lang="en-US" sz="2800" dirty="0" err="1" smtClean="0"/>
              <a:t>dyspnea</a:t>
            </a:r>
            <a:r>
              <a:rPr lang="en-US" sz="2800" dirty="0" smtClean="0"/>
              <a:t> without chest discomfort, pain limited to the </a:t>
            </a:r>
            <a:r>
              <a:rPr lang="en-US" sz="2800" dirty="0" err="1" smtClean="0"/>
              <a:t>epigastrium</a:t>
            </a:r>
            <a:r>
              <a:rPr lang="en-US" sz="2800" dirty="0" smtClean="0"/>
              <a:t>, or indigestion, represent “</a:t>
            </a:r>
            <a:r>
              <a:rPr lang="en-US" sz="2800" dirty="0" err="1" smtClean="0"/>
              <a:t>anginal</a:t>
            </a:r>
            <a:r>
              <a:rPr lang="en-US" sz="2800" dirty="0" smtClean="0"/>
              <a:t> equivalents.” These atypical findings are more prevalent in women, older adults, and patients with diabetes, CKD, or dementia and can lead to </a:t>
            </a:r>
            <a:r>
              <a:rPr lang="en-US" sz="2800" dirty="0" err="1" smtClean="0"/>
              <a:t>underrecognition</a:t>
            </a:r>
            <a:r>
              <a:rPr lang="en-US" sz="2800" dirty="0" smtClean="0"/>
              <a:t>, </a:t>
            </a:r>
            <a:r>
              <a:rPr lang="en-US" sz="2800" dirty="0" err="1" smtClean="0"/>
              <a:t>undertreatment,and</a:t>
            </a:r>
            <a:r>
              <a:rPr lang="en-US" sz="2800" dirty="0" smtClean="0"/>
              <a:t> worse outcomes</a:t>
            </a:r>
            <a:endParaRPr lang="fa-IR" sz="2800" dirty="0" smtClean="0"/>
          </a:p>
          <a:p>
            <a:pPr algn="just" rtl="0">
              <a:lnSpc>
                <a:spcPct val="150000"/>
              </a:lnSpc>
            </a:pPr>
            <a:endParaRPr lang="fa-IR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Physical Examination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857892"/>
          </a:xfrm>
        </p:spPr>
        <p:txBody>
          <a:bodyPr>
            <a:noAutofit/>
          </a:bodyPr>
          <a:lstStyle/>
          <a:p>
            <a:pPr algn="just" rtl="0">
              <a:lnSpc>
                <a:spcPct val="170000"/>
              </a:lnSpc>
            </a:pPr>
            <a:r>
              <a:rPr lang="en-US" sz="2000" dirty="0"/>
              <a:t>Findings on physical examination may be normal, although patients with large territories of myocardial ischemia may have audible third and/or fourth heart sounds or pulmonary </a:t>
            </a:r>
            <a:r>
              <a:rPr lang="en-US" sz="2000" dirty="0" err="1"/>
              <a:t>rales</a:t>
            </a:r>
            <a:r>
              <a:rPr lang="en-US" sz="2000" dirty="0"/>
              <a:t>. Rarely, hypotension, pale cool skin, sinus tachycardia, or frank </a:t>
            </a:r>
            <a:r>
              <a:rPr lang="en-US" sz="2000" dirty="0" err="1"/>
              <a:t>cardiogenic</a:t>
            </a:r>
            <a:r>
              <a:rPr lang="en-US" sz="2000" dirty="0"/>
              <a:t> shock can occur; these findings are much more common with STEMI than with NSTE-ACS. Potential precipitating causes of ACS, such as fever, resistant hypertension, tachycardia, profound </a:t>
            </a:r>
            <a:r>
              <a:rPr lang="en-US" sz="2000" dirty="0" err="1"/>
              <a:t>bradycardia</a:t>
            </a:r>
            <a:r>
              <a:rPr lang="en-US" sz="2000" dirty="0"/>
              <a:t>, thyroid disease, and gastrointestinal (GI) bleeding, </a:t>
            </a:r>
            <a:r>
              <a:rPr lang="en-US" sz="2000" dirty="0" smtClean="0"/>
              <a:t>can sometimes </a:t>
            </a:r>
            <a:r>
              <a:rPr lang="en-US" sz="2000" dirty="0"/>
              <a:t>be identified. Findings such as pulse deficits, </a:t>
            </a:r>
            <a:r>
              <a:rPr lang="en-US" sz="2000" dirty="0" err="1"/>
              <a:t>tachypnea</a:t>
            </a:r>
            <a:r>
              <a:rPr lang="en-US" sz="2000" dirty="0"/>
              <a:t>, and tachycardia in the presence </a:t>
            </a:r>
            <a:r>
              <a:rPr lang="en-US" sz="2000" dirty="0" smtClean="0"/>
              <a:t>of clear </a:t>
            </a:r>
            <a:r>
              <a:rPr lang="en-US" sz="2000" dirty="0"/>
              <a:t>lung fields and </a:t>
            </a:r>
            <a:r>
              <a:rPr lang="en-US" sz="2000" dirty="0" err="1"/>
              <a:t>pulsus</a:t>
            </a:r>
            <a:r>
              <a:rPr lang="en-US" sz="2000" dirty="0"/>
              <a:t> </a:t>
            </a:r>
            <a:r>
              <a:rPr lang="en-US" sz="2000" dirty="0" err="1"/>
              <a:t>paradoxus</a:t>
            </a:r>
            <a:r>
              <a:rPr lang="en-US" sz="2000" dirty="0"/>
              <a:t> with jugular venous distention may lead to alternative </a:t>
            </a:r>
            <a:r>
              <a:rPr lang="en-US" sz="2000" dirty="0" err="1" smtClean="0"/>
              <a:t>lifethreatening</a:t>
            </a:r>
            <a:r>
              <a:rPr lang="en-US" sz="2000" dirty="0" smtClean="0"/>
              <a:t> diagnoses</a:t>
            </a:r>
            <a:r>
              <a:rPr lang="en-US" sz="2000" dirty="0"/>
              <a:t>, such as aortic dissection, pulmonary embolism, or cardiac </a:t>
            </a:r>
            <a:r>
              <a:rPr lang="en-US" sz="2000" dirty="0" err="1"/>
              <a:t>tamponade</a:t>
            </a:r>
            <a:r>
              <a:rPr lang="en-US" sz="2000" dirty="0"/>
              <a:t>.</a:t>
            </a:r>
            <a:endParaRPr lang="fa-IR" sz="2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Electrocardiography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857892"/>
          </a:xfrm>
        </p:spPr>
        <p:txBody>
          <a:bodyPr>
            <a:noAutofit/>
          </a:bodyPr>
          <a:lstStyle/>
          <a:p>
            <a:pPr algn="just" rtl="0">
              <a:lnSpc>
                <a:spcPct val="170000"/>
              </a:lnSpc>
            </a:pPr>
            <a:r>
              <a:rPr lang="en-US" sz="1600" dirty="0"/>
              <a:t>The most common abnormalities on the 12-lead ECG are ST-segment depression and T wave </a:t>
            </a:r>
            <a:r>
              <a:rPr lang="en-US" sz="1600" dirty="0" smtClean="0"/>
              <a:t>inversion, which </a:t>
            </a:r>
            <a:r>
              <a:rPr lang="en-US" sz="1600" dirty="0"/>
              <a:t>are more likely to be present while the patient is symptomatic. Comparison with a recent ECG </a:t>
            </a:r>
            <a:r>
              <a:rPr lang="en-US" sz="1600" dirty="0" smtClean="0"/>
              <a:t>is important </a:t>
            </a:r>
            <a:r>
              <a:rPr lang="en-US" sz="1600" dirty="0"/>
              <a:t>because dynamic ST-segment depressions as little as 0.05 mV are a sensitive (but not </a:t>
            </a:r>
            <a:r>
              <a:rPr lang="en-US" sz="1600" dirty="0" smtClean="0"/>
              <a:t>specific)marker </a:t>
            </a:r>
            <a:r>
              <a:rPr lang="en-US" sz="1600" dirty="0"/>
              <a:t>for NSTE-ACS. Greater degrees of ST-segment depression predict poorer outcomes</a:t>
            </a:r>
            <a:r>
              <a:rPr lang="en-US" sz="1600" dirty="0" smtClean="0"/>
              <a:t>.</a:t>
            </a:r>
          </a:p>
          <a:p>
            <a:pPr algn="just" rtl="0">
              <a:lnSpc>
                <a:spcPct val="170000"/>
              </a:lnSpc>
            </a:pPr>
            <a:r>
              <a:rPr lang="en-US" sz="1600" dirty="0" smtClean="0"/>
              <a:t> Transient ST-segment </a:t>
            </a:r>
            <a:r>
              <a:rPr lang="en-US" sz="1600" dirty="0"/>
              <a:t>elevation lasting less than 20 minutes occurs in up to 10% of patients and suggests either </a:t>
            </a:r>
            <a:r>
              <a:rPr lang="en-US" sz="1600" dirty="0" smtClean="0"/>
              <a:t>UA or </a:t>
            </a:r>
            <a:r>
              <a:rPr lang="en-US" sz="1600" dirty="0"/>
              <a:t>coronary vasospasm. Deep (&gt;0.2 mV) T wave inversions are compatible with, but not </a:t>
            </a:r>
            <a:r>
              <a:rPr lang="en-US" sz="1600" dirty="0" smtClean="0"/>
              <a:t>necessarily diagnostic </a:t>
            </a:r>
            <a:r>
              <a:rPr lang="en-US" sz="1600" dirty="0"/>
              <a:t>of, NSTE-ACS, whereas isolated T wave inversions of lesser magnitude are not </a:t>
            </a:r>
            <a:r>
              <a:rPr lang="en-US" sz="1600" dirty="0" smtClean="0"/>
              <a:t>particularly helpful </a:t>
            </a:r>
            <a:r>
              <a:rPr lang="en-US" sz="1600" dirty="0"/>
              <a:t>given their low specificity. </a:t>
            </a:r>
            <a:endParaRPr lang="en-US" sz="1600" dirty="0" smtClean="0"/>
          </a:p>
          <a:p>
            <a:pPr algn="just" rtl="0">
              <a:lnSpc>
                <a:spcPct val="170000"/>
              </a:lnSpc>
            </a:pPr>
            <a:r>
              <a:rPr lang="en-US" sz="1600" dirty="0" smtClean="0"/>
              <a:t>More </a:t>
            </a:r>
            <a:r>
              <a:rPr lang="en-US" sz="1600" dirty="0"/>
              <a:t>than half of patients with definite NSTE-ACS may have </a:t>
            </a:r>
            <a:r>
              <a:rPr lang="en-US" sz="1600" dirty="0" smtClean="0"/>
              <a:t>normal or </a:t>
            </a:r>
            <a:r>
              <a:rPr lang="en-US" sz="1600" dirty="0" err="1"/>
              <a:t>nondiagnostic</a:t>
            </a:r>
            <a:r>
              <a:rPr lang="en-US" sz="1600" dirty="0"/>
              <a:t> ECGs. Because ischemia may occur in a territory that is not well represented on </a:t>
            </a:r>
            <a:r>
              <a:rPr lang="en-US" sz="1600" dirty="0" err="1" smtClean="0"/>
              <a:t>thestandard</a:t>
            </a:r>
            <a:r>
              <a:rPr lang="en-US" sz="1600" dirty="0" smtClean="0"/>
              <a:t> </a:t>
            </a:r>
            <a:r>
              <a:rPr lang="en-US" sz="1600" dirty="0"/>
              <a:t>12-lead ECG (see later), or because the patient may have episodic ischemia that is missed on </a:t>
            </a:r>
            <a:r>
              <a:rPr lang="en-US" sz="1600" dirty="0" err="1" smtClean="0"/>
              <a:t>theinitial</a:t>
            </a:r>
            <a:r>
              <a:rPr lang="en-US" sz="1600" dirty="0" smtClean="0"/>
              <a:t> </a:t>
            </a:r>
            <a:r>
              <a:rPr lang="en-US" sz="1600" dirty="0"/>
              <a:t>ECG, tracings should be repeated every 20 to 30 minutes until the symptoms resolve, or </a:t>
            </a:r>
            <a:r>
              <a:rPr lang="en-US" sz="1600" dirty="0" err="1" smtClean="0"/>
              <a:t>thediagnosis</a:t>
            </a:r>
            <a:r>
              <a:rPr lang="en-US" sz="1600" dirty="0" smtClean="0"/>
              <a:t> </a:t>
            </a:r>
            <a:r>
              <a:rPr lang="en-US" sz="1600" dirty="0"/>
              <a:t>of MI is established or excluded.</a:t>
            </a:r>
            <a:endParaRPr lang="fa-IR" sz="16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2568</Words>
  <Application>Microsoft Office PowerPoint</Application>
  <PresentationFormat>On-screen Show (4:3)</PresentationFormat>
  <Paragraphs>91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Non ST elevation  Acute coronary syndrome</vt:lpstr>
      <vt:lpstr>Slide 2</vt:lpstr>
      <vt:lpstr>Epidemiology</vt:lpstr>
      <vt:lpstr>Pathophysiology</vt:lpstr>
      <vt:lpstr>Clinical Assessment History</vt:lpstr>
      <vt:lpstr>Clinical Assessment History</vt:lpstr>
      <vt:lpstr>Slide 7</vt:lpstr>
      <vt:lpstr>Physical Examination</vt:lpstr>
      <vt:lpstr>Electrocardiography</vt:lpstr>
      <vt:lpstr>Slide 10</vt:lpstr>
      <vt:lpstr>Laboratory Testing: Biomarkers</vt:lpstr>
      <vt:lpstr>Noninvasive Testing</vt:lpstr>
      <vt:lpstr>CT Angiography</vt:lpstr>
      <vt:lpstr>Invasive Imaging</vt:lpstr>
      <vt:lpstr>Risk Assessment</vt:lpstr>
      <vt:lpstr>Anti-Ischemic Therapy</vt:lpstr>
      <vt:lpstr>Beta-Adrenergic Receptor–Blocking Agents</vt:lpstr>
      <vt:lpstr>Calcium Channel Blockers</vt:lpstr>
      <vt:lpstr>Aspirin (Acetylsalicylic Acid, ASA)</vt:lpstr>
      <vt:lpstr>P2Y12 Inhibitors</vt:lpstr>
      <vt:lpstr>Glycoprotein IIb/IIIa Inhibitors</vt:lpstr>
      <vt:lpstr>Cangrelor</vt:lpstr>
      <vt:lpstr>Heparin</vt:lpstr>
      <vt:lpstr>Low-Molecular-Weight Heparin</vt:lpstr>
      <vt:lpstr>Direct Thrombin Inhibitors</vt:lpstr>
      <vt:lpstr>Invasive Versus Conservative Management</vt:lpstr>
      <vt:lpstr>Older Adults</vt:lpstr>
      <vt:lpstr>Women</vt:lpstr>
      <vt:lpstr>Chronic Kidney Disease</vt:lpstr>
      <vt:lpstr>Slide 30</vt:lpstr>
    </vt:vector>
  </TitlesOfParts>
  <Company>PARANDCO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PARAND</dc:creator>
  <cp:lastModifiedBy>PARAND</cp:lastModifiedBy>
  <cp:revision>48</cp:revision>
  <dcterms:created xsi:type="dcterms:W3CDTF">2018-10-21T05:35:46Z</dcterms:created>
  <dcterms:modified xsi:type="dcterms:W3CDTF">2018-10-21T07:01:07Z</dcterms:modified>
</cp:coreProperties>
</file>