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52"/>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324" r:id="rId21"/>
    <p:sldId id="276" r:id="rId22"/>
    <p:sldId id="319" r:id="rId23"/>
    <p:sldId id="320" r:id="rId24"/>
    <p:sldId id="321" r:id="rId25"/>
    <p:sldId id="325" r:id="rId26"/>
    <p:sldId id="326" r:id="rId27"/>
    <p:sldId id="327" r:id="rId28"/>
    <p:sldId id="328" r:id="rId29"/>
    <p:sldId id="329" r:id="rId30"/>
    <p:sldId id="330" r:id="rId31"/>
    <p:sldId id="331" r:id="rId32"/>
    <p:sldId id="332" r:id="rId33"/>
    <p:sldId id="333" r:id="rId34"/>
    <p:sldId id="334"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318" r:id="rId56"/>
    <p:sldId id="312" r:id="rId57"/>
    <p:sldId id="313" r:id="rId58"/>
    <p:sldId id="314" r:id="rId59"/>
    <p:sldId id="315" r:id="rId60"/>
    <p:sldId id="317" r:id="rId61"/>
    <p:sldId id="297" r:id="rId62"/>
    <p:sldId id="298" r:id="rId63"/>
    <p:sldId id="299" r:id="rId64"/>
    <p:sldId id="316" r:id="rId65"/>
    <p:sldId id="300" r:id="rId66"/>
    <p:sldId id="301" r:id="rId67"/>
    <p:sldId id="302" r:id="rId68"/>
    <p:sldId id="303" r:id="rId69"/>
    <p:sldId id="308" r:id="rId70"/>
    <p:sldId id="309" r:id="rId71"/>
    <p:sldId id="310" r:id="rId72"/>
    <p:sldId id="311" r:id="rId73"/>
    <p:sldId id="304" r:id="rId74"/>
    <p:sldId id="323" r:id="rId75"/>
    <p:sldId id="305" r:id="rId76"/>
    <p:sldId id="306" r:id="rId77"/>
    <p:sldId id="307"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298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sorterViewPr>
    <p:cViewPr varScale="1">
      <p:scale>
        <a:sx n="100" d="100"/>
        <a:sy n="100" d="100"/>
      </p:scale>
      <p:origin x="0" y="-10159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D0023-0066-48B1-9081-0F3CB8D17EED}"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505CA-292E-4890-8794-A86403B218D8}" type="slidenum">
              <a:rPr lang="en-US" smtClean="0"/>
              <a:t>‹#›</a:t>
            </a:fld>
            <a:endParaRPr lang="en-US"/>
          </a:p>
        </p:txBody>
      </p:sp>
    </p:spTree>
    <p:extLst>
      <p:ext uri="{BB962C8B-B14F-4D97-AF65-F5344CB8AC3E}">
        <p14:creationId xmlns:p14="http://schemas.microsoft.com/office/powerpoint/2010/main" val="383888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7AB11B-F533-448D-B3C5-6F064524B58A}" type="slidenum">
              <a:rPr lang="en-US" smtClean="0">
                <a:solidFill>
                  <a:prstClr val="black"/>
                </a:solidFill>
              </a:rPr>
              <a:pPr/>
              <a:t>130</a:t>
            </a:fld>
            <a:endParaRPr lang="en-US">
              <a:solidFill>
                <a:prstClr val="black"/>
              </a:solidFill>
            </a:endParaRPr>
          </a:p>
        </p:txBody>
      </p:sp>
    </p:spTree>
    <p:extLst>
      <p:ext uri="{BB962C8B-B14F-4D97-AF65-F5344CB8AC3E}">
        <p14:creationId xmlns:p14="http://schemas.microsoft.com/office/powerpoint/2010/main" val="2639068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8962100-099E-4FFB-AED6-DD76C03F3F88}" type="datetimeFigureOut">
              <a:rPr lang="fa-IR" smtClean="0"/>
              <a:t>29/12/1440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6EE3AE7-2C29-429F-806B-57C616DFCFB9}" type="slidenum">
              <a:rPr lang="fa-IR" smtClean="0"/>
              <a:t>‹#›</a:t>
            </a:fld>
            <a:endParaRPr lang="fa-IR"/>
          </a:p>
        </p:txBody>
      </p:sp>
    </p:spTree>
    <p:extLst>
      <p:ext uri="{BB962C8B-B14F-4D97-AF65-F5344CB8AC3E}">
        <p14:creationId xmlns:p14="http://schemas.microsoft.com/office/powerpoint/2010/main" val="287452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8962100-099E-4FFB-AED6-DD76C03F3F88}" type="datetimeFigureOut">
              <a:rPr lang="fa-IR" smtClean="0"/>
              <a:t>29/12/1440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6EE3AE7-2C29-429F-806B-57C616DFCFB9}" type="slidenum">
              <a:rPr lang="fa-IR" smtClean="0"/>
              <a:t>‹#›</a:t>
            </a:fld>
            <a:endParaRPr lang="fa-IR"/>
          </a:p>
        </p:txBody>
      </p:sp>
    </p:spTree>
    <p:extLst>
      <p:ext uri="{BB962C8B-B14F-4D97-AF65-F5344CB8AC3E}">
        <p14:creationId xmlns:p14="http://schemas.microsoft.com/office/powerpoint/2010/main" val="3433187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8962100-099E-4FFB-AED6-DD76C03F3F88}" type="datetimeFigureOut">
              <a:rPr lang="fa-IR" smtClean="0"/>
              <a:t>29/12/1440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6EE3AE7-2C29-429F-806B-57C616DFCFB9}" type="slidenum">
              <a:rPr lang="fa-IR" smtClean="0"/>
              <a:t>‹#›</a:t>
            </a:fld>
            <a:endParaRPr lang="fa-IR"/>
          </a:p>
        </p:txBody>
      </p:sp>
    </p:spTree>
    <p:extLst>
      <p:ext uri="{BB962C8B-B14F-4D97-AF65-F5344CB8AC3E}">
        <p14:creationId xmlns:p14="http://schemas.microsoft.com/office/powerpoint/2010/main" val="408235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8962100-099E-4FFB-AED6-DD76C03F3F88}" type="datetimeFigureOut">
              <a:rPr lang="fa-IR" smtClean="0"/>
              <a:t>29/12/1440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6EE3AE7-2C29-429F-806B-57C616DFCFB9}" type="slidenum">
              <a:rPr lang="fa-IR" smtClean="0"/>
              <a:t>‹#›</a:t>
            </a:fld>
            <a:endParaRPr lang="fa-IR"/>
          </a:p>
        </p:txBody>
      </p:sp>
    </p:spTree>
    <p:extLst>
      <p:ext uri="{BB962C8B-B14F-4D97-AF65-F5344CB8AC3E}">
        <p14:creationId xmlns:p14="http://schemas.microsoft.com/office/powerpoint/2010/main" val="226288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962100-099E-4FFB-AED6-DD76C03F3F88}" type="datetimeFigureOut">
              <a:rPr lang="fa-IR" smtClean="0"/>
              <a:t>29/12/1440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6EE3AE7-2C29-429F-806B-57C616DFCFB9}" type="slidenum">
              <a:rPr lang="fa-IR" smtClean="0"/>
              <a:t>‹#›</a:t>
            </a:fld>
            <a:endParaRPr lang="fa-IR"/>
          </a:p>
        </p:txBody>
      </p:sp>
    </p:spTree>
    <p:extLst>
      <p:ext uri="{BB962C8B-B14F-4D97-AF65-F5344CB8AC3E}">
        <p14:creationId xmlns:p14="http://schemas.microsoft.com/office/powerpoint/2010/main" val="2059793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8962100-099E-4FFB-AED6-DD76C03F3F88}" type="datetimeFigureOut">
              <a:rPr lang="fa-IR" smtClean="0"/>
              <a:t>29/12/1440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6EE3AE7-2C29-429F-806B-57C616DFCFB9}" type="slidenum">
              <a:rPr lang="fa-IR" smtClean="0"/>
              <a:t>‹#›</a:t>
            </a:fld>
            <a:endParaRPr lang="fa-IR"/>
          </a:p>
        </p:txBody>
      </p:sp>
    </p:spTree>
    <p:extLst>
      <p:ext uri="{BB962C8B-B14F-4D97-AF65-F5344CB8AC3E}">
        <p14:creationId xmlns:p14="http://schemas.microsoft.com/office/powerpoint/2010/main" val="256707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8962100-099E-4FFB-AED6-DD76C03F3F88}" type="datetimeFigureOut">
              <a:rPr lang="fa-IR" smtClean="0"/>
              <a:t>29/12/1440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6EE3AE7-2C29-429F-806B-57C616DFCFB9}" type="slidenum">
              <a:rPr lang="fa-IR" smtClean="0"/>
              <a:t>‹#›</a:t>
            </a:fld>
            <a:endParaRPr lang="fa-IR"/>
          </a:p>
        </p:txBody>
      </p:sp>
    </p:spTree>
    <p:extLst>
      <p:ext uri="{BB962C8B-B14F-4D97-AF65-F5344CB8AC3E}">
        <p14:creationId xmlns:p14="http://schemas.microsoft.com/office/powerpoint/2010/main" val="1880693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8962100-099E-4FFB-AED6-DD76C03F3F88}" type="datetimeFigureOut">
              <a:rPr lang="fa-IR" smtClean="0"/>
              <a:t>29/12/1440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6EE3AE7-2C29-429F-806B-57C616DFCFB9}" type="slidenum">
              <a:rPr lang="fa-IR" smtClean="0"/>
              <a:t>‹#›</a:t>
            </a:fld>
            <a:endParaRPr lang="fa-IR"/>
          </a:p>
        </p:txBody>
      </p:sp>
    </p:spTree>
    <p:extLst>
      <p:ext uri="{BB962C8B-B14F-4D97-AF65-F5344CB8AC3E}">
        <p14:creationId xmlns:p14="http://schemas.microsoft.com/office/powerpoint/2010/main" val="391079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62100-099E-4FFB-AED6-DD76C03F3F88}" type="datetimeFigureOut">
              <a:rPr lang="fa-IR" smtClean="0"/>
              <a:t>29/12/1440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6EE3AE7-2C29-429F-806B-57C616DFCFB9}" type="slidenum">
              <a:rPr lang="fa-IR" smtClean="0"/>
              <a:t>‹#›</a:t>
            </a:fld>
            <a:endParaRPr lang="fa-IR"/>
          </a:p>
        </p:txBody>
      </p:sp>
    </p:spTree>
    <p:extLst>
      <p:ext uri="{BB962C8B-B14F-4D97-AF65-F5344CB8AC3E}">
        <p14:creationId xmlns:p14="http://schemas.microsoft.com/office/powerpoint/2010/main" val="12041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62100-099E-4FFB-AED6-DD76C03F3F88}" type="datetimeFigureOut">
              <a:rPr lang="fa-IR" smtClean="0"/>
              <a:t>29/12/1440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6EE3AE7-2C29-429F-806B-57C616DFCFB9}" type="slidenum">
              <a:rPr lang="fa-IR" smtClean="0"/>
              <a:t>‹#›</a:t>
            </a:fld>
            <a:endParaRPr lang="fa-IR"/>
          </a:p>
        </p:txBody>
      </p:sp>
    </p:spTree>
    <p:extLst>
      <p:ext uri="{BB962C8B-B14F-4D97-AF65-F5344CB8AC3E}">
        <p14:creationId xmlns:p14="http://schemas.microsoft.com/office/powerpoint/2010/main" val="385099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62100-099E-4FFB-AED6-DD76C03F3F88}" type="datetimeFigureOut">
              <a:rPr lang="fa-IR" smtClean="0"/>
              <a:t>29/12/1440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6EE3AE7-2C29-429F-806B-57C616DFCFB9}" type="slidenum">
              <a:rPr lang="fa-IR" smtClean="0"/>
              <a:t>‹#›</a:t>
            </a:fld>
            <a:endParaRPr lang="fa-IR"/>
          </a:p>
        </p:txBody>
      </p:sp>
    </p:spTree>
    <p:extLst>
      <p:ext uri="{BB962C8B-B14F-4D97-AF65-F5344CB8AC3E}">
        <p14:creationId xmlns:p14="http://schemas.microsoft.com/office/powerpoint/2010/main" val="10560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8962100-099E-4FFB-AED6-DD76C03F3F88}" type="datetimeFigureOut">
              <a:rPr lang="fa-IR" smtClean="0"/>
              <a:t>29/12/1440</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6EE3AE7-2C29-429F-806B-57C616DFCFB9}" type="slidenum">
              <a:rPr lang="fa-IR" smtClean="0"/>
              <a:t>‹#›</a:t>
            </a:fld>
            <a:endParaRPr lang="fa-IR"/>
          </a:p>
        </p:txBody>
      </p:sp>
    </p:spTree>
    <p:extLst>
      <p:ext uri="{BB962C8B-B14F-4D97-AF65-F5344CB8AC3E}">
        <p14:creationId xmlns:p14="http://schemas.microsoft.com/office/powerpoint/2010/main" val="1166055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Glenohumeral%20Ligaments,%20ligaments%20of%20the%20shoulder%20-%20Everything%20You%20Need%20To%20Know%20-%20Dr.%20Nabil%20Ebraheim%20-%20YouTube.MP4"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Lesions%20Of%20The%20Shoulder%20SLAP%20Tear%20-%20Everything%20You%20Need%20To%20Know%20-%20Dr.%20Nabil%20Ebraheim%20-%20YouTube.MP4"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SLAP%20Tear%20Symptoms%20Diagnosis%20And%20Treatment%20-%20Everything%20You%20Need%20To%20Know%20-%20Dr.%20Nabil%20Ebraheim%20-%20YouTube.MP4"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59487"/>
            <a:ext cx="9144000" cy="2387600"/>
          </a:xfrm>
        </p:spPr>
        <p:txBody>
          <a:bodyPr>
            <a:normAutofit fontScale="90000"/>
          </a:bodyPr>
          <a:lstStyle/>
          <a:p>
            <a:r>
              <a:rPr lang="en-US" dirty="0" smtClean="0">
                <a:solidFill>
                  <a:srgbClr val="FFFF00"/>
                </a:solidFill>
                <a:latin typeface="Garamond" panose="02020404030301010803" pitchFamily="18" charset="0"/>
              </a:rPr>
              <a:t>Shoulder MRI </a:t>
            </a:r>
            <a:br>
              <a:rPr lang="en-US" dirty="0" smtClean="0">
                <a:solidFill>
                  <a:srgbClr val="FFFF00"/>
                </a:solidFill>
                <a:latin typeface="Garamond" panose="02020404030301010803" pitchFamily="18" charset="0"/>
              </a:rPr>
            </a:br>
            <a:r>
              <a:rPr lang="en-US" dirty="0" smtClean="0">
                <a:solidFill>
                  <a:srgbClr val="FFFF00"/>
                </a:solidFill>
                <a:latin typeface="Garamond" panose="02020404030301010803" pitchFamily="18" charset="0"/>
              </a:rPr>
              <a:t>Anatomy</a:t>
            </a:r>
            <a:br>
              <a:rPr lang="en-US" dirty="0" smtClean="0">
                <a:solidFill>
                  <a:srgbClr val="FFFF00"/>
                </a:solidFill>
                <a:latin typeface="Garamond" panose="02020404030301010803" pitchFamily="18" charset="0"/>
              </a:rPr>
            </a:br>
            <a:r>
              <a:rPr lang="en-US" dirty="0" smtClean="0">
                <a:solidFill>
                  <a:srgbClr val="FFFF00"/>
                </a:solidFill>
                <a:latin typeface="Garamond" panose="02020404030301010803" pitchFamily="18" charset="0"/>
              </a:rPr>
              <a:t>Normal anatomy, Variants and Checklist</a:t>
            </a:r>
            <a:endParaRPr lang="fa-IR" dirty="0">
              <a:solidFill>
                <a:srgbClr val="FFFF00"/>
              </a:solidFill>
              <a:latin typeface="Garamond" panose="02020404030301010803" pitchFamily="18" charset="0"/>
            </a:endParaRPr>
          </a:p>
        </p:txBody>
      </p:sp>
    </p:spTree>
    <p:extLst>
      <p:ext uri="{BB962C8B-B14F-4D97-AF65-F5344CB8AC3E}">
        <p14:creationId xmlns:p14="http://schemas.microsoft.com/office/powerpoint/2010/main" val="292897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2353"/>
            <a:ext cx="10515600" cy="5504610"/>
          </a:xfrm>
        </p:spPr>
        <p:txBody>
          <a:bodyPr/>
          <a:lstStyle/>
          <a:p>
            <a:pPr algn="l" rtl="0"/>
            <a:r>
              <a:rPr lang="en-US" dirty="0" smtClean="0">
                <a:solidFill>
                  <a:schemeClr val="bg1"/>
                </a:solidFill>
              </a:rPr>
              <a:t>At this level study the middle GHL and the anterior labrum. Look for variants like the Buford complex. Study the </a:t>
            </a:r>
            <a:r>
              <a:rPr lang="en-US" dirty="0" err="1" smtClean="0">
                <a:solidFill>
                  <a:schemeClr val="bg1"/>
                </a:solidFill>
              </a:rPr>
              <a:t>cartiage</a:t>
            </a:r>
            <a:r>
              <a:rPr lang="en-US" dirty="0" smtClean="0">
                <a:solidFill>
                  <a:schemeClr val="bg1"/>
                </a:solidFill>
              </a:rPr>
              <a:t>.</a:t>
            </a:r>
          </a:p>
          <a:p>
            <a:pPr algn="l" rtl="0"/>
            <a:r>
              <a:rPr lang="en-US" dirty="0" smtClean="0">
                <a:solidFill>
                  <a:schemeClr val="bg1"/>
                </a:solidFill>
              </a:rPr>
              <a:t>The concavity at the </a:t>
            </a:r>
            <a:r>
              <a:rPr lang="en-US" dirty="0" err="1" smtClean="0">
                <a:solidFill>
                  <a:schemeClr val="bg1"/>
                </a:solidFill>
              </a:rPr>
              <a:t>posterolateral</a:t>
            </a:r>
            <a:r>
              <a:rPr lang="en-US" dirty="0" smtClean="0">
                <a:solidFill>
                  <a:schemeClr val="bg1"/>
                </a:solidFill>
              </a:rPr>
              <a:t> margin of the humeral head should not be mistaken for a Hill Sachs, because this is the normal contour at this level. Hill Sachs lesions are only seen at the level of the coracoid.</a:t>
            </a:r>
          </a:p>
          <a:p>
            <a:pPr algn="l" rtl="0"/>
            <a:r>
              <a:rPr lang="en-US" dirty="0" smtClean="0">
                <a:solidFill>
                  <a:schemeClr val="bg1"/>
                </a:solidFill>
              </a:rPr>
              <a:t>Anteriorly we are now at the 3-6 o'clock position. This is where the </a:t>
            </a:r>
            <a:r>
              <a:rPr lang="en-US" dirty="0" err="1" smtClean="0">
                <a:solidFill>
                  <a:schemeClr val="bg1"/>
                </a:solidFill>
              </a:rPr>
              <a:t>Bankart</a:t>
            </a:r>
            <a:r>
              <a:rPr lang="en-US" dirty="0" smtClean="0">
                <a:solidFill>
                  <a:schemeClr val="bg1"/>
                </a:solidFill>
              </a:rPr>
              <a:t> lesion and variants are seen.</a:t>
            </a:r>
          </a:p>
          <a:p>
            <a:pPr algn="l" rtl="0"/>
            <a:r>
              <a:rPr lang="en-US" dirty="0" smtClean="0">
                <a:solidFill>
                  <a:schemeClr val="bg1"/>
                </a:solidFill>
              </a:rPr>
              <a:t>Notice the fibers of the inferior GHL. At this level also look for </a:t>
            </a:r>
            <a:r>
              <a:rPr lang="en-US" dirty="0" err="1" smtClean="0">
                <a:solidFill>
                  <a:schemeClr val="bg1"/>
                </a:solidFill>
              </a:rPr>
              <a:t>Bankart</a:t>
            </a:r>
            <a:r>
              <a:rPr lang="en-US" dirty="0" smtClean="0">
                <a:solidFill>
                  <a:schemeClr val="bg1"/>
                </a:solidFill>
              </a:rPr>
              <a:t> lesions.</a:t>
            </a:r>
            <a:endParaRPr lang="fa-IR" dirty="0">
              <a:solidFill>
                <a:schemeClr val="bg1"/>
              </a:solidFill>
            </a:endParaRPr>
          </a:p>
        </p:txBody>
      </p:sp>
    </p:spTree>
    <p:extLst>
      <p:ext uri="{BB962C8B-B14F-4D97-AF65-F5344CB8AC3E}">
        <p14:creationId xmlns:p14="http://schemas.microsoft.com/office/powerpoint/2010/main" val="26064976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
          <p:cNvPicPr>
            <a:picLocks noChangeAspect="1" noChangeArrowheads="1"/>
          </p:cNvPicPr>
          <p:nvPr/>
        </p:nvPicPr>
        <p:blipFill>
          <a:blip r:embed="rId2" cstate="print"/>
          <a:srcRect/>
          <a:stretch>
            <a:fillRect/>
          </a:stretch>
        </p:blipFill>
        <p:spPr bwMode="auto">
          <a:xfrm>
            <a:off x="1544960" y="0"/>
            <a:ext cx="9123040" cy="6406862"/>
          </a:xfrm>
          <a:prstGeom prst="rect">
            <a:avLst/>
          </a:prstGeom>
          <a:noFill/>
        </p:spPr>
      </p:pic>
    </p:spTree>
    <p:extLst>
      <p:ext uri="{BB962C8B-B14F-4D97-AF65-F5344CB8AC3E}">
        <p14:creationId xmlns:p14="http://schemas.microsoft.com/office/powerpoint/2010/main" val="69444133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
          <p:cNvPicPr>
            <a:picLocks noChangeAspect="1" noChangeArrowheads="1"/>
          </p:cNvPicPr>
          <p:nvPr/>
        </p:nvPicPr>
        <p:blipFill>
          <a:blip r:embed="rId2" cstate="print"/>
          <a:srcRect/>
          <a:stretch>
            <a:fillRect/>
          </a:stretch>
        </p:blipFill>
        <p:spPr bwMode="auto">
          <a:xfrm>
            <a:off x="1524000" y="-27384"/>
            <a:ext cx="9144000" cy="6421582"/>
          </a:xfrm>
          <a:prstGeom prst="rect">
            <a:avLst/>
          </a:prstGeom>
          <a:noFill/>
        </p:spPr>
      </p:pic>
    </p:spTree>
    <p:extLst>
      <p:ext uri="{BB962C8B-B14F-4D97-AF65-F5344CB8AC3E}">
        <p14:creationId xmlns:p14="http://schemas.microsoft.com/office/powerpoint/2010/main" val="212095042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
          <p:cNvPicPr>
            <a:picLocks noChangeAspect="1" noChangeArrowheads="1"/>
          </p:cNvPicPr>
          <p:nvPr/>
        </p:nvPicPr>
        <p:blipFill>
          <a:blip r:embed="rId2" cstate="print"/>
          <a:srcRect/>
          <a:stretch>
            <a:fillRect/>
          </a:stretch>
        </p:blipFill>
        <p:spPr bwMode="auto">
          <a:xfrm>
            <a:off x="1524000" y="1"/>
            <a:ext cx="9144000" cy="6421581"/>
          </a:xfrm>
          <a:prstGeom prst="rect">
            <a:avLst/>
          </a:prstGeom>
          <a:noFill/>
        </p:spPr>
      </p:pic>
    </p:spTree>
    <p:extLst>
      <p:ext uri="{BB962C8B-B14F-4D97-AF65-F5344CB8AC3E}">
        <p14:creationId xmlns:p14="http://schemas.microsoft.com/office/powerpoint/2010/main" val="218061852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
          <p:cNvPicPr>
            <a:picLocks noChangeAspect="1" noChangeArrowheads="1"/>
          </p:cNvPicPr>
          <p:nvPr/>
        </p:nvPicPr>
        <p:blipFill>
          <a:blip r:embed="rId2" cstate="print"/>
          <a:srcRect/>
          <a:stretch>
            <a:fillRect/>
          </a:stretch>
        </p:blipFill>
        <p:spPr bwMode="auto">
          <a:xfrm>
            <a:off x="1559496" y="0"/>
            <a:ext cx="9108504" cy="6396654"/>
          </a:xfrm>
          <a:prstGeom prst="rect">
            <a:avLst/>
          </a:prstGeom>
          <a:noFill/>
        </p:spPr>
      </p:pic>
    </p:spTree>
    <p:extLst>
      <p:ext uri="{BB962C8B-B14F-4D97-AF65-F5344CB8AC3E}">
        <p14:creationId xmlns:p14="http://schemas.microsoft.com/office/powerpoint/2010/main" val="306206489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
          <p:cNvPicPr>
            <a:picLocks noChangeAspect="1" noChangeArrowheads="1"/>
          </p:cNvPicPr>
          <p:nvPr/>
        </p:nvPicPr>
        <p:blipFill>
          <a:blip r:embed="rId2" cstate="print"/>
          <a:srcRect/>
          <a:stretch>
            <a:fillRect/>
          </a:stretch>
        </p:blipFill>
        <p:spPr bwMode="auto">
          <a:xfrm>
            <a:off x="1524000" y="0"/>
            <a:ext cx="9144000" cy="6421582"/>
          </a:xfrm>
          <a:prstGeom prst="rect">
            <a:avLst/>
          </a:prstGeom>
          <a:noFill/>
        </p:spPr>
      </p:pic>
    </p:spTree>
    <p:extLst>
      <p:ext uri="{BB962C8B-B14F-4D97-AF65-F5344CB8AC3E}">
        <p14:creationId xmlns:p14="http://schemas.microsoft.com/office/powerpoint/2010/main" val="212466424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
          <p:cNvPicPr>
            <a:picLocks noChangeAspect="1" noChangeArrowheads="1"/>
          </p:cNvPicPr>
          <p:nvPr/>
        </p:nvPicPr>
        <p:blipFill>
          <a:blip r:embed="rId2" cstate="print"/>
          <a:srcRect/>
          <a:stretch>
            <a:fillRect/>
          </a:stretch>
        </p:blipFill>
        <p:spPr bwMode="auto">
          <a:xfrm>
            <a:off x="1524000" y="0"/>
            <a:ext cx="9144000" cy="6421582"/>
          </a:xfrm>
          <a:prstGeom prst="rect">
            <a:avLst/>
          </a:prstGeom>
          <a:noFill/>
        </p:spPr>
      </p:pic>
    </p:spTree>
    <p:extLst>
      <p:ext uri="{BB962C8B-B14F-4D97-AF65-F5344CB8AC3E}">
        <p14:creationId xmlns:p14="http://schemas.microsoft.com/office/powerpoint/2010/main" val="162397981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
          <p:cNvPicPr>
            <a:picLocks noChangeAspect="1" noChangeArrowheads="1"/>
          </p:cNvPicPr>
          <p:nvPr/>
        </p:nvPicPr>
        <p:blipFill>
          <a:blip r:embed="rId2" cstate="print"/>
          <a:srcRect/>
          <a:stretch>
            <a:fillRect/>
          </a:stretch>
        </p:blipFill>
        <p:spPr bwMode="auto">
          <a:xfrm>
            <a:off x="1524000" y="0"/>
            <a:ext cx="9086681" cy="6381328"/>
          </a:xfrm>
          <a:prstGeom prst="rect">
            <a:avLst/>
          </a:prstGeom>
          <a:noFill/>
        </p:spPr>
      </p:pic>
    </p:spTree>
    <p:extLst>
      <p:ext uri="{BB962C8B-B14F-4D97-AF65-F5344CB8AC3E}">
        <p14:creationId xmlns:p14="http://schemas.microsoft.com/office/powerpoint/2010/main" val="12428144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
          <p:cNvPicPr>
            <a:picLocks noChangeAspect="1" noChangeArrowheads="1"/>
          </p:cNvPicPr>
          <p:nvPr/>
        </p:nvPicPr>
        <p:blipFill>
          <a:blip r:embed="rId2" cstate="print"/>
          <a:srcRect/>
          <a:stretch>
            <a:fillRect/>
          </a:stretch>
        </p:blipFill>
        <p:spPr bwMode="auto">
          <a:xfrm>
            <a:off x="1524000" y="-1"/>
            <a:ext cx="9144001" cy="6421583"/>
          </a:xfrm>
          <a:prstGeom prst="rect">
            <a:avLst/>
          </a:prstGeom>
          <a:noFill/>
        </p:spPr>
      </p:pic>
    </p:spTree>
    <p:extLst>
      <p:ext uri="{BB962C8B-B14F-4D97-AF65-F5344CB8AC3E}">
        <p14:creationId xmlns:p14="http://schemas.microsoft.com/office/powerpoint/2010/main" val="361573618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
          <p:cNvPicPr>
            <a:picLocks noChangeAspect="1" noChangeArrowheads="1"/>
          </p:cNvPicPr>
          <p:nvPr/>
        </p:nvPicPr>
        <p:blipFill>
          <a:blip r:embed="rId2" cstate="print"/>
          <a:srcRect/>
          <a:stretch>
            <a:fillRect/>
          </a:stretch>
        </p:blipFill>
        <p:spPr bwMode="auto">
          <a:xfrm>
            <a:off x="1544960" y="0"/>
            <a:ext cx="9123040" cy="6406862"/>
          </a:xfrm>
          <a:prstGeom prst="rect">
            <a:avLst/>
          </a:prstGeom>
          <a:noFill/>
        </p:spPr>
      </p:pic>
    </p:spTree>
    <p:extLst>
      <p:ext uri="{BB962C8B-B14F-4D97-AF65-F5344CB8AC3E}">
        <p14:creationId xmlns:p14="http://schemas.microsoft.com/office/powerpoint/2010/main" val="237246036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
          <p:cNvPicPr>
            <a:picLocks noChangeAspect="1" noChangeArrowheads="1"/>
          </p:cNvPicPr>
          <p:nvPr/>
        </p:nvPicPr>
        <p:blipFill>
          <a:blip r:embed="rId2" cstate="print"/>
          <a:srcRect/>
          <a:stretch>
            <a:fillRect/>
          </a:stretch>
        </p:blipFill>
        <p:spPr bwMode="auto">
          <a:xfrm>
            <a:off x="1524000" y="-27384"/>
            <a:ext cx="9125674" cy="6408712"/>
          </a:xfrm>
          <a:prstGeom prst="rect">
            <a:avLst/>
          </a:prstGeom>
          <a:noFill/>
        </p:spPr>
      </p:pic>
    </p:spTree>
    <p:extLst>
      <p:ext uri="{BB962C8B-B14F-4D97-AF65-F5344CB8AC3E}">
        <p14:creationId xmlns:p14="http://schemas.microsoft.com/office/powerpoint/2010/main" val="987704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179720" y="-40341"/>
            <a:ext cx="12191999" cy="6858000"/>
          </a:xfrm>
          <a:prstGeom prst="rect">
            <a:avLst/>
          </a:prstGeom>
        </p:spPr>
      </p:pic>
    </p:spTree>
    <p:extLst>
      <p:ext uri="{BB962C8B-B14F-4D97-AF65-F5344CB8AC3E}">
        <p14:creationId xmlns:p14="http://schemas.microsoft.com/office/powerpoint/2010/main" val="32767132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p:cNvPicPr>
            <a:picLocks noChangeAspect="1" noChangeArrowheads="1"/>
          </p:cNvPicPr>
          <p:nvPr/>
        </p:nvPicPr>
        <p:blipFill>
          <a:blip r:embed="rId2" cstate="print"/>
          <a:srcRect/>
          <a:stretch>
            <a:fillRect/>
          </a:stretch>
        </p:blipFill>
        <p:spPr bwMode="auto">
          <a:xfrm>
            <a:off x="1524000" y="0"/>
            <a:ext cx="9144000" cy="6421582"/>
          </a:xfrm>
          <a:prstGeom prst="rect">
            <a:avLst/>
          </a:prstGeom>
          <a:noFill/>
        </p:spPr>
      </p:pic>
    </p:spTree>
    <p:extLst>
      <p:ext uri="{BB962C8B-B14F-4D97-AF65-F5344CB8AC3E}">
        <p14:creationId xmlns:p14="http://schemas.microsoft.com/office/powerpoint/2010/main" val="401246659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
          <p:cNvPicPr>
            <a:picLocks noChangeAspect="1" noChangeArrowheads="1"/>
          </p:cNvPicPr>
          <p:nvPr/>
        </p:nvPicPr>
        <p:blipFill>
          <a:blip r:embed="rId2" cstate="print"/>
          <a:srcRect/>
          <a:stretch>
            <a:fillRect/>
          </a:stretch>
        </p:blipFill>
        <p:spPr bwMode="auto">
          <a:xfrm>
            <a:off x="1524000" y="-1"/>
            <a:ext cx="9144001" cy="6421583"/>
          </a:xfrm>
          <a:prstGeom prst="rect">
            <a:avLst/>
          </a:prstGeom>
          <a:noFill/>
        </p:spPr>
      </p:pic>
    </p:spTree>
    <p:extLst>
      <p:ext uri="{BB962C8B-B14F-4D97-AF65-F5344CB8AC3E}">
        <p14:creationId xmlns:p14="http://schemas.microsoft.com/office/powerpoint/2010/main" val="294771908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
          <p:cNvPicPr>
            <a:picLocks noChangeAspect="1" noChangeArrowheads="1"/>
          </p:cNvPicPr>
          <p:nvPr/>
        </p:nvPicPr>
        <p:blipFill>
          <a:blip r:embed="rId2" cstate="print"/>
          <a:srcRect/>
          <a:stretch>
            <a:fillRect/>
          </a:stretch>
        </p:blipFill>
        <p:spPr bwMode="auto">
          <a:xfrm>
            <a:off x="1524000" y="-27384"/>
            <a:ext cx="9144000" cy="6421582"/>
          </a:xfrm>
          <a:prstGeom prst="rect">
            <a:avLst/>
          </a:prstGeom>
          <a:noFill/>
        </p:spPr>
      </p:pic>
    </p:spTree>
    <p:extLst>
      <p:ext uri="{BB962C8B-B14F-4D97-AF65-F5344CB8AC3E}">
        <p14:creationId xmlns:p14="http://schemas.microsoft.com/office/powerpoint/2010/main" val="328714091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p:cNvPicPr>
            <a:picLocks noChangeAspect="1" noChangeArrowheads="1"/>
          </p:cNvPicPr>
          <p:nvPr/>
        </p:nvPicPr>
        <p:blipFill>
          <a:blip r:embed="rId2" cstate="print"/>
          <a:srcRect/>
          <a:stretch>
            <a:fillRect/>
          </a:stretch>
        </p:blipFill>
        <p:spPr bwMode="auto">
          <a:xfrm>
            <a:off x="1524000" y="-27384"/>
            <a:ext cx="9125674" cy="6408712"/>
          </a:xfrm>
          <a:prstGeom prst="rect">
            <a:avLst/>
          </a:prstGeom>
          <a:noFill/>
        </p:spPr>
      </p:pic>
    </p:spTree>
    <p:extLst>
      <p:ext uri="{BB962C8B-B14F-4D97-AF65-F5344CB8AC3E}">
        <p14:creationId xmlns:p14="http://schemas.microsoft.com/office/powerpoint/2010/main" val="99118525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
          <p:cNvPicPr>
            <a:picLocks noChangeAspect="1" noChangeArrowheads="1"/>
          </p:cNvPicPr>
          <p:nvPr/>
        </p:nvPicPr>
        <p:blipFill>
          <a:blip r:embed="rId2" cstate="print"/>
          <a:srcRect/>
          <a:stretch>
            <a:fillRect/>
          </a:stretch>
        </p:blipFill>
        <p:spPr bwMode="auto">
          <a:xfrm>
            <a:off x="1544960" y="-1"/>
            <a:ext cx="9123041" cy="6406863"/>
          </a:xfrm>
          <a:prstGeom prst="rect">
            <a:avLst/>
          </a:prstGeom>
          <a:noFill/>
        </p:spPr>
      </p:pic>
    </p:spTree>
    <p:extLst>
      <p:ext uri="{BB962C8B-B14F-4D97-AF65-F5344CB8AC3E}">
        <p14:creationId xmlns:p14="http://schemas.microsoft.com/office/powerpoint/2010/main" val="315826694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
          <p:cNvPicPr>
            <a:picLocks noChangeAspect="1" noChangeArrowheads="1"/>
          </p:cNvPicPr>
          <p:nvPr/>
        </p:nvPicPr>
        <p:blipFill>
          <a:blip r:embed="rId2" cstate="print"/>
          <a:srcRect/>
          <a:stretch>
            <a:fillRect/>
          </a:stretch>
        </p:blipFill>
        <p:spPr bwMode="auto">
          <a:xfrm>
            <a:off x="1524000" y="-27384"/>
            <a:ext cx="9144000" cy="6421582"/>
          </a:xfrm>
          <a:prstGeom prst="rect">
            <a:avLst/>
          </a:prstGeom>
          <a:noFill/>
        </p:spPr>
      </p:pic>
    </p:spTree>
    <p:extLst>
      <p:ext uri="{BB962C8B-B14F-4D97-AF65-F5344CB8AC3E}">
        <p14:creationId xmlns:p14="http://schemas.microsoft.com/office/powerpoint/2010/main" val="417095110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b="1" dirty="0">
                <a:solidFill>
                  <a:schemeClr val="tx2">
                    <a:lumMod val="20000"/>
                    <a:lumOff val="80000"/>
                  </a:schemeClr>
                </a:solidFill>
                <a:latin typeface="Bodoni MT Condensed" pitchFamily="18" charset="0"/>
              </a:rPr>
              <a:t>Sagittal anatomy</a:t>
            </a:r>
            <a:br>
              <a:rPr lang="en-US" sz="6000" b="1" dirty="0">
                <a:solidFill>
                  <a:schemeClr val="tx2">
                    <a:lumMod val="20000"/>
                    <a:lumOff val="80000"/>
                  </a:schemeClr>
                </a:solidFill>
                <a:latin typeface="Bodoni MT Condensed" pitchFamily="18" charset="0"/>
              </a:rPr>
            </a:br>
            <a:endParaRPr lang="fa-IR" sz="6000" dirty="0">
              <a:solidFill>
                <a:schemeClr val="tx2">
                  <a:lumMod val="20000"/>
                  <a:lumOff val="80000"/>
                </a:schemeClr>
              </a:solidFill>
              <a:latin typeface="Bodoni MT Condensed" pitchFamily="18" charset="0"/>
            </a:endParaRPr>
          </a:p>
        </p:txBody>
      </p:sp>
      <p:sp>
        <p:nvSpPr>
          <p:cNvPr id="3" name="Subtitle 2"/>
          <p:cNvSpPr>
            <a:spLocks noGrp="1"/>
          </p:cNvSpPr>
          <p:nvPr>
            <p:ph type="subTitle" idx="1"/>
          </p:nvPr>
        </p:nvSpPr>
        <p:spPr/>
        <p:txBody>
          <a:bodyPr/>
          <a:lstStyle/>
          <a:p>
            <a:r>
              <a:rPr lang="en-US" sz="6000" b="1" dirty="0">
                <a:solidFill>
                  <a:srgbClr val="FFFF00"/>
                </a:solidFill>
                <a:latin typeface="Bodoni MT Condensed" pitchFamily="18" charset="0"/>
              </a:rPr>
              <a:t>Normal anatomy </a:t>
            </a:r>
          </a:p>
          <a:p>
            <a:endParaRPr lang="fa-IR" dirty="0"/>
          </a:p>
        </p:txBody>
      </p:sp>
    </p:spTree>
    <p:extLst>
      <p:ext uri="{BB962C8B-B14F-4D97-AF65-F5344CB8AC3E}">
        <p14:creationId xmlns:p14="http://schemas.microsoft.com/office/powerpoint/2010/main" val="203129026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Bodoni MT Condensed" pitchFamily="18" charset="0"/>
              </a:rPr>
              <a:t>In </a:t>
            </a:r>
            <a:r>
              <a:rPr lang="en-US" b="1" dirty="0" err="1" smtClean="0">
                <a:solidFill>
                  <a:srgbClr val="FFC000"/>
                </a:solidFill>
                <a:latin typeface="Bodoni MT Condensed" pitchFamily="18" charset="0"/>
              </a:rPr>
              <a:t>sagittal</a:t>
            </a:r>
            <a:r>
              <a:rPr lang="en-US" b="1" dirty="0" smtClean="0">
                <a:solidFill>
                  <a:srgbClr val="FFC000"/>
                </a:solidFill>
                <a:latin typeface="Bodoni MT Condensed" pitchFamily="18" charset="0"/>
              </a:rPr>
              <a:t> view:</a:t>
            </a:r>
            <a:endParaRPr lang="fa-IR" b="1" dirty="0">
              <a:solidFill>
                <a:srgbClr val="FFC000"/>
              </a:solidFill>
              <a:latin typeface="Bodoni MT Condensed" pitchFamily="18" charset="0"/>
            </a:endParaRPr>
          </a:p>
        </p:txBody>
      </p:sp>
      <p:sp>
        <p:nvSpPr>
          <p:cNvPr id="3" name="Content Placeholder 2"/>
          <p:cNvSpPr>
            <a:spLocks noGrp="1"/>
          </p:cNvSpPr>
          <p:nvPr>
            <p:ph idx="1"/>
          </p:nvPr>
        </p:nvSpPr>
        <p:spPr/>
        <p:txBody>
          <a:bodyPr>
            <a:normAutofit fontScale="92500" lnSpcReduction="10000"/>
          </a:bodyPr>
          <a:lstStyle/>
          <a:p>
            <a:pPr marL="514350" indent="-514350" algn="l" rtl="0">
              <a:buFont typeface="+mj-lt"/>
              <a:buAutoNum type="arabicPeriod"/>
            </a:pPr>
            <a:r>
              <a:rPr lang="en-US" dirty="0" smtClean="0">
                <a:solidFill>
                  <a:schemeClr val="bg1"/>
                </a:solidFill>
              </a:rPr>
              <a:t>Notice rotator cuff muscles and look for atrophy </a:t>
            </a:r>
          </a:p>
          <a:p>
            <a:pPr marL="514350" indent="-514350" algn="l" rtl="0">
              <a:buFont typeface="+mj-lt"/>
              <a:buAutoNum type="arabicPeriod"/>
            </a:pPr>
            <a:r>
              <a:rPr lang="en-US" dirty="0" smtClean="0">
                <a:solidFill>
                  <a:schemeClr val="bg1"/>
                </a:solidFill>
              </a:rPr>
              <a:t>Notice MGHL, which has an oblique course through the joint and study the relation to the </a:t>
            </a:r>
            <a:r>
              <a:rPr lang="en-US" dirty="0" err="1" smtClean="0">
                <a:solidFill>
                  <a:schemeClr val="bg1"/>
                </a:solidFill>
              </a:rPr>
              <a:t>subscapularis</a:t>
            </a:r>
            <a:r>
              <a:rPr lang="en-US" dirty="0" smtClean="0">
                <a:solidFill>
                  <a:schemeClr val="bg1"/>
                </a:solidFill>
              </a:rPr>
              <a:t> tendon. </a:t>
            </a:r>
          </a:p>
          <a:p>
            <a:pPr marL="514350" indent="-514350" algn="l" rtl="0">
              <a:buFont typeface="+mj-lt"/>
              <a:buAutoNum type="arabicPeriod"/>
            </a:pPr>
            <a:r>
              <a:rPr lang="en-US" dirty="0" smtClean="0">
                <a:solidFill>
                  <a:schemeClr val="bg1"/>
                </a:solidFill>
              </a:rPr>
              <a:t>Sometimes at this level </a:t>
            </a:r>
            <a:r>
              <a:rPr lang="en-US" dirty="0" err="1" smtClean="0">
                <a:solidFill>
                  <a:schemeClr val="bg1"/>
                </a:solidFill>
              </a:rPr>
              <a:t>labral</a:t>
            </a:r>
            <a:r>
              <a:rPr lang="en-US" dirty="0" smtClean="0">
                <a:solidFill>
                  <a:schemeClr val="bg1"/>
                </a:solidFill>
              </a:rPr>
              <a:t> tears at the 3-6 o'clock position can be visualized. </a:t>
            </a:r>
          </a:p>
          <a:p>
            <a:pPr marL="514350" indent="-514350" algn="l" rtl="0">
              <a:buFont typeface="+mj-lt"/>
              <a:buAutoNum type="arabicPeriod"/>
            </a:pPr>
            <a:r>
              <a:rPr lang="en-US" dirty="0" smtClean="0">
                <a:solidFill>
                  <a:schemeClr val="bg1"/>
                </a:solidFill>
              </a:rPr>
              <a:t>Study the biceps anchor. </a:t>
            </a:r>
          </a:p>
          <a:p>
            <a:pPr marL="514350" indent="-514350" algn="l" rtl="0">
              <a:buFont typeface="+mj-lt"/>
              <a:buAutoNum type="arabicPeriod"/>
            </a:pPr>
            <a:r>
              <a:rPr lang="en-US" dirty="0" smtClean="0">
                <a:solidFill>
                  <a:schemeClr val="bg1"/>
                </a:solidFill>
              </a:rPr>
              <a:t>Notice shape of the </a:t>
            </a:r>
            <a:r>
              <a:rPr lang="en-US" dirty="0" err="1" smtClean="0">
                <a:solidFill>
                  <a:schemeClr val="bg1"/>
                </a:solidFill>
              </a:rPr>
              <a:t>acromion</a:t>
            </a:r>
            <a:r>
              <a:rPr lang="en-US" dirty="0" smtClean="0">
                <a:solidFill>
                  <a:schemeClr val="bg1"/>
                </a:solidFill>
              </a:rPr>
              <a:t> </a:t>
            </a:r>
          </a:p>
          <a:p>
            <a:pPr marL="514350" indent="-514350" algn="l" rtl="0">
              <a:buFont typeface="+mj-lt"/>
              <a:buAutoNum type="arabicPeriod"/>
            </a:pPr>
            <a:r>
              <a:rPr lang="en-US" dirty="0" smtClean="0">
                <a:solidFill>
                  <a:schemeClr val="bg1"/>
                </a:solidFill>
              </a:rPr>
              <a:t>Look for impingement by the AC-joint. Notice the rotator cuff interval with </a:t>
            </a:r>
            <a:r>
              <a:rPr lang="en-US" dirty="0" err="1" smtClean="0">
                <a:solidFill>
                  <a:schemeClr val="bg1"/>
                </a:solidFill>
              </a:rPr>
              <a:t>coracohumeral</a:t>
            </a:r>
            <a:r>
              <a:rPr lang="en-US" dirty="0" smtClean="0">
                <a:solidFill>
                  <a:schemeClr val="bg1"/>
                </a:solidFill>
              </a:rPr>
              <a:t> ligament. </a:t>
            </a:r>
          </a:p>
          <a:p>
            <a:pPr marL="514350" indent="-514350" algn="l" rtl="0">
              <a:buFont typeface="+mj-lt"/>
              <a:buAutoNum type="arabicPeriod"/>
            </a:pPr>
            <a:r>
              <a:rPr lang="en-US" dirty="0" smtClean="0">
                <a:solidFill>
                  <a:schemeClr val="bg1"/>
                </a:solidFill>
              </a:rPr>
              <a:t>Look for </a:t>
            </a:r>
            <a:r>
              <a:rPr lang="en-US" dirty="0" err="1" smtClean="0">
                <a:solidFill>
                  <a:schemeClr val="bg1"/>
                </a:solidFill>
              </a:rPr>
              <a:t>supraspinatus</a:t>
            </a:r>
            <a:r>
              <a:rPr lang="en-US" dirty="0" smtClean="0">
                <a:solidFill>
                  <a:schemeClr val="bg1"/>
                </a:solidFill>
              </a:rPr>
              <a:t> tears. </a:t>
            </a:r>
          </a:p>
          <a:p>
            <a:pPr algn="l" rtl="0"/>
            <a:endParaRPr lang="fa-IR" dirty="0">
              <a:solidFill>
                <a:schemeClr val="bg1"/>
              </a:solidFill>
            </a:endParaRPr>
          </a:p>
        </p:txBody>
      </p:sp>
      <p:sp>
        <p:nvSpPr>
          <p:cNvPr id="4" name="Rectangle 3"/>
          <p:cNvSpPr/>
          <p:nvPr/>
        </p:nvSpPr>
        <p:spPr>
          <a:xfrm>
            <a:off x="1881158" y="1428736"/>
            <a:ext cx="8358246" cy="457203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Tree>
    <p:extLst>
      <p:ext uri="{BB962C8B-B14F-4D97-AF65-F5344CB8AC3E}">
        <p14:creationId xmlns:p14="http://schemas.microsoft.com/office/powerpoint/2010/main" val="252389963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
          <p:cNvPicPr>
            <a:picLocks noChangeAspect="1" noChangeArrowheads="1"/>
          </p:cNvPicPr>
          <p:nvPr/>
        </p:nvPicPr>
        <p:blipFill>
          <a:blip r:embed="rId2" cstate="print"/>
          <a:srcRect/>
          <a:stretch>
            <a:fillRect/>
          </a:stretch>
        </p:blipFill>
        <p:spPr bwMode="auto">
          <a:xfrm>
            <a:off x="1812032" y="1"/>
            <a:ext cx="8604448" cy="6864003"/>
          </a:xfrm>
          <a:prstGeom prst="rect">
            <a:avLst/>
          </a:prstGeom>
          <a:noFill/>
        </p:spPr>
      </p:pic>
    </p:spTree>
    <p:extLst>
      <p:ext uri="{BB962C8B-B14F-4D97-AF65-F5344CB8AC3E}">
        <p14:creationId xmlns:p14="http://schemas.microsoft.com/office/powerpoint/2010/main" val="143786028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
          <p:cNvPicPr>
            <a:picLocks noChangeAspect="1" noChangeArrowheads="1"/>
          </p:cNvPicPr>
          <p:nvPr/>
        </p:nvPicPr>
        <p:blipFill>
          <a:blip r:embed="rId2" cstate="print"/>
          <a:srcRect/>
          <a:stretch>
            <a:fillRect/>
          </a:stretch>
        </p:blipFill>
        <p:spPr bwMode="auto">
          <a:xfrm>
            <a:off x="1812032" y="1"/>
            <a:ext cx="8604448" cy="6864003"/>
          </a:xfrm>
          <a:prstGeom prst="rect">
            <a:avLst/>
          </a:prstGeom>
          <a:noFill/>
        </p:spPr>
      </p:pic>
    </p:spTree>
    <p:extLst>
      <p:ext uri="{BB962C8B-B14F-4D97-AF65-F5344CB8AC3E}">
        <p14:creationId xmlns:p14="http://schemas.microsoft.com/office/powerpoint/2010/main" val="1334518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1270747" y="0"/>
            <a:ext cx="10477500" cy="6858000"/>
          </a:xfrm>
          <a:prstGeom prst="rect">
            <a:avLst/>
          </a:prstGeom>
        </p:spPr>
      </p:pic>
    </p:spTree>
    <p:extLst>
      <p:ext uri="{BB962C8B-B14F-4D97-AF65-F5344CB8AC3E}">
        <p14:creationId xmlns:p14="http://schemas.microsoft.com/office/powerpoint/2010/main" val="34548422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
          <p:cNvPicPr>
            <a:picLocks noChangeAspect="1" noChangeArrowheads="1"/>
          </p:cNvPicPr>
          <p:nvPr/>
        </p:nvPicPr>
        <p:blipFill>
          <a:blip r:embed="rId2" cstate="print"/>
          <a:srcRect/>
          <a:stretch>
            <a:fillRect/>
          </a:stretch>
        </p:blipFill>
        <p:spPr bwMode="auto">
          <a:xfrm>
            <a:off x="1812032" y="1"/>
            <a:ext cx="8604448" cy="6864003"/>
          </a:xfrm>
          <a:prstGeom prst="rect">
            <a:avLst/>
          </a:prstGeom>
          <a:noFill/>
        </p:spPr>
      </p:pic>
    </p:spTree>
    <p:extLst>
      <p:ext uri="{BB962C8B-B14F-4D97-AF65-F5344CB8AC3E}">
        <p14:creationId xmlns:p14="http://schemas.microsoft.com/office/powerpoint/2010/main" val="72550193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
          <p:cNvPicPr>
            <a:picLocks noChangeAspect="1" noChangeArrowheads="1"/>
          </p:cNvPicPr>
          <p:nvPr/>
        </p:nvPicPr>
        <p:blipFill>
          <a:blip r:embed="rId2" cstate="print"/>
          <a:srcRect/>
          <a:stretch>
            <a:fillRect/>
          </a:stretch>
        </p:blipFill>
        <p:spPr bwMode="auto">
          <a:xfrm>
            <a:off x="1812032" y="1"/>
            <a:ext cx="8604448" cy="6864003"/>
          </a:xfrm>
          <a:prstGeom prst="rect">
            <a:avLst/>
          </a:prstGeom>
          <a:noFill/>
        </p:spPr>
      </p:pic>
    </p:spTree>
    <p:extLst>
      <p:ext uri="{BB962C8B-B14F-4D97-AF65-F5344CB8AC3E}">
        <p14:creationId xmlns:p14="http://schemas.microsoft.com/office/powerpoint/2010/main" val="399970024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
          <p:cNvPicPr>
            <a:picLocks noChangeAspect="1" noChangeArrowheads="1"/>
          </p:cNvPicPr>
          <p:nvPr/>
        </p:nvPicPr>
        <p:blipFill>
          <a:blip r:embed="rId2" cstate="print"/>
          <a:srcRect/>
          <a:stretch>
            <a:fillRect/>
          </a:stretch>
        </p:blipFill>
        <p:spPr bwMode="auto">
          <a:xfrm>
            <a:off x="1812032" y="1"/>
            <a:ext cx="8604448" cy="6864003"/>
          </a:xfrm>
          <a:prstGeom prst="rect">
            <a:avLst/>
          </a:prstGeom>
          <a:noFill/>
        </p:spPr>
      </p:pic>
    </p:spTree>
    <p:extLst>
      <p:ext uri="{BB962C8B-B14F-4D97-AF65-F5344CB8AC3E}">
        <p14:creationId xmlns:p14="http://schemas.microsoft.com/office/powerpoint/2010/main" val="47815494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
          <p:cNvPicPr>
            <a:picLocks noChangeAspect="1" noChangeArrowheads="1"/>
          </p:cNvPicPr>
          <p:nvPr/>
        </p:nvPicPr>
        <p:blipFill>
          <a:blip r:embed="rId2" cstate="print"/>
          <a:srcRect/>
          <a:stretch>
            <a:fillRect/>
          </a:stretch>
        </p:blipFill>
        <p:spPr bwMode="auto">
          <a:xfrm>
            <a:off x="1812032" y="1"/>
            <a:ext cx="8604448" cy="6864003"/>
          </a:xfrm>
          <a:prstGeom prst="rect">
            <a:avLst/>
          </a:prstGeom>
          <a:noFill/>
        </p:spPr>
      </p:pic>
    </p:spTree>
    <p:extLst>
      <p:ext uri="{BB962C8B-B14F-4D97-AF65-F5344CB8AC3E}">
        <p14:creationId xmlns:p14="http://schemas.microsoft.com/office/powerpoint/2010/main" val="419926442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
          <p:cNvPicPr>
            <a:picLocks noChangeAspect="1" noChangeArrowheads="1"/>
          </p:cNvPicPr>
          <p:nvPr/>
        </p:nvPicPr>
        <p:blipFill>
          <a:blip r:embed="rId2" cstate="print"/>
          <a:srcRect/>
          <a:stretch>
            <a:fillRect/>
          </a:stretch>
        </p:blipFill>
        <p:spPr bwMode="auto">
          <a:xfrm>
            <a:off x="1812032" y="1"/>
            <a:ext cx="8604448" cy="6864003"/>
          </a:xfrm>
          <a:prstGeom prst="rect">
            <a:avLst/>
          </a:prstGeom>
          <a:noFill/>
        </p:spPr>
      </p:pic>
    </p:spTree>
    <p:extLst>
      <p:ext uri="{BB962C8B-B14F-4D97-AF65-F5344CB8AC3E}">
        <p14:creationId xmlns:p14="http://schemas.microsoft.com/office/powerpoint/2010/main" val="202445137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solidFill>
                  <a:srgbClr val="FFC000"/>
                </a:solidFill>
                <a:latin typeface="Bodoni MT Condensed" pitchFamily="18" charset="0"/>
              </a:rPr>
              <a:t>Rotator Cuff Tear</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2220904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C:\Users\Doctor\Desktop\1.jpg"/>
          <p:cNvPicPr>
            <a:picLocks noChangeAspect="1" noChangeArrowheads="1"/>
          </p:cNvPicPr>
          <p:nvPr/>
        </p:nvPicPr>
        <p:blipFill>
          <a:blip r:embed="rId2"/>
          <a:srcRect/>
          <a:stretch>
            <a:fillRect/>
          </a:stretch>
        </p:blipFill>
        <p:spPr bwMode="auto">
          <a:xfrm>
            <a:off x="1524000" y="0"/>
            <a:ext cx="8643966" cy="6821954"/>
          </a:xfrm>
          <a:prstGeom prst="rect">
            <a:avLst/>
          </a:prstGeom>
          <a:noFill/>
        </p:spPr>
      </p:pic>
    </p:spTree>
    <p:extLst>
      <p:ext uri="{BB962C8B-B14F-4D97-AF65-F5344CB8AC3E}">
        <p14:creationId xmlns:p14="http://schemas.microsoft.com/office/powerpoint/2010/main" val="186248388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2" descr="Image result for rotator cuff tear mri"/>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r" defTabSz="914400" rtl="1"/>
            <a:endParaRPr lang="en-US">
              <a:solidFill>
                <a:prstClr val="black"/>
              </a:solidFill>
            </a:endParaRPr>
          </a:p>
        </p:txBody>
      </p:sp>
      <p:sp>
        <p:nvSpPr>
          <p:cNvPr id="98308" name="AutoShape 4" descr="Image result for rotator cuff tear mri"/>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r" defTabSz="914400" rtl="1"/>
            <a:endParaRPr lang="en-US">
              <a:solidFill>
                <a:prstClr val="black"/>
              </a:solidFill>
            </a:endParaRPr>
          </a:p>
        </p:txBody>
      </p:sp>
      <p:sp>
        <p:nvSpPr>
          <p:cNvPr id="98310" name="AutoShape 6" descr="data:image/jpeg;base64,/9j/4AAQSkZJRgABAQAAAQABAAD/2wCEAAkGBxQSEhUUExQWFBQVGR4YGBgYGBocGBwYGBoYHBweHBcYHCggHBwlHBgUITEiJSkrLi4uFx8zODMsNygtLisBCgoKBQUFDgUFDisZExkrKysrKysrKysrKysrKysrKysrKysrKysrKysrKysrKysrKysrKysrKysrKysrKysrK//AABEIAKEAzAMBIgACEQEDEQH/xAAbAAACAgMBAAAAAAAAAAAAAAAEBQIDAAEGB//EAEMQAAEDAgQEAwYDBQUHBQAAAAECAxEAIQQSMUEFE1FhInGBBjKRscHwFEKhIzNy4fE0Q1Ji0QcVU3N0grMkY4OSwv/EABQBAQAAAAAAAAAAAAAAAAAAAAD/xAAUEQEAAAAAAAAAAAAAAAAAAAAA/9oADAMBAAIRAxEAPwDyBxR76nfvVZWe/wAam9v6/Ous9lcPghhSrEcpTqy8oJVry2WkwnPnHLUpxRgwZy0HGZz3+Na5h7/GvSH+BYEFSHFYZDTS0LacS8C48yhCuYXMqjGdZaATAUJVa1ae4dgc77Q/CJbXiAEvZgVN4flc10plVyCtpCLag9DQebhZ71LMe9ekuYfhwdUnJheU87hUIUFZuWl5C+eQSoGE8sAKIsXATVbOCwQAW+3hmHUIWC2hQeTLjjSWCoB0BSgOcVQrTKTFB5xNbpj7SIaGLxCWQlLSXVJRlMphJyyD0VBUOxoNDdBoorA3RbbFEt4U6ASe1AvS0auS1TNrBHeB99KJb4eARMk9Db9BQJuT5/GpowZPX408QgJ2AEb1tKPj96UCtnAdTFFBhIFkkx3tR4w4sR+oqbbVzaw3Bj560ASWjpOtXIwk6k/H6UU4hOiJnVQUNPIjWsTa1z6UGYdkdQNr1jqYP87Vmx1B7GYrS0SNz99BpQUvEa6a76UCo21kecfOjnWdDpI86irBybqEHtpQKXZnX0qCWyrvHeKZKwIEaGfKpNsC/wDSgWcg+XrWNYcxr+vamyMIm0gqEzOgHad6tYaAEQR6g0HJPC59fma6HguFZGELxRh3llbgdDzuQobQhPLyIBzFa1KWcwBjIBaTSN4XPr8zQ6m6D0RHCuHsOKU6WFIAQpAC0rJQ1h1cxWVK4zLfW3CSQTyzpSbj2JwScKnlIbL7wUqzCRlTnypkh9XKVlSVZYVM7VyZYtWJboOw9jUYVTbCH28OVOYkpUpcBQYbQHFyoqABUpSUJUbWNNcFwnAqecOIOGQC2WmUAtol1SFKLhDTzqYScgEruVdq4DDISFJKwVJkZgkwopm4BOhiaccY4CGglxpRdwzkhtyIII/u3APdcSDpvcjsDfjGGwSMFlb5SsQhOHSSmM+daVLcVnCzzEwkJKcognWuewOAUswkT1OiR3KjYCmrPs8ptIcfQoAkDliyiTBAUf7ubG9yNBR4wxVlDgAbEFLQEAnocvzuaADDYJsA+ILUkCRcJubRuob2imZaKVLRCFJUkpTlSYv+ZNxcdT1q5DegCQNbARbuYrSJJgEnrl9aCpGFSmybkd5HygVimgNdew+kzVwRpJ8iPu9YEDy8tyO9ACvDlZyptYwDFzsAKgnDKRkzZoWJSYEHrcdDRruBURdBsJnKfjP1o3h+BcWADMDxCTYdbnSaAPkQJJvt9molgxeSPOB8qbBSRCUhKidz4j6AVXhEredCElOZRjxT7wGmUaUALODB0gdfvpWyylB1k9queZUbEq1jSAIMHaqxhoH6STft5Ggh5JgHc2/rU3BlFlDulNonvWlHrJ6ydD3FRSmQrokSRGneaChxZVe3mq5gbbUC+kx1iaOcjoB37+daewisoUqBtcxPcTQLkt7Cx7d63lNoIjcm3yq1xcGxCtu1Vj06+ZH0oDmCSMt+3T771ttnW4+E/I1rC4gBXxEK6+lHYbh7igfAbGNOw6HvQcI6bn73NX4fhbjjZdASEAlMqcbR4kgKIAWoFRAUk2B1odWp9fnR739ja/6h7/xYSgXpE1pNbRWymgk2gkgAEkmBAkknSANTPSu69mCcHnTkL7i8vOakcttAPvK/94E22Reap4DwblAmQMSQlQkjM02r8yE/ndIvH5BemLbCGkqSiPEBzT3BMXBkkzJVvNBbi8AlgB3mqfaWqQ7IJzQZSvYOXEncaWoHDAmNRrETP8Ke9NOFOKulKQ825ZxuCEqA0y9F6kK/nTFrCN4VYXOdrRCiUgpWB7qwB4VpBFt9RQAI4MhvxYpaUqizYEqCeh6Hzper2nazBDeHSpsaBZv+gpZx3EvLcKArMDe25+tPvYr2LcfK1qR+zFpmLnoYvG8UFOFxinSChhtvMfejcDSYgVF97Gp8NmwgSEpQYlW8ajzp9jvY7EYSyMjrajJB2I/X1rXLfWMqW8x7zuepGg6TQI0c4++4oTEmCJnuf6USrhcxK1qOxKr21mfTQV0qOD4vxZcOlYUPzGLgafypLx/guLR4loyixIQCQgRqpUUC9PClXgSFC0dj1jWgMYyUkyoTtoT8U7Vptp5xRgkBOsDTzUbChHGVJURlEp0vIg6BJBgxQS5Dhy5SSTpCrSdu1WJwuIzZQOYq9kkE2101is4hw5Ta55qANJkKVppCaHcwao8GZQ3hCkj4kyaDMZjVFV28qt50t9TvUmHSCC6ChC7FSZKgBqUg2V0ph+BKg3nSsqCRMqSL77TGlFr4WTEoAgWlZkdINAtRiWUoJaKlPSbLbGQJ2JjfsaWYnEOKUc+ZSje4jbYHQV1CkOTBcB0PhSnMI25kXHpWuJPIKAh1BdCTKSFEOJ7SqZT59KDjhjwdRH67bVtD6TGUA2jv8Kdv4Zon3FX8reoFL8RwtomRnSOw0PrqKCpRbi2bOCPFtfWwFbafSJuTfY9hQjmBKbodHb3gP1tVCEuptb4igXttlSsqbkmB5zTA5PwCJJz/AIh3KABlP7LCzmVNttjQ3DP37d8v7QXtbxd6N4ypBYRyjKPxD2WEhIjlYT8oAA9I8qBYnWnns9ggpRcyhRSUpbSYhbpkhN7QAMx7AUjYRewntXoXB+G5AhNpQVCQoGFGyxk2X4bG9jQWIQWmykkLdcVK1dTrJJJg9YtAAircOxmUlOZM6nyEyrsPpUEIE51flkBMXnf10FHJbOVSYBKvfPdN8uuiRqKC7COhKQlsqDf5l6FROwI/L0GtWYdfiIyBbbkBaIklF4sPzAmQdRS5pKnXEoaAIzZUDQKVuT+noK6XjGLTgWi1hyh3GrB5irfsxFjKiAlGoB32oFWOxvDeGqlS1P8AgHLaMF0qvIWCBkveSBrU8B7cYrEoAYcYw4H5UtKJT2lSo9d681xvs86pRcWoEXUtxRIjuZv6VPhL6mxlbSDmvmIJV2gaJ9aD09D767u4mFSVcxJCdf8AIZB9aM4c7i48GIaVFpWhAnvewI+FebYbmXzYZbp/zuLA/wDqiBTjBYlhCgV4V9n/ABKZdUq38K5FB1vEvazGNKH7dggWhORU+ZBt6Urc9tHX1DMcqhuhRTP8QGtZgeBt4okYXG5jqpC0hLgB/wAp1q0ew2MSTBQUmxnKIHU2oFLjziiQUkgmSCdT1IJirWkJiFNgxoJTbrYUNxoDDqyFxhxYtEH9Sk1Tg+IqIENNq1iFR5+8aBq0plB91CRtJFXtvNqupxHxoXD49nKnOltE3utM/AXqz/eDFwhyR2v+sUFxW3qHET51S/KhZxH1qLeJavKxG0j6xUBiEFRSg5zlJiJ01NhoKCJwS/8AGn5/Wtf7vJ/vfgmD+tDYl9SYzAp0PunQ7m1hQOI4slNgq/br59+lA4b4Ym2Zaj52qCuGN3IVXPr4sZslZjaFEj4CtrxL4GblOFJ7EecigNxWHQL6+lLUtg6IJ+H+lENocWFEutNpSQBnWATPS+1CNBF5xCSZvAMehi470HJuDX1+dM1PRgkDKg5sQ94iPEmGsL7pm02pc6PnRzjZOCbMGBiHpMWH7LCanQUE+Agc5Kj7qJWZuJSJAt3iu/weZhpCDZYBK7AnMrxKuJAvFcl7D4Lmu5SJzqQiOqZKlgWucqa7PHJClnKDCjoJnlk2N9yBQVsggpzx4BzF3BJUfdHe97Vc44VA5RKhaIgXMqJ9Y+FCMnmrUiYzGxAsAi9+0frV6XDnIRoozPRNB0PsdhAht7EA5i0jI3aQFGSojrsK47gjrj7ji3SHCowkXgEGw7kaxeK7FeK/D8LKU5gXAo5h/imMqR11NR9lvZdOHabKzL7ozJ6IEAxe0nUmgX8Z9ni6gICxBUM5/wAKUnSOpOp7VEYVDYsgJAMTl1+zTvieAN8qgZJLmknsDS19lQBC0kwBAGoJ7HaN6CvlZglQnW477x0q8YKZy26zEQKg0SVKibDa+lTdUsXJiT66TpQC4zgoWQoDIsXC0mCPWmDftA4+heBdc5Ly0hLTw0KryFE7G0HvVmHdzTY/T4Ug9rcHMKTqBII7UHGNYTk4hbT4haVEKMwST510bPs/mENOQYkeIWtsTVXtw2HmcLxAe+4OW905jY1Pc0/9mGElBKSnxwEz13oOTd4U4SQo+IRBt9KhjODKbIIfQuQDABn/AF9a9EawaTmzpBMwO0d96p4rhG0qEJmPzEC3ag83QhwE5lGE7am/ltVrjC8pIlIF5GnwOvcTXTcSxaGxISLie/yrlcS84+QmYGwGtBPHcW5hCU8xXhAAJ/MNZKIlPQRapN8NeKQA2gAmQLk+cE0Rh1N4ewSCr4nzJqrEcbdO5R6WJ+lAceH4pU53iAY/MBIHYXkUJiOHIQfG7PqSb+ZMUvdxrpvnzTooiPOJoZ1ZPQHv/pQMMS7h0jwpzfAAf6VQh4bD9KWqF9PImY+FWMqJHvj4noKBMvX1o9xRGDaAJAOIfkTYw1hNRQC9fjTRxsHAoOZIIxD0JM5lS1hfdgEWtqRQOvYdpIUhS5iVrEEiChEAyN/EfjTzEukqCp3EdYCd/WkvsinwqMmEoTPSVqPTQ2po87Y7Aet1K1A1AoC+He4oaKetNpSkG99iTU0g5gAI94d5sAPLeh2LBEG5STcdTBg+VX4Z2UTmGZMgSB18Jmgs9puJQMAg/wBnTnCkgQVAFIX6xXoHF0pbLQblSAgRmnKZFr+Qrx32k4iVfhk6JSFG4vKyJ27V6xwt/wD9IhRMSkRv4dBaZPpQWNMAx4QJMwYMUUllESQZO83/AKVzvtFxl/DKytt83KyXDdIyrUoIZBlQOXMFyBJsKGb9pV5XXFcspBU2ylOqznKUEkOqWAYzGUptPSgfucLTk8IzKmSbCR09KEcwKjr1vFKsL7UvFCCjklZZbWtBCsy3HXFICGwFeGyFHQ7U64xxVaMQptvlQ2plBSrNzHC8q4QAQEhKb5jOh6UA6GMu+u/aocSZBTInw/XWtcExL2JQp5aQlpXia8EFSFKVkIVzFZvCE3KU61mKeypMk0HK/hc3CeII/wCA+h1PYKF/rUvZNklkSSCmYM/zp7wpKTgOJrWBlWpKT0skfVVKfZRZ/DKWRYqt2He1B1eGcyp1mB5kUr4w8C3zDZJOoOw1JFVtrfDQeDRLZkFST7sGCFDbbWe1cb7U8dUo8pJHiABjQDoB370AOOfL7uUKlIOo6bTReLUGRlJ8RHbT6Vbw7C8lkKnxETp9zSZ851Soye8RQVqeMRJ118+9R5oGoBI3JMdrVoqm1/L+dbKANQRGx60EgSbjKO1Y4hMXJne1vjVOZPS9XMZfzAkH0oBnfX79agwTH30FSdTUGSb+f0FAsUNfM0c5/Y2v+of/APFhKCWb+tFN4tHI5SkKKkrUtCgqACtLSSCmLj9kneg6f2WB5C1BUZzBHZAtbf3jRqlW1IKlFsmNLSIAGtVcMwxTgmnBOUnKTeyleKLdRRDcDlqKtlOSNJCbG9AalshtBTIATqdjNrVVhYuTdJuob3Nj1kH51HDXSnNIKkaXgmCdPOqcK8UjYyBNheNqAfivDw62QgFRbdABt7rmvrMV3Psw9nwrTd0rZWW17iBuLwLVxWGXKXU+KMqV5R70IMqAk3MGfSnuFx4wuKcQlwOtvICkLNgop0sNCLA0BPHfaLFILxbSgpzuBCsgUrKwgCFJyf8AFVnBkzFt6sVxd5t1C20BTWc3DSRnSlLbaCVBMgKdWs5ujZItMtsM4oErcOYKIIvoFbWA0NOE40SQAZTadr6QN6DjuHcbfAzuuAKaZC8vJbC1r5ZcPh5RVBlAhKheaKwfG8S04Di9UGFFTTWclDGdSEraTHiWtoJAGbwLF66ZOMCrFZCtJO43tG1Qf4kgeGTIvIkyaDnuEcXxSnkMurBIR40pbSkJUlCM2cFIUhWcmCCUEJtvRHGnUNyTJSJnzo5WNMyYKtQnSZ0t0pbg8Syr9s+sJwzSpUon966kzkQnVQB+VAJ7aOjAcJbw5s9iFcxY31BV80iqeBYXkYMpnxBKXIM/mvEaT60g4xxJXFcYXlgpZSIQg7JB0/iOpphj+PoQgxKIsEwDJAgSelAyY4tyG151Sws+Nsx4ioXj8yTp61x3GeBZH0PpVzcK6Zbc0I6tqH5VjvHWh8E0p92XJvKvXy6UxZ4unDqW0sF7Du2db0II0Ug/lWNiPKgW8S4hnX4Yyiye3X1pcQBc+nSi+N8JOFKShfNw7gzNPAe8NwQPdWNCmlhXagm44AY1qxtKl3v6mgMwuTtp3rQx5MCISNKB42w0j3leIXNrDoL61QcQJsLUPh3wApS5J27fzNVF2dooLHxtqTVbRqtTlRbVQBOD5moxUnFfX51oJoPRsBiF/gEoBGQONqMp3CLX2oR1GqfCEhFtNTbpNG8KQkYFKlk+NQCQnU5E+KQbQJoUYtK4SEBJAF9VKBO5nagKzlKQQSFCwnoBf0oLFKyi9gYO0x2jvVzTyTYmYKZ7ifFr1FD8YxiVqKgJKibWske7ba1Brh2JyvCdTaT/AJgQL9+1WuLUyrDB1KVNlxW4sAQlSTFxqD6UmYQcxJm3zHQfelGe0GOS6nD2IcTdboiFgkAEpNwtMEGe1B6vj3ApxCEz4dgCU5upG4ihcWqFgAXvmImx2zSfOIovDNZkWJPhlOxvAvInXal/GyUrAyjONRAEQBYnf0oBncWe5JJAMDQf61ZzdSbSbR1G3ahsO6gpiCQVSpJBmItE7A9Kp41iktYXmDxZhkBg+9v9mgQcd44pTnJYMqWrICOijGp71n+0Th6mFIaSQpltCUgyISuPHbqTFclhita8wPin3tYgWotzhy/75wk6kZp+M70FDPFnAjImPOL0RhsAtZlxUSb5iJirGX22x4EgHrv8TQuKxJO/38KB1ieIoZTlb8Suwj9daXcFw34p/IpR0UtQTdZCElRCRuoxA86UYpfrFF+ybaHMUnnKKWkJW44QSk5UIJsUkGc2XQg0HRcf4ApvCKWhGIygtqS3mKwkrQ6pxRAFoQhoXAuqjnvZDDIdLK1ON5UHM4eYAHIQgA8xpKcvNcF0KUITqJFVIYw6mucnMcO4h3mO891AbUhMNjlKcUStaoMKJkEUbi+ANKcaQpDyvAsqSXlKclIaAKkc6HG85KpbUJgWOWaBbi/Y1lnwuB4ktuFbiY5bK2keILMeJRclISO2tV8R9jGGULkPQlLx50/s0KYCE5VDLcqdDoABmAKjxjgbSMLizzgXSoOtoTiVLCW0uJTOQmVlYzqzKEgBO81xKnXCjKpaymZgqURPWCYnvQRQur0uUKBViBQXGrGh9+lVgVYwLffQUAS9T6/OpZYqKtT6/OppTJA6mg9B4SpKsKUqJ8AQlMg5SCCpZB6zAI8qRKchRy2t8J6U9YcJwxQD4FrUofw+FGlIcVgykmNJ26C1AQyuCT/TS1UOpyqMmdNO/emL+EMxAlUAdNKCxGDUglKrEGD5jagjh3I9L9yD1NDcUUCykgRkWR6Kv8xVzEz2i+n1ofiZHLXGoKfLfag9n4CkLbbMEDlJibDS8AXmg+NNEEZ9TEbKPQmDAPer/ZrG58KwoJBSltIVGhKe2/nQ3EnytRBTYWA/MAevUUCtx1IOUJKlQSc0km2pPXypF7V44fhG0AqkqkdIAj4z0pzj/BCYChJAVJC79QLx3rivajElbqEi4AAAAi/T+dBVh0BDepB3Asbb0LnDigCRMHexozEYpDYGZOZwC/iOvQwNPnS44sq/KkfwgAenSgzmRYC+k/O1SdyWAKj1JsPQUQ7AbTIQr/DeCCdZFCLR60ATgqHKmjFMmpJkWN5oBfw+8VSrDjp9/wBKcutAkBM/6VWcKb2oFYY7VZy6JLVbQiKCk4fTvWBuKLWgBI1mqFUECKkzp99BWLNaY0++goAVb+vzq3BfvEnoZ+F6rVv5n51PDN5lJAiVED40HoOFVlZagicgJ1BBJJMjrpVKgJQdR31mZ3qeOKYITAIEAQTcQIBjSQa074lLi8ER2MXigKNglRGhB+FBcaUC6o7KMjb7NHoE21zdKU48TFv5x60C1SvFpEGx71RxJIKVGSCbEeXWp4hcRe2tqFcSVIUpXnPfYUHp3+z3FKVw9JSJWgrRJuAkQYjYmp8QfU44DluIBEz7w0nTakH+zxzKw4JiFgyDFoI+FdBi1CxOqjcaG25HT1oKXmiuMwIA8KUyDBJHe9eecedIxSlAe7MAbHSu/exYST4ZiTaIPYHfzrzXFvBSllVyo28qCppIN1HXrPTeic4KbADyvA2qqYgb630TUmXUgosTHvDqdh5UDPBYELBKyQExI6k7VbiGkR4LEmJOoG1LnnlLUZNp00AJ7UbgsQlJSSq4Hn8J32oAnGFJkH1qCQDc0U+pSjKrToKiQEjW5FBJkJOuar3wekDzv61ZhmwYB6TWsdFrUC5bcVWtNXKUKrUbUFZA3mq3Y2qQIOpih1qvQRWqt4c2++gqCzW2F2++goNq39fnRXDP3rf8Q+dZWUHZP+8PMVNPuq/5n/5rdZQFMao9KVcR9z/uPzNZWUCVG1Yn92PNXzrKyg6D2F9xzzT9a6rjXv8A/wAZrKygCV+6H/LVXm+L/eGsrKDEb/e9aZ971rKygJOv/cPrUx9aysoMVrWDWsrKBg3v/D9aFcrKygHNRXpWVlBSrf0qhysrKCtysY0++grKyg//2Q=="/>
          <p:cNvSpPr>
            <a:spLocks noChangeAspect="1" noChangeArrowheads="1"/>
          </p:cNvSpPr>
          <p:nvPr/>
        </p:nvSpPr>
        <p:spPr bwMode="auto">
          <a:xfrm>
            <a:off x="1679576" y="-922338"/>
            <a:ext cx="2428875" cy="1924051"/>
          </a:xfrm>
          <a:prstGeom prst="rect">
            <a:avLst/>
          </a:prstGeom>
          <a:noFill/>
        </p:spPr>
        <p:txBody>
          <a:bodyPr vert="horz" wrap="square" lIns="91440" tIns="45720" rIns="91440" bIns="45720" numCol="1" anchor="t" anchorCtr="0" compatLnSpc="1">
            <a:prstTxWarp prst="textNoShape">
              <a:avLst/>
            </a:prstTxWarp>
          </a:bodyPr>
          <a:lstStyle/>
          <a:p>
            <a:pPr algn="r" defTabSz="914400" rtl="1"/>
            <a:endParaRPr lang="en-US">
              <a:solidFill>
                <a:prstClr val="black"/>
              </a:solidFill>
            </a:endParaRPr>
          </a:p>
        </p:txBody>
      </p:sp>
      <p:pic>
        <p:nvPicPr>
          <p:cNvPr id="98312" name="Picture 8" descr="https://encrypted-tbn2.gstatic.com/images?q=tbn:ANd9GcTVDRvY1rDu8qbOyhiuMtTjxoDGVgw8hYl5Gh08TJbZkY2ORB2y"/>
          <p:cNvPicPr>
            <a:picLocks noChangeAspect="1" noChangeArrowheads="1"/>
          </p:cNvPicPr>
          <p:nvPr/>
        </p:nvPicPr>
        <p:blipFill>
          <a:blip r:embed="rId2"/>
          <a:srcRect/>
          <a:stretch>
            <a:fillRect/>
          </a:stretch>
        </p:blipFill>
        <p:spPr bwMode="auto">
          <a:xfrm>
            <a:off x="1524000" y="0"/>
            <a:ext cx="7765420" cy="6858000"/>
          </a:xfrm>
          <a:prstGeom prst="rect">
            <a:avLst/>
          </a:prstGeom>
          <a:noFill/>
        </p:spPr>
      </p:pic>
    </p:spTree>
    <p:extLst>
      <p:ext uri="{BB962C8B-B14F-4D97-AF65-F5344CB8AC3E}">
        <p14:creationId xmlns:p14="http://schemas.microsoft.com/office/powerpoint/2010/main" val="161114265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2" descr="https://encrypted-tbn2.gstatic.com/images?q=tbn:ANd9GcTcKR8ihtoJnJBY_992cLZyqd21Om1jmHfeGbpOhiI3gIlsQzIZ"/>
          <p:cNvPicPr>
            <a:picLocks noChangeAspect="1" noChangeArrowheads="1"/>
          </p:cNvPicPr>
          <p:nvPr/>
        </p:nvPicPr>
        <p:blipFill>
          <a:blip r:embed="rId2"/>
          <a:srcRect/>
          <a:stretch>
            <a:fillRect/>
          </a:stretch>
        </p:blipFill>
        <p:spPr bwMode="auto">
          <a:xfrm>
            <a:off x="1524000" y="0"/>
            <a:ext cx="6215074" cy="6880350"/>
          </a:xfrm>
          <a:prstGeom prst="rect">
            <a:avLst/>
          </a:prstGeom>
          <a:noFill/>
        </p:spPr>
      </p:pic>
    </p:spTree>
    <p:extLst>
      <p:ext uri="{BB962C8B-B14F-4D97-AF65-F5344CB8AC3E}">
        <p14:creationId xmlns:p14="http://schemas.microsoft.com/office/powerpoint/2010/main" val="239407111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4" name="Picture 2" descr="https://encrypted-tbn1.gstatic.com/images?q=tbn:ANd9GcQBlxQkucUXeMyygYmV6e5yKNzW7-u-are0b6rsxQEJg4jVGvVr"/>
          <p:cNvPicPr>
            <a:picLocks noChangeAspect="1" noChangeArrowheads="1"/>
          </p:cNvPicPr>
          <p:nvPr/>
        </p:nvPicPr>
        <p:blipFill>
          <a:blip r:embed="rId2"/>
          <a:srcRect/>
          <a:stretch>
            <a:fillRect/>
          </a:stretch>
        </p:blipFill>
        <p:spPr bwMode="auto">
          <a:xfrm>
            <a:off x="1524000" y="0"/>
            <a:ext cx="7358082" cy="6756370"/>
          </a:xfrm>
          <a:prstGeom prst="rect">
            <a:avLst/>
          </a:prstGeom>
          <a:noFill/>
        </p:spPr>
      </p:pic>
    </p:spTree>
    <p:extLst>
      <p:ext uri="{BB962C8B-B14F-4D97-AF65-F5344CB8AC3E}">
        <p14:creationId xmlns:p14="http://schemas.microsoft.com/office/powerpoint/2010/main" val="1975354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Axis of </a:t>
            </a:r>
            <a:r>
              <a:rPr lang="en-US" b="1" dirty="0" err="1" smtClean="0">
                <a:solidFill>
                  <a:srgbClr val="FFFF00"/>
                </a:solidFill>
              </a:rPr>
              <a:t>supraspinous</a:t>
            </a:r>
            <a:r>
              <a:rPr lang="en-US" b="1" dirty="0" smtClean="0">
                <a:solidFill>
                  <a:srgbClr val="FFFF00"/>
                </a:solidFill>
              </a:rPr>
              <a:t> tendon</a:t>
            </a:r>
            <a:br>
              <a:rPr lang="en-US" b="1" dirty="0" smtClean="0">
                <a:solidFill>
                  <a:srgbClr val="FFFF00"/>
                </a:solidFill>
              </a:rPr>
            </a:br>
            <a:endParaRPr lang="fa-IR" b="1" dirty="0">
              <a:solidFill>
                <a:srgbClr val="FFFF00"/>
              </a:solidFill>
            </a:endParaRPr>
          </a:p>
        </p:txBody>
      </p:sp>
      <p:sp>
        <p:nvSpPr>
          <p:cNvPr id="3" name="Content Placeholder 2"/>
          <p:cNvSpPr>
            <a:spLocks noGrp="1"/>
          </p:cNvSpPr>
          <p:nvPr>
            <p:ph idx="1"/>
          </p:nvPr>
        </p:nvSpPr>
        <p:spPr/>
        <p:txBody>
          <a:bodyPr>
            <a:normAutofit/>
          </a:bodyPr>
          <a:lstStyle/>
          <a:p>
            <a:pPr algn="l" rtl="0"/>
            <a:r>
              <a:rPr lang="en-US" dirty="0" smtClean="0">
                <a:solidFill>
                  <a:schemeClr val="bg1"/>
                </a:solidFill>
              </a:rPr>
              <a:t>The supraspinatus tendon is the most important structure of the rotator cuff and subject to </a:t>
            </a:r>
            <a:r>
              <a:rPr lang="en-US" dirty="0" err="1" smtClean="0">
                <a:solidFill>
                  <a:schemeClr val="bg1"/>
                </a:solidFill>
              </a:rPr>
              <a:t>tendinopathy</a:t>
            </a:r>
            <a:r>
              <a:rPr lang="en-US" dirty="0" smtClean="0">
                <a:solidFill>
                  <a:schemeClr val="bg1"/>
                </a:solidFill>
              </a:rPr>
              <a:t> and tears.</a:t>
            </a:r>
          </a:p>
          <a:p>
            <a:pPr algn="l" rtl="0"/>
            <a:r>
              <a:rPr lang="en-US" dirty="0" smtClean="0">
                <a:solidFill>
                  <a:schemeClr val="bg1"/>
                </a:solidFill>
              </a:rPr>
              <a:t>Tears of the supraspinatus tendon are best seen on coronal oblique and ABER-series.</a:t>
            </a:r>
          </a:p>
          <a:p>
            <a:pPr algn="l" rtl="0"/>
            <a:r>
              <a:rPr lang="en-US" dirty="0" smtClean="0">
                <a:solidFill>
                  <a:schemeClr val="bg1"/>
                </a:solidFill>
              </a:rPr>
              <a:t>In many cases the axis of the supraspinatus tendon (arrowheads) is rotated more anteriorly compared to the axis of the muscle (yellow arrow).</a:t>
            </a:r>
          </a:p>
          <a:p>
            <a:pPr algn="l" rtl="0"/>
            <a:r>
              <a:rPr lang="en-US" dirty="0" smtClean="0">
                <a:solidFill>
                  <a:schemeClr val="bg1"/>
                </a:solidFill>
              </a:rPr>
              <a:t>When you plan the coronal oblique series, it is best to focus on the axis of the supraspinatus tendon.</a:t>
            </a:r>
          </a:p>
          <a:p>
            <a:pPr algn="l" rtl="0"/>
            <a:endParaRPr lang="fa-IR" dirty="0">
              <a:solidFill>
                <a:schemeClr val="bg1"/>
              </a:solidFill>
            </a:endParaRPr>
          </a:p>
        </p:txBody>
      </p:sp>
    </p:spTree>
    <p:extLst>
      <p:ext uri="{BB962C8B-B14F-4D97-AF65-F5344CB8AC3E}">
        <p14:creationId xmlns:p14="http://schemas.microsoft.com/office/powerpoint/2010/main" val="59071650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0" name="Picture 2" descr="https://encrypted-tbn2.gstatic.com/images?q=tbn:ANd9GcTcKR8ihtoJnJBY_992cLZyqd21Om1jmHfeGbpOhiI3gIlsQzIZ"/>
          <p:cNvPicPr>
            <a:picLocks noChangeAspect="1" noChangeArrowheads="1"/>
          </p:cNvPicPr>
          <p:nvPr/>
        </p:nvPicPr>
        <p:blipFill>
          <a:blip r:embed="rId3"/>
          <a:srcRect/>
          <a:stretch>
            <a:fillRect/>
          </a:stretch>
        </p:blipFill>
        <p:spPr bwMode="auto">
          <a:xfrm>
            <a:off x="1524000" y="0"/>
            <a:ext cx="6072198" cy="6722180"/>
          </a:xfrm>
          <a:prstGeom prst="rect">
            <a:avLst/>
          </a:prstGeom>
          <a:noFill/>
        </p:spPr>
      </p:pic>
    </p:spTree>
    <p:extLst>
      <p:ext uri="{BB962C8B-B14F-4D97-AF65-F5344CB8AC3E}">
        <p14:creationId xmlns:p14="http://schemas.microsoft.com/office/powerpoint/2010/main" val="415193142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6" name="Picture 2" descr="http://ajs.sagepub.com/content/31/6/1010/F3.large.jpg"/>
          <p:cNvPicPr>
            <a:picLocks noChangeAspect="1" noChangeArrowheads="1"/>
          </p:cNvPicPr>
          <p:nvPr/>
        </p:nvPicPr>
        <p:blipFill>
          <a:blip r:embed="rId2"/>
          <a:srcRect/>
          <a:stretch>
            <a:fillRect/>
          </a:stretch>
        </p:blipFill>
        <p:spPr bwMode="auto">
          <a:xfrm>
            <a:off x="1524000" y="1"/>
            <a:ext cx="7858148" cy="6939893"/>
          </a:xfrm>
          <a:prstGeom prst="rect">
            <a:avLst/>
          </a:prstGeom>
          <a:noFill/>
        </p:spPr>
      </p:pic>
    </p:spTree>
    <p:extLst>
      <p:ext uri="{BB962C8B-B14F-4D97-AF65-F5344CB8AC3E}">
        <p14:creationId xmlns:p14="http://schemas.microsoft.com/office/powerpoint/2010/main" val="422775754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2" descr="https://encrypted-tbn2.gstatic.com/images?q=tbn:ANd9GcTcKR8ihtoJnJBY_992cLZyqd21Om1jmHfeGbpOhiI3gIlsQzIZ"/>
          <p:cNvPicPr>
            <a:picLocks noChangeAspect="1" noChangeArrowheads="1"/>
          </p:cNvPicPr>
          <p:nvPr/>
        </p:nvPicPr>
        <p:blipFill>
          <a:blip r:embed="rId2"/>
          <a:srcRect/>
          <a:stretch>
            <a:fillRect/>
          </a:stretch>
        </p:blipFill>
        <p:spPr bwMode="auto">
          <a:xfrm>
            <a:off x="1524000" y="1"/>
            <a:ext cx="6143636" cy="6801265"/>
          </a:xfrm>
          <a:prstGeom prst="rect">
            <a:avLst/>
          </a:prstGeom>
          <a:noFill/>
        </p:spPr>
      </p:pic>
    </p:spTree>
    <p:extLst>
      <p:ext uri="{BB962C8B-B14F-4D97-AF65-F5344CB8AC3E}">
        <p14:creationId xmlns:p14="http://schemas.microsoft.com/office/powerpoint/2010/main" val="12531223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solidFill>
                  <a:srgbClr val="FFC000"/>
                </a:solidFill>
                <a:latin typeface="Bodoni MT Condensed" pitchFamily="18" charset="0"/>
              </a:rPr>
              <a:t>SLAP Tears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344863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latin typeface="Bodoni MT Condensed" pitchFamily="18" charset="0"/>
              </a:rPr>
              <a:t>SLAP Tears</a:t>
            </a:r>
            <a:endParaRPr lang="en-US" dirty="0">
              <a:solidFill>
                <a:srgbClr val="FFC000"/>
              </a:solidFill>
              <a:latin typeface="Bodoni MT Condensed" pitchFamily="18" charset="0"/>
            </a:endParaRPr>
          </a:p>
        </p:txBody>
      </p:sp>
      <p:sp>
        <p:nvSpPr>
          <p:cNvPr id="3" name="Content Placeholder 2"/>
          <p:cNvSpPr>
            <a:spLocks noGrp="1"/>
          </p:cNvSpPr>
          <p:nvPr>
            <p:ph idx="1"/>
          </p:nvPr>
        </p:nvSpPr>
        <p:spPr/>
        <p:txBody>
          <a:bodyPr>
            <a:normAutofit/>
          </a:bodyPr>
          <a:lstStyle/>
          <a:p>
            <a:pPr algn="l" rtl="0"/>
            <a:r>
              <a:rPr lang="en-US" dirty="0" smtClean="0">
                <a:solidFill>
                  <a:schemeClr val="bg1"/>
                </a:solidFill>
              </a:rPr>
              <a:t>A SLAP tear is an injury to the labrum of the shoulder, which is the ring of cartilage that surrounds the socket of the shoulder joint.</a:t>
            </a:r>
          </a:p>
          <a:p>
            <a:pPr algn="l" rtl="0"/>
            <a:r>
              <a:rPr lang="en-US" dirty="0" smtClean="0">
                <a:solidFill>
                  <a:schemeClr val="bg1"/>
                </a:solidFill>
              </a:rPr>
              <a:t>The head of your upper arm bone fits into a rounded socket in your shoulder blade. This socket is called the </a:t>
            </a:r>
            <a:r>
              <a:rPr lang="en-US" dirty="0" err="1" smtClean="0">
                <a:solidFill>
                  <a:schemeClr val="bg1"/>
                </a:solidFill>
              </a:rPr>
              <a:t>glenoid</a:t>
            </a:r>
            <a:r>
              <a:rPr lang="en-US" dirty="0" smtClean="0">
                <a:solidFill>
                  <a:schemeClr val="bg1"/>
                </a:solidFill>
              </a:rPr>
              <a:t>. Surrounding the outside edge of the </a:t>
            </a:r>
            <a:r>
              <a:rPr lang="en-US" dirty="0" err="1" smtClean="0">
                <a:solidFill>
                  <a:schemeClr val="bg1"/>
                </a:solidFill>
              </a:rPr>
              <a:t>glenoid</a:t>
            </a:r>
            <a:r>
              <a:rPr lang="en-US" dirty="0" smtClean="0">
                <a:solidFill>
                  <a:schemeClr val="bg1"/>
                </a:solidFill>
              </a:rPr>
              <a:t> is a rim of strong, fibrous tissue called the labrum. The labrum helps to deepen the socket and stabilize the shoulder joint. It also serves as an attachment point for many of the ligaments of the shoulder, as well as one of the tendons from the biceps muscle in the arm.</a:t>
            </a:r>
            <a:endParaRPr lang="en-US" dirty="0">
              <a:solidFill>
                <a:schemeClr val="bg1"/>
              </a:solidFill>
            </a:endParaRPr>
          </a:p>
        </p:txBody>
      </p:sp>
    </p:spTree>
    <p:extLst>
      <p:ext uri="{BB962C8B-B14F-4D97-AF65-F5344CB8AC3E}">
        <p14:creationId xmlns:p14="http://schemas.microsoft.com/office/powerpoint/2010/main" val="76492161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2" descr="http://orthoinfo.aaos.org/figures/A00627F01.jpg"/>
          <p:cNvPicPr>
            <a:picLocks noChangeAspect="1" noChangeArrowheads="1"/>
          </p:cNvPicPr>
          <p:nvPr/>
        </p:nvPicPr>
        <p:blipFill>
          <a:blip r:embed="rId2"/>
          <a:srcRect/>
          <a:stretch>
            <a:fillRect/>
          </a:stretch>
        </p:blipFill>
        <p:spPr bwMode="auto">
          <a:xfrm>
            <a:off x="2524100" y="1"/>
            <a:ext cx="6500826" cy="6847539"/>
          </a:xfrm>
          <a:prstGeom prst="rect">
            <a:avLst/>
          </a:prstGeom>
          <a:noFill/>
        </p:spPr>
      </p:pic>
    </p:spTree>
    <p:extLst>
      <p:ext uri="{BB962C8B-B14F-4D97-AF65-F5344CB8AC3E}">
        <p14:creationId xmlns:p14="http://schemas.microsoft.com/office/powerpoint/2010/main" val="59238702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a:r>
              <a:rPr lang="en-US" dirty="0" smtClean="0">
                <a:solidFill>
                  <a:schemeClr val="bg1"/>
                </a:solidFill>
              </a:rPr>
              <a:t>The term</a:t>
            </a:r>
            <a:r>
              <a:rPr lang="en-US" dirty="0" smtClean="0">
                <a:solidFill>
                  <a:srgbClr val="00B0F0"/>
                </a:solidFill>
              </a:rPr>
              <a:t> SLAP </a:t>
            </a:r>
            <a:r>
              <a:rPr lang="en-US" dirty="0" smtClean="0">
                <a:solidFill>
                  <a:schemeClr val="bg1"/>
                </a:solidFill>
              </a:rPr>
              <a:t>stands for </a:t>
            </a:r>
            <a:r>
              <a:rPr lang="en-US" dirty="0" smtClean="0">
                <a:solidFill>
                  <a:srgbClr val="00B0F0"/>
                </a:solidFill>
              </a:rPr>
              <a:t>Superior Labrum Anterior and Posterior</a:t>
            </a:r>
            <a:r>
              <a:rPr lang="en-US" dirty="0" smtClean="0">
                <a:solidFill>
                  <a:schemeClr val="bg1"/>
                </a:solidFill>
              </a:rPr>
              <a:t>. In a SLAP injury, the top (superior) part of the labrum is injured. This top area is also where the biceps tendon attaches to the labrum. A SLAP tear occurs both in front (anterior) and back (posterior) of this attachment point. The biceps tendon can be involved in the injury, as well.</a:t>
            </a:r>
            <a:endParaRPr lang="en-US" dirty="0">
              <a:solidFill>
                <a:schemeClr val="bg1"/>
              </a:solidFill>
            </a:endParaRPr>
          </a:p>
        </p:txBody>
      </p:sp>
    </p:spTree>
    <p:extLst>
      <p:ext uri="{BB962C8B-B14F-4D97-AF65-F5344CB8AC3E}">
        <p14:creationId xmlns:p14="http://schemas.microsoft.com/office/powerpoint/2010/main" val="90498498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2" descr="http://orthoinfo.aaos.org/figures/A00627F02.jpg"/>
          <p:cNvPicPr>
            <a:picLocks noChangeAspect="1" noChangeArrowheads="1"/>
          </p:cNvPicPr>
          <p:nvPr/>
        </p:nvPicPr>
        <p:blipFill>
          <a:blip r:embed="rId2"/>
          <a:srcRect/>
          <a:stretch>
            <a:fillRect/>
          </a:stretch>
        </p:blipFill>
        <p:spPr bwMode="auto">
          <a:xfrm>
            <a:off x="3381388" y="1"/>
            <a:ext cx="5357818" cy="6858007"/>
          </a:xfrm>
          <a:prstGeom prst="rect">
            <a:avLst/>
          </a:prstGeom>
          <a:noFill/>
        </p:spPr>
      </p:pic>
    </p:spTree>
    <p:extLst>
      <p:ext uri="{BB962C8B-B14F-4D97-AF65-F5344CB8AC3E}">
        <p14:creationId xmlns:p14="http://schemas.microsoft.com/office/powerpoint/2010/main" val="188017432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4" name="Picture 2" descr="http://orthoinfo.aaos.org/figures/A00627F04.jpg"/>
          <p:cNvPicPr>
            <a:picLocks noChangeAspect="1" noChangeArrowheads="1"/>
          </p:cNvPicPr>
          <p:nvPr/>
        </p:nvPicPr>
        <p:blipFill>
          <a:blip r:embed="rId2"/>
          <a:srcRect/>
          <a:stretch>
            <a:fillRect/>
          </a:stretch>
        </p:blipFill>
        <p:spPr bwMode="auto">
          <a:xfrm>
            <a:off x="1524000" y="0"/>
            <a:ext cx="9252872" cy="4857760"/>
          </a:xfrm>
          <a:prstGeom prst="rect">
            <a:avLst/>
          </a:prstGeom>
          <a:noFill/>
        </p:spPr>
      </p:pic>
      <p:sp>
        <p:nvSpPr>
          <p:cNvPr id="3" name="Rectangle 2"/>
          <p:cNvSpPr/>
          <p:nvPr/>
        </p:nvSpPr>
        <p:spPr>
          <a:xfrm>
            <a:off x="2381224" y="5143513"/>
            <a:ext cx="7000924" cy="646331"/>
          </a:xfrm>
          <a:prstGeom prst="rect">
            <a:avLst/>
          </a:prstGeom>
        </p:spPr>
        <p:txBody>
          <a:bodyPr wrap="square">
            <a:spAutoFit/>
          </a:bodyPr>
          <a:lstStyle/>
          <a:p>
            <a:pPr defTabSz="914400" rtl="1"/>
            <a:r>
              <a:rPr lang="en-US" b="1" dirty="0">
                <a:solidFill>
                  <a:srgbClr val="00B0F0"/>
                </a:solidFill>
              </a:rPr>
              <a:t>(Left)</a:t>
            </a:r>
            <a:r>
              <a:rPr lang="en-US" dirty="0">
                <a:solidFill>
                  <a:srgbClr val="00B0F0"/>
                </a:solidFill>
              </a:rPr>
              <a:t> </a:t>
            </a:r>
            <a:r>
              <a:rPr lang="en-US" dirty="0">
                <a:solidFill>
                  <a:prstClr val="white"/>
                </a:solidFill>
              </a:rPr>
              <a:t>An MRI image of a healthy shoulder. </a:t>
            </a:r>
            <a:r>
              <a:rPr lang="en-US" b="1" dirty="0">
                <a:solidFill>
                  <a:srgbClr val="00B0F0"/>
                </a:solidFill>
              </a:rPr>
              <a:t>(Right)</a:t>
            </a:r>
            <a:r>
              <a:rPr lang="en-US" dirty="0">
                <a:solidFill>
                  <a:srgbClr val="00B0F0"/>
                </a:solidFill>
              </a:rPr>
              <a:t> </a:t>
            </a:r>
            <a:r>
              <a:rPr lang="en-US" dirty="0">
                <a:solidFill>
                  <a:prstClr val="white"/>
                </a:solidFill>
              </a:rPr>
              <a:t>This MRI image shows a tear in the labrum. </a:t>
            </a:r>
          </a:p>
        </p:txBody>
      </p:sp>
    </p:spTree>
    <p:extLst>
      <p:ext uri="{BB962C8B-B14F-4D97-AF65-F5344CB8AC3E}">
        <p14:creationId xmlns:p14="http://schemas.microsoft.com/office/powerpoint/2010/main" val="63470992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50" name="Picture 2" descr="http://www.healio.com/%7E/media/Journals/ORTHO/2010/8_August/10_3928_01477447_20100625_17/fig7.ashx"/>
          <p:cNvPicPr>
            <a:picLocks noChangeAspect="1" noChangeArrowheads="1"/>
          </p:cNvPicPr>
          <p:nvPr/>
        </p:nvPicPr>
        <p:blipFill>
          <a:blip r:embed="rId2"/>
          <a:srcRect/>
          <a:stretch>
            <a:fillRect/>
          </a:stretch>
        </p:blipFill>
        <p:spPr bwMode="auto">
          <a:xfrm>
            <a:off x="1524000" y="0"/>
            <a:ext cx="9283619" cy="4572008"/>
          </a:xfrm>
          <a:prstGeom prst="rect">
            <a:avLst/>
          </a:prstGeom>
          <a:noFill/>
        </p:spPr>
      </p:pic>
    </p:spTree>
    <p:extLst>
      <p:ext uri="{BB962C8B-B14F-4D97-AF65-F5344CB8AC3E}">
        <p14:creationId xmlns:p14="http://schemas.microsoft.com/office/powerpoint/2010/main" val="4174170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1337981" y="0"/>
            <a:ext cx="9765437" cy="6858000"/>
          </a:xfrm>
          <a:prstGeom prst="rect">
            <a:avLst/>
          </a:prstGeom>
        </p:spPr>
      </p:pic>
    </p:spTree>
    <p:extLst>
      <p:ext uri="{BB962C8B-B14F-4D97-AF65-F5344CB8AC3E}">
        <p14:creationId xmlns:p14="http://schemas.microsoft.com/office/powerpoint/2010/main" val="18616936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descr="http://parkclinic.com.au/home/wp-content/uploads/2014/07/Labral-Tear-of-the-Hip-PIC-3.jpg"/>
          <p:cNvPicPr>
            <a:picLocks noChangeAspect="1" noChangeArrowheads="1"/>
          </p:cNvPicPr>
          <p:nvPr/>
        </p:nvPicPr>
        <p:blipFill>
          <a:blip r:embed="rId2"/>
          <a:srcRect/>
          <a:stretch>
            <a:fillRect/>
          </a:stretch>
        </p:blipFill>
        <p:spPr bwMode="auto">
          <a:xfrm>
            <a:off x="1523969" y="642918"/>
            <a:ext cx="9167809" cy="3500438"/>
          </a:xfrm>
          <a:prstGeom prst="rect">
            <a:avLst/>
          </a:prstGeom>
          <a:noFill/>
        </p:spPr>
      </p:pic>
    </p:spTree>
    <p:extLst>
      <p:ext uri="{BB962C8B-B14F-4D97-AF65-F5344CB8AC3E}">
        <p14:creationId xmlns:p14="http://schemas.microsoft.com/office/powerpoint/2010/main" val="62155900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descr="https://encrypted-tbn2.gstatic.com/images?q=tbn:ANd9GcTr1jZENwF8SgzLOGN5Svd5MMkjN4TTA2SbLJoYVyZI1Pl2amyL"/>
          <p:cNvPicPr>
            <a:picLocks noChangeAspect="1" noChangeArrowheads="1"/>
          </p:cNvPicPr>
          <p:nvPr/>
        </p:nvPicPr>
        <p:blipFill>
          <a:blip r:embed="rId2"/>
          <a:srcRect/>
          <a:stretch>
            <a:fillRect/>
          </a:stretch>
        </p:blipFill>
        <p:spPr bwMode="auto">
          <a:xfrm>
            <a:off x="1524000" y="0"/>
            <a:ext cx="6500826" cy="6794746"/>
          </a:xfrm>
          <a:prstGeom prst="rect">
            <a:avLst/>
          </a:prstGeom>
          <a:noFill/>
        </p:spPr>
      </p:pic>
    </p:spTree>
    <p:extLst>
      <p:ext uri="{BB962C8B-B14F-4D97-AF65-F5344CB8AC3E}">
        <p14:creationId xmlns:p14="http://schemas.microsoft.com/office/powerpoint/2010/main" val="198985310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8" name="Picture 2" descr="https://encrypted-tbn2.gstatic.com/images?q=tbn:ANd9GcTVhvuvnWdFbDcBTPxn838u-zQ9izUepXyy2HiF8ngSkBOUPEzG"/>
          <p:cNvPicPr>
            <a:picLocks noChangeAspect="1" noChangeArrowheads="1"/>
          </p:cNvPicPr>
          <p:nvPr/>
        </p:nvPicPr>
        <p:blipFill>
          <a:blip r:embed="rId2"/>
          <a:srcRect/>
          <a:stretch>
            <a:fillRect/>
          </a:stretch>
        </p:blipFill>
        <p:spPr bwMode="auto">
          <a:xfrm>
            <a:off x="1524000" y="0"/>
            <a:ext cx="9120574" cy="5357826"/>
          </a:xfrm>
          <a:prstGeom prst="rect">
            <a:avLst/>
          </a:prstGeom>
          <a:noFill/>
        </p:spPr>
      </p:pic>
    </p:spTree>
    <p:extLst>
      <p:ext uri="{BB962C8B-B14F-4D97-AF65-F5344CB8AC3E}">
        <p14:creationId xmlns:p14="http://schemas.microsoft.com/office/powerpoint/2010/main" val="422938788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4" name="Picture 2" descr="http://sikerimaging.com/wp-content/uploads/2013/06/Shoulder001a-300x300.jpg"/>
          <p:cNvPicPr>
            <a:picLocks noChangeAspect="1" noChangeArrowheads="1"/>
          </p:cNvPicPr>
          <p:nvPr/>
        </p:nvPicPr>
        <p:blipFill>
          <a:blip r:embed="rId2"/>
          <a:srcRect/>
          <a:stretch>
            <a:fillRect/>
          </a:stretch>
        </p:blipFill>
        <p:spPr bwMode="auto">
          <a:xfrm>
            <a:off x="1524000" y="0"/>
            <a:ext cx="6858016" cy="6858016"/>
          </a:xfrm>
          <a:prstGeom prst="rect">
            <a:avLst/>
          </a:prstGeom>
          <a:noFill/>
        </p:spPr>
      </p:pic>
    </p:spTree>
    <p:extLst>
      <p:ext uri="{BB962C8B-B14F-4D97-AF65-F5344CB8AC3E}">
        <p14:creationId xmlns:p14="http://schemas.microsoft.com/office/powerpoint/2010/main" val="427672155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descr="http://198.170.86.30/cases/MSK/SLAPcor.jpg"/>
          <p:cNvPicPr>
            <a:picLocks noChangeAspect="1" noChangeArrowheads="1"/>
          </p:cNvPicPr>
          <p:nvPr/>
        </p:nvPicPr>
        <p:blipFill>
          <a:blip r:embed="rId2"/>
          <a:srcRect/>
          <a:stretch>
            <a:fillRect/>
          </a:stretch>
        </p:blipFill>
        <p:spPr bwMode="auto">
          <a:xfrm>
            <a:off x="1524001" y="0"/>
            <a:ext cx="7487371" cy="6858000"/>
          </a:xfrm>
          <a:prstGeom prst="rect">
            <a:avLst/>
          </a:prstGeom>
          <a:noFill/>
        </p:spPr>
      </p:pic>
    </p:spTree>
    <p:extLst>
      <p:ext uri="{BB962C8B-B14F-4D97-AF65-F5344CB8AC3E}">
        <p14:creationId xmlns:p14="http://schemas.microsoft.com/office/powerpoint/2010/main" val="389401910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2" descr="https://encrypted-tbn1.gstatic.com/images?q=tbn:ANd9GcQBfPTQ7aI3K2RM7zpKfoBrBcDH0rcnuhgvxs489xGemRXuVrlb"/>
          <p:cNvPicPr>
            <a:picLocks noChangeAspect="1" noChangeArrowheads="1"/>
          </p:cNvPicPr>
          <p:nvPr/>
        </p:nvPicPr>
        <p:blipFill>
          <a:blip r:embed="rId2"/>
          <a:srcRect/>
          <a:stretch>
            <a:fillRect/>
          </a:stretch>
        </p:blipFill>
        <p:spPr bwMode="auto">
          <a:xfrm>
            <a:off x="1524000" y="0"/>
            <a:ext cx="8286776" cy="6827470"/>
          </a:xfrm>
          <a:prstGeom prst="rect">
            <a:avLst/>
          </a:prstGeom>
          <a:noFill/>
        </p:spPr>
      </p:pic>
    </p:spTree>
    <p:extLst>
      <p:ext uri="{BB962C8B-B14F-4D97-AF65-F5344CB8AC3E}">
        <p14:creationId xmlns:p14="http://schemas.microsoft.com/office/powerpoint/2010/main" val="322914580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solidFill>
                  <a:srgbClr val="FFC000"/>
                </a:solidFill>
                <a:latin typeface="Bodoni MT Condensed" pitchFamily="18" charset="0"/>
              </a:rPr>
              <a:t>hill </a:t>
            </a:r>
            <a:r>
              <a:rPr lang="en-US" sz="6000" dirty="0" err="1">
                <a:solidFill>
                  <a:srgbClr val="FFC000"/>
                </a:solidFill>
                <a:latin typeface="Bodoni MT Condensed" pitchFamily="18" charset="0"/>
              </a:rPr>
              <a:t>sach</a:t>
            </a:r>
            <a:r>
              <a:rPr lang="en-US" sz="6000" dirty="0">
                <a:solidFill>
                  <a:srgbClr val="FFC000"/>
                </a:solidFill>
                <a:latin typeface="Bodoni MT Condensed" pitchFamily="18" charset="0"/>
              </a:rPr>
              <a:t> lesion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1706033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2" name="Picture 2" descr="http://images.radiopaedia.org/images/32252/90437f17e41e90fa904cfc7edc1e0f.jpg"/>
          <p:cNvPicPr>
            <a:picLocks noChangeAspect="1" noChangeArrowheads="1"/>
          </p:cNvPicPr>
          <p:nvPr/>
        </p:nvPicPr>
        <p:blipFill>
          <a:blip r:embed="rId2"/>
          <a:srcRect/>
          <a:stretch>
            <a:fillRect/>
          </a:stretch>
        </p:blipFill>
        <p:spPr bwMode="auto">
          <a:xfrm>
            <a:off x="2309786" y="-71454"/>
            <a:ext cx="6929454" cy="6929454"/>
          </a:xfrm>
          <a:prstGeom prst="rect">
            <a:avLst/>
          </a:prstGeom>
          <a:noFill/>
        </p:spPr>
      </p:pic>
    </p:spTree>
    <p:extLst>
      <p:ext uri="{BB962C8B-B14F-4D97-AF65-F5344CB8AC3E}">
        <p14:creationId xmlns:p14="http://schemas.microsoft.com/office/powerpoint/2010/main" val="241753850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2" descr="https://encrypted-tbn2.gstatic.com/images?q=tbn:ANd9GcSDnzxxsKOvC7EK_7PtadFAIyC3tPryhzi6aUkudW6cs00BINNl"/>
          <p:cNvPicPr>
            <a:picLocks noChangeAspect="1" noChangeArrowheads="1"/>
          </p:cNvPicPr>
          <p:nvPr/>
        </p:nvPicPr>
        <p:blipFill>
          <a:blip r:embed="rId2"/>
          <a:srcRect/>
          <a:stretch>
            <a:fillRect/>
          </a:stretch>
        </p:blipFill>
        <p:spPr bwMode="auto">
          <a:xfrm>
            <a:off x="1524000" y="1"/>
            <a:ext cx="6643702" cy="6870987"/>
          </a:xfrm>
          <a:prstGeom prst="rect">
            <a:avLst/>
          </a:prstGeom>
          <a:noFill/>
        </p:spPr>
      </p:pic>
    </p:spTree>
    <p:extLst>
      <p:ext uri="{BB962C8B-B14F-4D97-AF65-F5344CB8AC3E}">
        <p14:creationId xmlns:p14="http://schemas.microsoft.com/office/powerpoint/2010/main" val="170709226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AutoShape 2" descr="Image result for shoulder hill sach defect mri"/>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r" defTabSz="914400" rtl="1"/>
            <a:endParaRPr lang="en-US">
              <a:solidFill>
                <a:prstClr val="black"/>
              </a:solidFill>
            </a:endParaRPr>
          </a:p>
        </p:txBody>
      </p:sp>
      <p:pic>
        <p:nvPicPr>
          <p:cNvPr id="300035" name="Picture 3" descr="C:\Users\Doctor\Desktop\index.jpg"/>
          <p:cNvPicPr>
            <a:picLocks noChangeAspect="1" noChangeArrowheads="1"/>
          </p:cNvPicPr>
          <p:nvPr/>
        </p:nvPicPr>
        <p:blipFill>
          <a:blip r:embed="rId2"/>
          <a:srcRect/>
          <a:stretch>
            <a:fillRect/>
          </a:stretch>
        </p:blipFill>
        <p:spPr bwMode="auto">
          <a:xfrm>
            <a:off x="1524000" y="0"/>
            <a:ext cx="6858016" cy="6858016"/>
          </a:xfrm>
          <a:prstGeom prst="rect">
            <a:avLst/>
          </a:prstGeom>
          <a:noFill/>
        </p:spPr>
      </p:pic>
    </p:spTree>
    <p:extLst>
      <p:ext uri="{BB962C8B-B14F-4D97-AF65-F5344CB8AC3E}">
        <p14:creationId xmlns:p14="http://schemas.microsoft.com/office/powerpoint/2010/main" val="3521210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FF00"/>
                </a:solidFill>
              </a:rPr>
              <a:t>Coronal anatomy and checklist</a:t>
            </a:r>
            <a:endParaRPr lang="fa-IR" b="1" dirty="0">
              <a:solidFill>
                <a:srgbClr val="FFFF00"/>
              </a:solidFill>
            </a:endParaRPr>
          </a:p>
        </p:txBody>
      </p:sp>
      <p:sp>
        <p:nvSpPr>
          <p:cNvPr id="5" name="Text Placeholder 4"/>
          <p:cNvSpPr>
            <a:spLocks noGrp="1"/>
          </p:cNvSpPr>
          <p:nvPr>
            <p:ph type="body" idx="1"/>
          </p:nvPr>
        </p:nvSpPr>
        <p:spPr/>
        <p:txBody>
          <a:bodyPr/>
          <a:lstStyle/>
          <a:p>
            <a:endParaRPr lang="fa-IR"/>
          </a:p>
        </p:txBody>
      </p:sp>
    </p:spTree>
    <p:extLst>
      <p:ext uri="{BB962C8B-B14F-4D97-AF65-F5344CB8AC3E}">
        <p14:creationId xmlns:p14="http://schemas.microsoft.com/office/powerpoint/2010/main" val="106185535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AutoShape 2" descr="data:image/jpeg;base64,/9j/4AAQSkZJRgABAQAAAQABAAD/2wBDAAkGBwgHBgkIBwgKCgkLDRYPDQwMDRsUFRAWIB0iIiAdHx8kKDQsJCYxJx8fLT0tMTU3Ojo6Iys/RD84QzQ5Ojf/2wBDAQoKCg0MDRoPDxo3JR8lNzc3Nzc3Nzc3Nzc3Nzc3Nzc3Nzc3Nzc3Nzc3Nzc3Nzc3Nzc3Nzc3Nzc3Nzc3Nzc3Nzf/wAARCADQAPIDASIAAhEBAxEB/8QAGwAAAQUBAQAAAAAAAAAAAAAABAACAwUGAQf/xAA5EAABAwMCBAQDBwMEAwEAAAABAgMRAAQhEjEFQVFhEyIycQYUgSNCkaGxwdEzUuEVYvDxFjRTJP/EABUBAQEAAAAAAAAAAAAAAAAAAAAB/8QAFREBAQAAAAAAAAAAAAAAAAAAAEH/2gAMAwEAAhEDEQA/APGtsfpXPyroOob1znIoERtSFKetIb0CJ3M/hS5iYzSiQaUkb0CmBFLcb4ru4k8q4YEgmgUZ2+ldiTB5UhtnntNL250HN/pSzypc80qDp5/lXAYM/XeuxKcfnXR7x9KBfdPWudYBrojnOT7V2Mb/AFoGgf8AVITyzG9TNNLdjw0LWZ5CaJPDL8H/ANRfI5FABHbfnSiT7Uerhd9JT8s5PSKYeH3gSQbdZ64oBBPKuY2qc27yBqWyscspMVHAJI5+9AyBt+td7xXCCInB2pA0HTXNutd3A50o04oOcsClIjJpTjka4pOdooBF+o11tWhaVgSUmYNJfrNNoHuuF1xbi41LUVGBzNKmUqA62RrebQoGFKAMGuKVJkAgb6SZqSz/AK7OfvjH1qEdyRipUruaQ2xSxSmDVUgeorhNO3kjlXAD9aBHaRS5iBXeW9LTpHmORyoETGJ3pEyKe2w67GhpRPYUa3wp8iVrbaHRSs/hQV0D8eVOgDG/SatE8KbShRVcypP3Uo3oi14X4g+zsn3VGIJ296ClAknSJP4/SimeG3K8qQGxy8TE1sOH/DV266lL7Ddq3EhZAJI6xVxY/DFohZU68u4UnkNh9KDBM8Kaga1uOLIwlsTVxZcEd0pLVhGY1uYJ/Gt/bWFpbGWkAL/2JAge9GJ0ghSUpCgPUrP60GUZ+GOIOLBVcNtpUIV4aIIqRPwmoOA3N86pJ5p/StSHlqB0qE9KaFJESXNpkDnQZF/4fLDhDlw8qcJUB+VRJ4VZG3XqvHkKbV94AalfvWteeIbKWVqx6CUyQOc1X3zVs/aLbYWJMgrX/d1oMwnhD6CS3fI0n0hYg/UUHc8MfQkm7sm3kH77f+K1zfDLRqxCH1i7KUjW4gYHt7VDeWjLLaXbV0paCwFTkAHmKDAXHCmZIadLSzu26Jg9qrbm0eYMOIKeh5H616hffD5eOkrbdzsvB95rN3XDbiy8VCU6wMlpUGR70GLIIER/ml7wOtXFxw1LyddpKVDdlWD9KqloUhSkqBBHIjIoIpjltSOZp0R7GlEg0Aa/UabTnPWabQKlSpUFjZgfMMAk+tM/jUQAnt3qe0AFwxtOofTNQgQlPOpUrk0hMZFIinoQXFFKBNVTQR/mntMuvEeEknkTyFGW1miQXJUeiaubSwfWUp8NKGlGQjr3EUFG3w9WsJeWlJzgZNWFnwt10j5W1JH/ANHq09pwpm2IDbYSoZJUdRqxRAOkISSRuugz1twi9UftHEoQkxATIqd7hjtuUvMIS8c6y6I1fSr2V4laQJ2H7UO80l67SVKK20p/uwD0igEt27uEKDNrbp2kiYHtV61JKUh8HTg6EwBQiwPGZUUyg4gDnRhUSAlPkTGAP3oCGoUoSpThAypZmiW1JaQUhWkHoN/rQLaSCCCCIiK6TtqmPwoDTcJKYbSI3k70wriStQE8yYH0FAXV+zbNHSTIGw/aq5526flx8eC2fShQyvt2oD73jbTIS00S6oK9LdVjr/HrtKnLW2DbadlOqiPeord5NkhQZCS7OVkzHYVXvK4txBxSTdaGgrzJnYd6AZ3jHGFvFtu6ykwrwx5B1qALvXgQ68uDsZxFWDtsEpQPFVp2BA/PvSTaIWgpU6pBEkQn84oILc8RYP2dyUNpwkFUfj1qS4urp63X45WlK0wsoMiPaoHGnAU6VIKB6VRvT/GVbeYJBQcKSRg0F1wXjAUyi0v7hDjQ/pvyQ4E9D371ogEFkJKEqb3MpBJHI15p8xbqdPiNpCSqQUYINar4c44olNjduawf6SzuT0NBNxf4cbdaL9nBcEqCJz3g/tWQv7UrPh3Dag6Bh1I3HRQ5V6dLJlOUObkAYFUnG+FfPNC4SQm4CZ1JGCKDy91tbS1JWmCncGmAYkZq/ubQOAtXADbgPlVtPY1S3DTluspcQUnuOVBWues02nues0ygVKlSoLWzQpTzGI86f1qMNKAgAHvV1w7h7i/l16kgSCOtFt8OB0+MmQBkJOTUqVRsWgXI3ParOz4csp+0HhJ5EDJ/mrm2tWWxCGsbgGioQkgwCoRgJwPaqoa04Yw1B06Y5nM+wqybSGpASkfXP41AFkTMV2CVREnvyoCA55cAyTtG9Q3fE7azxcPhJ6TQ3ELs2rAS0dT6zCB36+1Ot+ANsN+NcL8V9QziZPvQMb+IeGOOJBcKM4UtJAqzCGXEJdacKkKMoUigP9MDqXG3NPhqGEqSMVQNXbvBn1oaJ8FJIKCfKaDY+I+hsEaFqBJBOJqdD6XAAtvQead/zqq4fxqxu2wlLyG3NiFqAosuyBCkbGIOBQGF2eZA2Ioe8viwgpbSFOqMAA5mhDfuqc8NIBUeYMgUm7V4a3G1a1q8usD0jmaB7SlNqCtAfutwTkIoLiP+ouqOmdR3WOlFOOmyVhJUvoBk1E9xRu5SoNtqS4BBVqgUFM2blSi22hMJJkjlRi0Fm2UXnhrIw0DE0ML1drllKZJyTmTQzjxee1L0hfKOtA9ph5UqUYBPpB8sVaJYeOhtvThIyo4NScGZFyj7QAK2kj/kVcmwW0ptKm5ASfMdjQV1xw51bIW62AYyEnb2qjuGVtnzKOkmYn8jWzVesN2pBAKgCCo5gdDWOvXw64pemETjlNBWvtpGUoOuc96MtGA422UrAUcoOZFDuSo+Uz1EZ7U8PrbZSGyAUkkDnQbfgXEjdM+C8Pt2TDhP3wNjVotQToShJhQkpjBjnWU4M+38yxdFwNqcPhrRMgn+a06VgHAyBG8igoPinhwcAuAJJBlaeX0rFXrJctVBSZcaMDO4r0q/87TiXCQlQIAjn1rzx1RTcXDSzJ2gbE0GXd9ZplPeEOKB3BzTKBUqVKg9A4SgFpklIAxGamU2EkECevagOEXqClhsjzDTHlqwH2jciYPOIqVK604AISVY3O5qcFMYO/KoUpCNOTO+2BTh02J5/tVVKciZJE5FdJ0iFEATiDUREQSYB/KugeMdIJCAfMRyHT3oAb5txy4adCSpCQTHQdauzxEi2RICtQwT/wA2oV8BSEtJSAVGAIzQl9bPWzQASlOBAOSTQOZvrhx5bSAFKIgKB2pGzbNwVPwtEAkRPvU3DW222tTo85MEEgR3mimXECdLQCScKKpoGL4RYNp8RqxaUN/MMiaBPhJOli0AKZyMk1eha2VaUqOf7YGal4cyhu8U4B9osQvUJgUA3BeBX96oIQ0lpJklZED2mt2z8N29nwhSnFD7EFS3CNz0q04K20OHwrFuhJOjrAyZqs+KuMrf4AW0lOhSioKG2kd+dB5XxjiSFPLUNWgqiRviqlVy2kqQy4og5KVcqZxJ4pWG4iMkzMzQEKUqFETzoCHH/EKciEAx/uriFEwcAnqJFCKJGdp75NSIUZBmRQafhWrQV/MaQB5gTy/xV6riiSwIWhSUo9IkyZ3rFW0GFTqE9PSatWEkaCVwmdjj8e1AdaoN5daIxJzMaudDCxDt0rVqKcziJo9hPy9w0pDYJXMQee34UUHBbthAAW6qQUDIHv1oMrxNCW7hQSo4O23LrQ7YWlQKckZM8q0bzbQJfU0lUJyCZ+tU3gquLlxxtBRpPLYigsWLYeLb+G4ElQlMnY1omXFuFUQFjYpGw71mHnErVbJcVpCDqJI5Cr3hd7YXI+yv0lw+ptQ0mgP0l5DiVr1EghIGNPevPLkJsuKEFJgyD3ivQGy2iT4yCFEnBn6zWA+JSz8wtTK9QDkg8yedBl70AXTkRBMiKgqa7MvqNQ0CpUqVBqOFPpDjCUBxRJAmMb1f26CGh4hIIHpnNU/CLq51MIZW0hMjIbE79atWgVJKisrWckk5NSpSUVJWY1dpM08LURlGQMTiKlShECZ1Rma7KUEkhJTG8ZqqagKcjUQhPM86nbhEDaDgK71EHAAlIhRPKa7pnzL2VsCcUD/DlRUoebviKIeUp/LiiozyxA/aokkggAYjMnIqUkQUBMD/AG0AF4wNYcSVaTyVyrtrbhx0rUTpAG2fxqwUyHm1alSnfJoIvoW74VsJIO84oLdtPjQlKUrUAYJ61YWrSbl1u2WS2vZLiRBBo34csvBSptYIJQCCBM+9H8Y4WLq50WNyi1eCYQtadyetA93iDfA7dVu/eJdbdSUqQgZIO+apPiS9trvhaFW4CGQyQhMekTEGsRZcL4m/xx9HE1u+Myo61aiQQNzWlUUXNg9bNgBKUkhM/lQYHiSil4SMxXfDZdt0rRqC4Me9M4lq1GJhJgSJ+lBocWMg7YHT3oEoq5E7bxSIEnVg+8Co4OrVE9hzrkHSRBz150FvZFvwtAPnOCNwc4q6QgtISFNqlWylCRWUtyErJJKUkiQTtWoslrcShrxUlQ8zalcqAz5e4U6Alw6kpGkDOP2rraHWwVrcCSZ0kY/Cr9gI0hWkaiJOdv5qvfQnQqUFKJJJHTp9aCtuEvBzwymNYhGrnjJFD8PQ6ha0BxITsQc4qxctbi/dGpKiGkwFEbDlVZeIIug2gairEDme1BNaNhxL1w4NXmDaAP1orgFm1bXNwwhlwJ3Ut0AJJ6A0Ra2yWHWLdMw153AP7jR7igpZMEI5AjHvQSKDYSpIATiDpFZL4vtdFo26gJ0hUGOfetQStKASQd/KBiqT4pSg8NbVBQkqnTQeaP8A9Q1HUtx/VV71FQKlSpUG44XaPIRbEMqSFhKkmZ1CaPYbdSiVIUQn1ECfxqu4U++2hmF6gNOkdBip0/ES7dtSAG0BY0qIGalSjp7bc+RHWhnnWYh12I9KY50Pb8XtyoA6lnmqjXb1TkC3ROMlSRAHU1VQNvoW8EspWQMFRTzo5BKBkmhQFKeSCoqWdgkQKKUVTAA1c46UEmsEzzJ3BiuqWEp6EdTUZ9MgiJgzUDg1CFwRGUzg+9A27v3XB4VuIRspUfp1q0+FuHJStLjyJM41Ziq+3YQlXirA1D0AjAq44PeoYd8N0wlRnfftQegcJYQWSqTIPmxz/apr9CtPjurS2gSVKUBiKy9xxtVqpg2ytLZPnnkaqfin4sVes/KMoIaQYWR9/t7UEB+IlXjPELu4ZhTr5DR28vWOlN4NcsusPpSsB4Soo2xWcdfU+cKDbaBMA7jpSS6bW8RdJ1AYJBO4oIviCz8O5UACURMJEyOtVobQbdPhoMn1HV+ta/i7LN9ZIubeBiSAZjt7Vi7oKQtSfTHI7GghWAVRI5CI3qOQFciKeHlJCsgE4JqNRUFcxqztQOSU6kkmU+351ovh99CylLi0+qB2HSs43M6oJB3o/hxQm6SodeXSg9Ksm0hcrOpMCCNhFSP2p4ldt27GBqEhOZ61S2F2p9wpCi2kJ9OrflmtR8DoDjt7dqJ1W6Nk8gT0oJPiXweDcObs2Ep8c/eTyHesnw+2Sh75h4SoStWoYH8VacXcXxC7Lzh8qJAkbCcUDerVb27hSVHWnSNOdxQDWNwtTjzykyq4XIkxgc+wqzLxUiFOgg4ASP0rPWfxFZNqUxco8LQBCiPVHKO9WLHEmHh41jYXbij95SdKSO08qAxZ1kI1QBExmaqfisAcORBGFbVcJlSdam/CkTpJnNZn4svg7apZDKjp3cBEUGAuI8UxTEpKlBKRJJgCnvmXJpgJBBBgjYigRBBIO4pU5TrilFSlkqJkk8zSoNLYLcUyyEHEpSc1WOpUmAZhI5Vb8EQkhkqPTA5mjre3bdbADYHMY2FSpWbYbdcWNKTnntNaKzC21DxAdKRMVZtWtmgALSZG4G1PDLRSVsqS2BzUNx0qqbbpCWi7KtZ7ZApKIyZxyk0slIkAgHBrnmmITuYgR9aDuIBIk9OZrsGdaie4iuAkjzAk8gRTVuaQAOfOgkUomAMR0oV1yJT6QedStkkxnaahfSNYkmOfSgJLilpDZOFCTpVjtQztk6porUdSARCaM4WPGUiEgoB/A9qvTY40gAIElSe/TvNBj7K1aLpNz5SDq0jlR9zZNuW4eaLkacgiQaPubFrWsOoSBtBnb+a6LdAY8JpWN4JkAbUFFwO++Wc+Xe9BMEKNT8d4QjT47CSptWxNVvEmS2vWklSgoyQB/wANXHAuLMvNJt7hSQRyJjPagyK20pWpGklQMHqKiUmHATsdv+q3PEuBIuNa7fOZ2/I1mbrh7tu55kkRyH5UFXjSQCY5gjNSoWpvKVQd98CpXGzI14J6iK4RjzAaT3oL34f4ir5nTKUFYiYwK23wlfKs7m9CVBKFtqJgb8683sWFFxLZCgSfME8q3vCnHUcNukpbDbr4S0lwjYTk/gKAlxKXUpcBB1Zid6Gu1OfMWobOlWvV+VSMeZMT5AYBOyqHeUTdqWJAQNIMc6AO44XZ3Fyl64ttax6TtPvR0rWIUpZIEAJwAOlOQ6UhSjlCj5egV/FNQVqKitStPQYk0DUJAISAUxviazvxgUJtkITEkQREbVpUwUwNUT+FZH4tdK3S2XEeX7uZigxT3rMiKjqa7EOxEYqGgVKlSoN1wK3KkNqSRAAyanaAaCkKJHTrQvCCFNtZwNMke9GIUVwlW2/mNSpU6bltKCkaNfSTNCjSpzWAY6TRSVNtoJLUmY9OaCZRCjJKgSfMedVRraglMwAmamKkBUwT22qAQlCdIlQxjl/NIZE5zgmKCRxICA4MpmDihjJ8xBM7Yor1slAURGd96hUkTJSk9jmKB1uDBUcGIOM1HdMhSRpMSYqcACCJBInIpKQHUxkcwaB3w+4jxdA8pCpzmK1CTpcGspWSr1Dnjn0rF2D4Y4iGyfK4ccsDetSl8BSIOpsY0HY+/wDNA95tAJLkLkyQRgVHdq+w1JKWsYIAEjvUd5cRlaglxSgdKjn/AL5VUXVwPlCohQ1LUEg7j+KDl7aJWyHEgqSvAxP41nLqxca0PMGU84EwZq7Y4uherW4lLW0jeek96a1dNtJJ1pbbThJJ5HtzPegG4P8AEjzC/Bu0noSRmtT4vDLi2L7gEf3TMVmuJNWt62XECHUpkLB9Q6GqmzvXGWnNMhCxGknaaDZ2nBuF8Wd//I8gqxKQaN/8GZZUXLxWAdWTisj8OuDht0bnw3JKuVaF+/vOIAl1xxhkZJUrJHTtQEJRwmwOltAeWDhKM5FMTcPXtzAbDaEp9KT6R/NAsuO37vyXCWw0wjDtyoYHWDzNW9uwzasFCCdCfUo7r7mgc6pNvbasYEDpQbOoNDmtZ1RzrrqlXbwMFKEnY04oDalLRpUeROY9vrQR2j5X47SGFApVElQEj+anQAiEowJwVZoe3uGrxwPBpQ0+RzkAO/1owI3GQJyRvQIgpBUTEchXnfxE8l3iCyCYSMDoa315pZtlqUSRpJyd685vVB69WRhRIB6RQU94AHoG0CoKIvzN0sjacZoegVKlSoNjwpX2TAQCCSCozFHMhRSkz6h6hQXA1JU03JkgpEmjW4iARPWf2qVKJKU+GmEmRzG496iScgaRKdiD/wAzTkKKkkgAEbxzpmCrzbjltFVRBAIwQVA4EbV3UTB09ZztTUmASM9Rzrs+XAIMTjNA+IBmM/nTUwTnfpG9dhWkbD+K6SQccjmf0oOpUZzIJE711BAWVKOOo500kDbKZzipG4SQVT3kYoK7iDjbL7S0qCBqG4iDVmu8SLeHVJbUJUnVjV/w8qg48xcOhlaWkeEQClqMkdz+lV7dwoHwXrb5tCWw80lQ8w7d+n0oLV963uDIdStwJhMTMx+tUHFbxaoaSIJUN9x2pxceU6pSkKbhRX4aoEHnmgbbVd8SQzABJMcx1+tAVZ8PU40p+UqJIk7hHsKIsrE313pbWdIxrUMDrR9mkXLDjTdoW0qVLjxVvHQdatLVpLDQbaOlCRsTv70FcOBrDpKXTEQTGDNSJ4CyhwOKXP8At5VbpcPVQG4g/nXXXkstlRASkAnJmKCueNnw1kuLTC4xPM0Ch+64s54Ta9DZy44BhA/mq7xHuOcVwIZbPlE4Hf3rZ2Vu1asJSElKR5tsnuaB1tbt29shhlBat0nA5qPU1G+VOOBtBjOZ6VK7dhpSVrCQP7f0NMtmwG1rWqVFUqKqDob8MJkEwMDme9NlKEyoY+6kmpFbapk9CNhXG2yYK9idiMkUANilSb25bUPs3PP4ZG4O9GkOJSQhMiMFJoa+t1OOG5agPsqlMGJT0qvv/iNlFust6kvwQUxAnrQC/Fd+tpsW6dIUqAdJ2rKNDJWc6ZPf2qS9W7cLDzwmcnO1RXQLTYaByPVnlyoKm5Op1R61FUj39Q1HQKlSpUGg4O/pcZbKoGsRV0wobRJI8urnWZsAfHZ07605nvWg4S4FtIySoCCYmKlSiwpQxGBvA3qRJhYUpIzvmZphkKPqJ5AUkDUcnJ5EwJqqn1iYTA5SOVSMnUoCewBocQEyRA9szU7BBcnJhXMcpoJHwlMJMhJyfempbOnVy3E9Paj+IMJIDhUpKRuI3/igUmB5gd8HrQdAiBMjp1qQRIjlk1yMeUYmYB3qVhBW+kJSSTg6jQV/F7tSnUC4cUADHl5D+aFbs/mXmbpdw4i2DICVIEL7gxtRfxPaobSlaFQ4cLSeVSWJdubZkgeBcMp0OFR8xA2Ecx3oH3bLf+lKbs228pJCVJ8x7n2rMcA/95R1EaQQT0q14zxYuoNnaiXT5XFJ3A6VLwThardIW7CTM55+1BcNQ0jQAoAbzgRUyQQDmB2FNSAoyc/WpAD3kGd+VA5JgSZGNutUvxPeqbZRasjU68YSlJq6ccS20pa1mEiSTVPwe1PEuIu8SuQQ0k6Wu/8AFARwOyTw+xQFAlxeT71bKWWWvEeB1H0pG5qI/wDsELwEDnt2pafFcC1+cfdSk0DrRC1ueM8JUchPJIohbw/+jZExHP61xaXHfK5GTkA4HSnMo8IFWtJOwxtQOS3rc1KErOY6U9SjET7k12AoaQNSTmelA8Rv2bNCjMqAx2oIOM3aLK38RR85Tpz1rz+/eVcvrVp0nJicCjOJcTXfvqWoq8PYjtNBstk6tRIRqMmNqDoUlID0+QAaQefWgFueISsg9v4qa7d1ANJjSOnX3oYmMAYNAG76zTKe76zTKBUqVKgtbKS8ydIEKH1zRnBrgodAj6zEUJY+Z1oxssfrU3DoD6BpUMyO9SpWmecCEgghEbCKgQ54igkKQSTk6a6zN0Q6AMmAo5mKiASm8KMyCD9aqjBqCjPl6mpkq2TIEZmoRpBwCOwEflTxuMkj/dyoLi2e8ZhTZHLBJyO1VxSdRB5HPbtT7V8oLSlkhGRPWk8lBcUQSQTIjlQdSYSEqBgTAq14GwVv+IoLKEDeefeqhsAkpSSCAfrWx4GwWOGocbbBUqVHlPegw/xgslxKEJyXiJA5DnQPFLzxXxacOUbm4WAhbn3QB0rnxK8u64v8rayt0zsrYk59qtOFcMRatllk6ljK3RgT27UEfDODIsW9TkuPqEqUetWCfViOtOVnCSYG6uppNjESIOQc0EiACcEkRJmualOOwCdHUc6Y4orOluR37VFcPBlIShJKz5QlO5PKKCLiHiXzyOHMKCZ8zqv7EjcmrhCGmGG2LdBKQnyp6DmT3NDWVp8m0sunW855nVdTySOwrpLhX4TWXHPUY2HSgeE+MrQCIA80c+1FoTpGlKYPIHBAqJhpLADYIMGZP3j/ABUoAKgBzOTNA4No0lS1DynzQcn6UIq/tdSkupCFIOyjAipLq5atZLiwRGDtHasd8Q8VRdOhITq0mJH70FtxL4mQUFu3UJOI/eszfXjt0shSyBgKHT2oIqUFmYSUxP8AjrRSG9WlxxKvD0+bt1ntQRttLVKUgaW0yopzz/Sm3b6Gk+DbqIEQTsfb26VFcXckIt9UA5VtP0oRW+PeaDgHONjNcnmd+VdOcchTcknagFc9dMp7vrNMoFSpUqCwawEwMxNF2pWXiQpQVG5zPvQraFJTIG3Q1ccHtgW1PuYEZO1Be8CQlFmlOykg4IoVSZvVEJUCkda5ZPAAgoCf7YJBGedMtpdedWkQJwaAhPdII6zkCpkyoGNuQ5CoWwNzETg7RU4JTASnfnO9BMFjCQEhI5AxSClEQrl/acEUwmY8pj3z71ImOf5YoHsyVJS3knY99qseOced4bbI4ZZkLuFoCDG6cUA0+i1WpRAKkplITkkmu8MszbOq4heJ13DplCXD6T1igH4Zwr5FCnLhRNy761nMTyFWCnYbDbSQE81HmahcWHXFalLknM86SdRUIKu460D0qKzAIAA/GnKyAkEjnvtSO0ACByGPwrmqZmY/WgjcWG0yr/oVLw+2Kft3hpdPoT/YP5qK1QbpzxVA+Gk+UAbnvRxWEgyqZyT1oHLyYQJ5JHepmGUIBnKzGtcfkO1MYBEqKRJETGwohGYkQE4zvQOKRoJ+gMjbrQPEL1FjbayfMdgKl4leM2NupbygDEhIG/avPL/itzfXc6tKTJEHJoH3/En7pawhRKB6k9u9QtsNLCNQcX4sgGdjyp9q0y1bJuXfKNJwqcmoneJfZxbI0TEkjb2oJEtIaQldwsFOmdKhkdR/mgri5VcLIRKUgBI6xUTjinCPEWSeh6VGSdWDM0CmAQCSMfWuFWBjYc6U7dDXBHP6UHMAYOaWNNKD+HWuEYoBnPWaZTnPUabQKlSpUH//2Q=="/>
          <p:cNvSpPr>
            <a:spLocks noChangeAspect="1" noChangeArrowheads="1"/>
          </p:cNvSpPr>
          <p:nvPr/>
        </p:nvSpPr>
        <p:spPr bwMode="auto">
          <a:xfrm>
            <a:off x="1679576" y="-1790700"/>
            <a:ext cx="4352925" cy="3743325"/>
          </a:xfrm>
          <a:prstGeom prst="rect">
            <a:avLst/>
          </a:prstGeom>
          <a:noFill/>
        </p:spPr>
        <p:txBody>
          <a:bodyPr vert="horz" wrap="square" lIns="91440" tIns="45720" rIns="91440" bIns="45720" numCol="1" anchor="t" anchorCtr="0" compatLnSpc="1">
            <a:prstTxWarp prst="textNoShape">
              <a:avLst/>
            </a:prstTxWarp>
          </a:bodyPr>
          <a:lstStyle/>
          <a:p>
            <a:pPr algn="r" defTabSz="914400" rtl="1"/>
            <a:endParaRPr lang="en-US">
              <a:solidFill>
                <a:prstClr val="black"/>
              </a:solidFill>
            </a:endParaRPr>
          </a:p>
        </p:txBody>
      </p:sp>
      <p:pic>
        <p:nvPicPr>
          <p:cNvPr id="299011" name="Picture 3" descr="C:\Users\Doctor\Desktop\index.jpg"/>
          <p:cNvPicPr>
            <a:picLocks noChangeAspect="1" noChangeArrowheads="1"/>
          </p:cNvPicPr>
          <p:nvPr/>
        </p:nvPicPr>
        <p:blipFill>
          <a:blip r:embed="rId2"/>
          <a:srcRect/>
          <a:stretch>
            <a:fillRect/>
          </a:stretch>
        </p:blipFill>
        <p:spPr bwMode="auto">
          <a:xfrm>
            <a:off x="1524000" y="0"/>
            <a:ext cx="7929586" cy="6815512"/>
          </a:xfrm>
          <a:prstGeom prst="rect">
            <a:avLst/>
          </a:prstGeom>
          <a:noFill/>
        </p:spPr>
      </p:pic>
    </p:spTree>
    <p:extLst>
      <p:ext uri="{BB962C8B-B14F-4D97-AF65-F5344CB8AC3E}">
        <p14:creationId xmlns:p14="http://schemas.microsoft.com/office/powerpoint/2010/main" val="2075839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3718"/>
            <a:ext cx="10515600" cy="5343245"/>
          </a:xfrm>
        </p:spPr>
        <p:txBody>
          <a:bodyPr/>
          <a:lstStyle/>
          <a:p>
            <a:pPr algn="l" rtl="0"/>
            <a:r>
              <a:rPr lang="en-US" dirty="0" smtClean="0">
                <a:solidFill>
                  <a:schemeClr val="bg1"/>
                </a:solidFill>
              </a:rPr>
              <a:t>Notice </a:t>
            </a:r>
            <a:r>
              <a:rPr lang="en-US" dirty="0" err="1" smtClean="0">
                <a:solidFill>
                  <a:schemeClr val="bg1"/>
                </a:solidFill>
              </a:rPr>
              <a:t>coracoclavicular</a:t>
            </a:r>
            <a:r>
              <a:rPr lang="en-US" dirty="0" smtClean="0">
                <a:solidFill>
                  <a:schemeClr val="bg1"/>
                </a:solidFill>
              </a:rPr>
              <a:t> ligament and short head of the biceps.</a:t>
            </a:r>
          </a:p>
          <a:p>
            <a:pPr algn="l" rtl="0"/>
            <a:r>
              <a:rPr lang="en-US" dirty="0" smtClean="0">
                <a:solidFill>
                  <a:schemeClr val="bg1"/>
                </a:solidFill>
              </a:rPr>
              <a:t>Notice </a:t>
            </a:r>
            <a:r>
              <a:rPr lang="en-US" dirty="0" err="1" smtClean="0">
                <a:solidFill>
                  <a:schemeClr val="bg1"/>
                </a:solidFill>
              </a:rPr>
              <a:t>coracoacromial</a:t>
            </a:r>
            <a:r>
              <a:rPr lang="en-US" dirty="0" smtClean="0">
                <a:solidFill>
                  <a:schemeClr val="bg1"/>
                </a:solidFill>
              </a:rPr>
              <a:t> ligament.</a:t>
            </a:r>
          </a:p>
          <a:p>
            <a:pPr algn="l" rtl="0"/>
            <a:r>
              <a:rPr lang="en-US" dirty="0" smtClean="0">
                <a:solidFill>
                  <a:schemeClr val="bg1"/>
                </a:solidFill>
              </a:rPr>
              <a:t>Notice </a:t>
            </a:r>
            <a:r>
              <a:rPr lang="en-US" dirty="0" err="1" smtClean="0">
                <a:solidFill>
                  <a:schemeClr val="bg1"/>
                </a:solidFill>
              </a:rPr>
              <a:t>suprascapular</a:t>
            </a:r>
            <a:r>
              <a:rPr lang="en-US" dirty="0" smtClean="0">
                <a:solidFill>
                  <a:schemeClr val="bg1"/>
                </a:solidFill>
              </a:rPr>
              <a:t> nerve and vessels.</a:t>
            </a:r>
          </a:p>
          <a:p>
            <a:pPr algn="l" rtl="0"/>
            <a:r>
              <a:rPr lang="en-US" dirty="0" smtClean="0">
                <a:solidFill>
                  <a:schemeClr val="bg1"/>
                </a:solidFill>
              </a:rPr>
              <a:t>Look for supraspinatus-impingement by AC-joint spurs or a thickened </a:t>
            </a:r>
            <a:r>
              <a:rPr lang="en-US" dirty="0" err="1" smtClean="0">
                <a:solidFill>
                  <a:schemeClr val="bg1"/>
                </a:solidFill>
              </a:rPr>
              <a:t>coracoacromial</a:t>
            </a:r>
            <a:r>
              <a:rPr lang="en-US" dirty="0" smtClean="0">
                <a:solidFill>
                  <a:schemeClr val="bg1"/>
                </a:solidFill>
              </a:rPr>
              <a:t> ligament</a:t>
            </a:r>
          </a:p>
          <a:p>
            <a:pPr algn="l" rtl="0"/>
            <a:r>
              <a:rPr lang="en-US" dirty="0" smtClean="0">
                <a:solidFill>
                  <a:schemeClr val="bg1"/>
                </a:solidFill>
              </a:rPr>
              <a:t>Study the superior biceps-labrum complex and look for </a:t>
            </a:r>
            <a:r>
              <a:rPr lang="en-US" dirty="0" err="1" smtClean="0">
                <a:solidFill>
                  <a:schemeClr val="bg1"/>
                </a:solidFill>
              </a:rPr>
              <a:t>sublabral</a:t>
            </a:r>
            <a:r>
              <a:rPr lang="en-US" dirty="0" smtClean="0">
                <a:solidFill>
                  <a:schemeClr val="bg1"/>
                </a:solidFill>
              </a:rPr>
              <a:t> recess or SLAP-tear.</a:t>
            </a:r>
          </a:p>
          <a:p>
            <a:pPr algn="l" rtl="0"/>
            <a:r>
              <a:rPr lang="en-US" dirty="0" smtClean="0">
                <a:solidFill>
                  <a:schemeClr val="bg1"/>
                </a:solidFill>
              </a:rPr>
              <a:t>Look for excessive fluid in the </a:t>
            </a:r>
            <a:r>
              <a:rPr lang="en-US" dirty="0" err="1" smtClean="0">
                <a:solidFill>
                  <a:schemeClr val="bg1"/>
                </a:solidFill>
              </a:rPr>
              <a:t>subacromial</a:t>
            </a:r>
            <a:r>
              <a:rPr lang="en-US" dirty="0" smtClean="0">
                <a:solidFill>
                  <a:schemeClr val="bg1"/>
                </a:solidFill>
              </a:rPr>
              <a:t> bursa and for tears of the supraspinatus tendon.</a:t>
            </a:r>
          </a:p>
          <a:p>
            <a:pPr algn="l" rtl="0"/>
            <a:endParaRPr lang="fa-IR" dirty="0">
              <a:solidFill>
                <a:schemeClr val="bg1"/>
              </a:solidFill>
            </a:endParaRPr>
          </a:p>
        </p:txBody>
      </p:sp>
    </p:spTree>
    <p:extLst>
      <p:ext uri="{BB962C8B-B14F-4D97-AF65-F5344CB8AC3E}">
        <p14:creationId xmlns:p14="http://schemas.microsoft.com/office/powerpoint/2010/main" val="1358836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dirty="0" smtClean="0">
                <a:solidFill>
                  <a:schemeClr val="bg1"/>
                </a:solidFill>
              </a:rPr>
              <a:t>Look for rim-rent tears of the supraspinatus tendon at the insertion of the anterior fibers.</a:t>
            </a:r>
          </a:p>
          <a:p>
            <a:pPr algn="l" rtl="0"/>
            <a:r>
              <a:rPr lang="en-US" dirty="0" smtClean="0">
                <a:solidFill>
                  <a:schemeClr val="bg1"/>
                </a:solidFill>
              </a:rPr>
              <a:t>Study the attachment of the IGHL at the </a:t>
            </a:r>
            <a:r>
              <a:rPr lang="en-US" dirty="0" err="1" smtClean="0">
                <a:solidFill>
                  <a:schemeClr val="bg1"/>
                </a:solidFill>
              </a:rPr>
              <a:t>humerus</a:t>
            </a:r>
            <a:r>
              <a:rPr lang="en-US" dirty="0" smtClean="0">
                <a:solidFill>
                  <a:schemeClr val="bg1"/>
                </a:solidFill>
              </a:rPr>
              <a:t>. Study the inferior </a:t>
            </a:r>
            <a:r>
              <a:rPr lang="en-US" dirty="0" err="1" smtClean="0">
                <a:solidFill>
                  <a:schemeClr val="bg1"/>
                </a:solidFill>
              </a:rPr>
              <a:t>labral-ligamentary</a:t>
            </a:r>
            <a:r>
              <a:rPr lang="en-US" dirty="0" smtClean="0">
                <a:solidFill>
                  <a:schemeClr val="bg1"/>
                </a:solidFill>
              </a:rPr>
              <a:t> complex. Look for HAGL-lesion (humeral avulsion of the </a:t>
            </a:r>
            <a:r>
              <a:rPr lang="en-US" dirty="0" err="1" smtClean="0">
                <a:solidFill>
                  <a:schemeClr val="bg1"/>
                </a:solidFill>
              </a:rPr>
              <a:t>glenohumeral</a:t>
            </a:r>
            <a:r>
              <a:rPr lang="en-US" dirty="0" smtClean="0">
                <a:solidFill>
                  <a:schemeClr val="bg1"/>
                </a:solidFill>
              </a:rPr>
              <a:t> ligament).</a:t>
            </a:r>
          </a:p>
          <a:p>
            <a:pPr algn="l" rtl="0"/>
            <a:r>
              <a:rPr lang="en-US" dirty="0" smtClean="0">
                <a:solidFill>
                  <a:schemeClr val="bg1"/>
                </a:solidFill>
              </a:rPr>
              <a:t>Look for tears of the </a:t>
            </a:r>
            <a:r>
              <a:rPr lang="en-US" dirty="0" err="1" smtClean="0">
                <a:solidFill>
                  <a:schemeClr val="bg1"/>
                </a:solidFill>
              </a:rPr>
              <a:t>infraspinatus</a:t>
            </a:r>
            <a:r>
              <a:rPr lang="en-US" dirty="0" smtClean="0">
                <a:solidFill>
                  <a:schemeClr val="bg1"/>
                </a:solidFill>
              </a:rPr>
              <a:t> tendon.</a:t>
            </a:r>
          </a:p>
          <a:p>
            <a:pPr algn="l" rtl="0"/>
            <a:r>
              <a:rPr lang="en-US" dirty="0" smtClean="0">
                <a:solidFill>
                  <a:schemeClr val="bg1"/>
                </a:solidFill>
              </a:rPr>
              <a:t>Notice small Hill-Sachs lesion. </a:t>
            </a:r>
            <a:endParaRPr lang="fa-IR" dirty="0">
              <a:solidFill>
                <a:schemeClr val="bg1"/>
              </a:solidFill>
            </a:endParaRPr>
          </a:p>
        </p:txBody>
      </p:sp>
    </p:spTree>
    <p:extLst>
      <p:ext uri="{BB962C8B-B14F-4D97-AF65-F5344CB8AC3E}">
        <p14:creationId xmlns:p14="http://schemas.microsoft.com/office/powerpoint/2010/main" val="3807652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1889309" y="19050"/>
            <a:ext cx="8572500" cy="6838517"/>
          </a:xfrm>
          <a:prstGeom prst="rect">
            <a:avLst/>
          </a:prstGeom>
        </p:spPr>
      </p:pic>
    </p:spTree>
    <p:extLst>
      <p:ext uri="{BB962C8B-B14F-4D97-AF65-F5344CB8AC3E}">
        <p14:creationId xmlns:p14="http://schemas.microsoft.com/office/powerpoint/2010/main" val="2666154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FFFF00"/>
                </a:solidFill>
              </a:rPr>
              <a:t>Sagittal anatomy and checklist</a:t>
            </a:r>
            <a:endParaRPr lang="fa-IR" b="1" dirty="0">
              <a:solidFill>
                <a:srgbClr val="FFFF00"/>
              </a:solidFill>
            </a:endParaRPr>
          </a:p>
        </p:txBody>
      </p:sp>
      <p:sp>
        <p:nvSpPr>
          <p:cNvPr id="6" name="Text Placeholder 5"/>
          <p:cNvSpPr>
            <a:spLocks noGrp="1"/>
          </p:cNvSpPr>
          <p:nvPr>
            <p:ph type="body" idx="1"/>
          </p:nvPr>
        </p:nvSpPr>
        <p:spPr/>
        <p:txBody>
          <a:bodyPr/>
          <a:lstStyle/>
          <a:p>
            <a:endParaRPr lang="fa-IR"/>
          </a:p>
        </p:txBody>
      </p:sp>
    </p:spTree>
    <p:extLst>
      <p:ext uri="{BB962C8B-B14F-4D97-AF65-F5344CB8AC3E}">
        <p14:creationId xmlns:p14="http://schemas.microsoft.com/office/powerpoint/2010/main" val="1918409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2994" y="-1"/>
            <a:ext cx="9897035" cy="6839951"/>
          </a:xfrm>
        </p:spPr>
      </p:pic>
    </p:spTree>
    <p:extLst>
      <p:ext uri="{BB962C8B-B14F-4D97-AF65-F5344CB8AC3E}">
        <p14:creationId xmlns:p14="http://schemas.microsoft.com/office/powerpoint/2010/main" val="1048894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Text Placeholder 2"/>
          <p:cNvSpPr>
            <a:spLocks noGrp="1"/>
          </p:cNvSpPr>
          <p:nvPr>
            <p:ph type="body" idx="1"/>
          </p:nvPr>
        </p:nvSpPr>
        <p:spPr/>
        <p:txBody>
          <a:bodyPr/>
          <a:lstStyle/>
          <a:p>
            <a:endParaRPr lang="fa-IR"/>
          </a:p>
        </p:txBody>
      </p:sp>
      <p:pic>
        <p:nvPicPr>
          <p:cNvPr id="4" name="Picture 3"/>
          <p:cNvPicPr>
            <a:picLocks noChangeAspect="1"/>
          </p:cNvPicPr>
          <p:nvPr/>
        </p:nvPicPr>
        <p:blipFill>
          <a:blip r:embed="rId2"/>
          <a:stretch>
            <a:fillRect/>
          </a:stretch>
        </p:blipFill>
        <p:spPr>
          <a:xfrm>
            <a:off x="-840964" y="-13447"/>
            <a:ext cx="7228317" cy="5421238"/>
          </a:xfrm>
          <a:prstGeom prst="rect">
            <a:avLst/>
          </a:prstGeom>
        </p:spPr>
      </p:pic>
      <p:pic>
        <p:nvPicPr>
          <p:cNvPr id="5" name="Picture 4"/>
          <p:cNvPicPr>
            <a:picLocks noChangeAspect="1"/>
          </p:cNvPicPr>
          <p:nvPr/>
        </p:nvPicPr>
        <p:blipFill>
          <a:blip r:embed="rId3"/>
          <a:stretch>
            <a:fillRect/>
          </a:stretch>
        </p:blipFill>
        <p:spPr>
          <a:xfrm>
            <a:off x="6067530" y="-1"/>
            <a:ext cx="6236529" cy="5768789"/>
          </a:xfrm>
          <a:prstGeom prst="rect">
            <a:avLst/>
          </a:prstGeom>
        </p:spPr>
      </p:pic>
    </p:spTree>
    <p:extLst>
      <p:ext uri="{BB962C8B-B14F-4D97-AF65-F5344CB8AC3E}">
        <p14:creationId xmlns:p14="http://schemas.microsoft.com/office/powerpoint/2010/main" val="160546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20000"/>
          </a:bodyPr>
          <a:lstStyle/>
          <a:p>
            <a:pPr algn="l" rtl="0"/>
            <a:endParaRPr lang="en-US" dirty="0" smtClean="0">
              <a:solidFill>
                <a:schemeClr val="bg1"/>
              </a:solidFill>
            </a:endParaRPr>
          </a:p>
          <a:p>
            <a:pPr algn="l" rtl="0"/>
            <a:r>
              <a:rPr lang="en-US" dirty="0" smtClean="0">
                <a:solidFill>
                  <a:schemeClr val="bg1"/>
                </a:solidFill>
              </a:rPr>
              <a:t>    Notice rotator cuff muscles and look for atrophy</a:t>
            </a:r>
          </a:p>
          <a:p>
            <a:pPr algn="l" rtl="0"/>
            <a:r>
              <a:rPr lang="en-US" dirty="0" smtClean="0">
                <a:solidFill>
                  <a:schemeClr val="bg1"/>
                </a:solidFill>
              </a:rPr>
              <a:t>    Notice MGHL, which has an oblique course through the joint and study the relation to the </a:t>
            </a:r>
            <a:r>
              <a:rPr lang="en-US" dirty="0" err="1" smtClean="0">
                <a:solidFill>
                  <a:schemeClr val="bg1"/>
                </a:solidFill>
              </a:rPr>
              <a:t>subscapularis</a:t>
            </a:r>
            <a:r>
              <a:rPr lang="en-US" dirty="0" smtClean="0">
                <a:solidFill>
                  <a:schemeClr val="bg1"/>
                </a:solidFill>
              </a:rPr>
              <a:t> tendon.</a:t>
            </a:r>
          </a:p>
          <a:p>
            <a:pPr algn="l" rtl="0"/>
            <a:r>
              <a:rPr lang="en-US" dirty="0" smtClean="0">
                <a:solidFill>
                  <a:schemeClr val="bg1"/>
                </a:solidFill>
              </a:rPr>
              <a:t>    Sometimes at this level </a:t>
            </a:r>
            <a:r>
              <a:rPr lang="en-US" dirty="0" err="1" smtClean="0">
                <a:solidFill>
                  <a:schemeClr val="bg1"/>
                </a:solidFill>
              </a:rPr>
              <a:t>labral</a:t>
            </a:r>
            <a:r>
              <a:rPr lang="en-US" dirty="0" smtClean="0">
                <a:solidFill>
                  <a:schemeClr val="bg1"/>
                </a:solidFill>
              </a:rPr>
              <a:t> tears at the 3-6 o'clock position can be visualized.</a:t>
            </a:r>
          </a:p>
          <a:p>
            <a:pPr algn="l" rtl="0"/>
            <a:r>
              <a:rPr lang="en-US" dirty="0" smtClean="0">
                <a:solidFill>
                  <a:schemeClr val="bg1"/>
                </a:solidFill>
              </a:rPr>
              <a:t>    Study the biceps anchor.</a:t>
            </a:r>
          </a:p>
          <a:p>
            <a:pPr algn="l" rtl="0"/>
            <a:r>
              <a:rPr lang="en-US" dirty="0" smtClean="0">
                <a:solidFill>
                  <a:schemeClr val="bg1"/>
                </a:solidFill>
              </a:rPr>
              <a:t>    Notice shape of the acromion</a:t>
            </a:r>
          </a:p>
          <a:p>
            <a:pPr algn="l" rtl="0"/>
            <a:r>
              <a:rPr lang="en-US" dirty="0" smtClean="0">
                <a:solidFill>
                  <a:schemeClr val="bg1"/>
                </a:solidFill>
              </a:rPr>
              <a:t>    Look for impingement by the AC-joint. Notice the rotator cuff interval with </a:t>
            </a:r>
            <a:r>
              <a:rPr lang="en-US" dirty="0" err="1" smtClean="0">
                <a:solidFill>
                  <a:schemeClr val="bg1"/>
                </a:solidFill>
              </a:rPr>
              <a:t>coracohumeral</a:t>
            </a:r>
            <a:r>
              <a:rPr lang="en-US" dirty="0" smtClean="0">
                <a:solidFill>
                  <a:schemeClr val="bg1"/>
                </a:solidFill>
              </a:rPr>
              <a:t> ligament.</a:t>
            </a:r>
          </a:p>
          <a:p>
            <a:pPr algn="l" rtl="0"/>
            <a:r>
              <a:rPr lang="en-US" dirty="0" smtClean="0">
                <a:solidFill>
                  <a:schemeClr val="bg1"/>
                </a:solidFill>
              </a:rPr>
              <a:t>    Look for supraspinatus tears.</a:t>
            </a:r>
          </a:p>
          <a:p>
            <a:pPr algn="l" rtl="0"/>
            <a:endParaRPr lang="fa-IR" dirty="0">
              <a:solidFill>
                <a:schemeClr val="bg1"/>
              </a:solidFill>
            </a:endParaRPr>
          </a:p>
        </p:txBody>
      </p:sp>
    </p:spTree>
    <p:extLst>
      <p:ext uri="{BB962C8B-B14F-4D97-AF65-F5344CB8AC3E}">
        <p14:creationId xmlns:p14="http://schemas.microsoft.com/office/powerpoint/2010/main" val="1921135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Text Placeholder 2"/>
          <p:cNvSpPr>
            <a:spLocks noGrp="1"/>
          </p:cNvSpPr>
          <p:nvPr>
            <p:ph type="body" idx="1"/>
          </p:nvPr>
        </p:nvSpPr>
        <p:spPr/>
        <p:txBody>
          <a:bodyPr/>
          <a:lstStyle/>
          <a:p>
            <a:endParaRPr lang="fa-IR"/>
          </a:p>
        </p:txBody>
      </p:sp>
      <p:pic>
        <p:nvPicPr>
          <p:cNvPr id="4" name="Picture 3"/>
          <p:cNvPicPr>
            <a:picLocks noChangeAspect="1"/>
          </p:cNvPicPr>
          <p:nvPr/>
        </p:nvPicPr>
        <p:blipFill>
          <a:blip r:embed="rId2"/>
          <a:stretch>
            <a:fillRect/>
          </a:stretch>
        </p:blipFill>
        <p:spPr>
          <a:xfrm>
            <a:off x="0" y="14288"/>
            <a:ext cx="12175688" cy="5364536"/>
          </a:xfrm>
          <a:prstGeom prst="rect">
            <a:avLst/>
          </a:prstGeom>
        </p:spPr>
      </p:pic>
    </p:spTree>
    <p:extLst>
      <p:ext uri="{BB962C8B-B14F-4D97-AF65-F5344CB8AC3E}">
        <p14:creationId xmlns:p14="http://schemas.microsoft.com/office/powerpoint/2010/main" val="1336887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Text Placeholder 2"/>
          <p:cNvSpPr>
            <a:spLocks noGrp="1"/>
          </p:cNvSpPr>
          <p:nvPr>
            <p:ph type="body" idx="1"/>
          </p:nvPr>
        </p:nvSpPr>
        <p:spPr/>
        <p:txBody>
          <a:bodyPr/>
          <a:lstStyle/>
          <a:p>
            <a:endParaRPr lang="fa-IR"/>
          </a:p>
        </p:txBody>
      </p:sp>
      <p:pic>
        <p:nvPicPr>
          <p:cNvPr id="4" name="Picture 3"/>
          <p:cNvPicPr>
            <a:picLocks noChangeAspect="1"/>
          </p:cNvPicPr>
          <p:nvPr/>
        </p:nvPicPr>
        <p:blipFill>
          <a:blip r:embed="rId2"/>
          <a:stretch>
            <a:fillRect/>
          </a:stretch>
        </p:blipFill>
        <p:spPr>
          <a:xfrm>
            <a:off x="0" y="1"/>
            <a:ext cx="7194346" cy="6347012"/>
          </a:xfrm>
          <a:prstGeom prst="rect">
            <a:avLst/>
          </a:prstGeom>
        </p:spPr>
      </p:pic>
      <p:pic>
        <p:nvPicPr>
          <p:cNvPr id="5" name="Picture 4"/>
          <p:cNvPicPr>
            <a:picLocks noChangeAspect="1"/>
          </p:cNvPicPr>
          <p:nvPr/>
        </p:nvPicPr>
        <p:blipFill>
          <a:blip r:embed="rId3"/>
          <a:stretch>
            <a:fillRect/>
          </a:stretch>
        </p:blipFill>
        <p:spPr>
          <a:xfrm>
            <a:off x="7141902" y="-1"/>
            <a:ext cx="5243773" cy="5580529"/>
          </a:xfrm>
          <a:prstGeom prst="rect">
            <a:avLst/>
          </a:prstGeom>
        </p:spPr>
      </p:pic>
    </p:spTree>
    <p:extLst>
      <p:ext uri="{BB962C8B-B14F-4D97-AF65-F5344CB8AC3E}">
        <p14:creationId xmlns:p14="http://schemas.microsoft.com/office/powerpoint/2010/main" val="2045999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Text Placeholder 2"/>
          <p:cNvSpPr>
            <a:spLocks noGrp="1"/>
          </p:cNvSpPr>
          <p:nvPr>
            <p:ph type="body" idx="1"/>
          </p:nvPr>
        </p:nvSpPr>
        <p:spPr/>
        <p:txBody>
          <a:bodyPr/>
          <a:lstStyle/>
          <a:p>
            <a:endParaRPr lang="fa-IR"/>
          </a:p>
        </p:txBody>
      </p:sp>
      <p:pic>
        <p:nvPicPr>
          <p:cNvPr id="4" name="Picture 3"/>
          <p:cNvPicPr>
            <a:picLocks noChangeAspect="1"/>
          </p:cNvPicPr>
          <p:nvPr/>
        </p:nvPicPr>
        <p:blipFill>
          <a:blip r:embed="rId2"/>
          <a:stretch>
            <a:fillRect/>
          </a:stretch>
        </p:blipFill>
        <p:spPr>
          <a:xfrm>
            <a:off x="0" y="0"/>
            <a:ext cx="8901953" cy="6878782"/>
          </a:xfrm>
          <a:prstGeom prst="rect">
            <a:avLst/>
          </a:prstGeom>
        </p:spPr>
      </p:pic>
      <p:sp>
        <p:nvSpPr>
          <p:cNvPr id="5" name="Rectangle 4"/>
          <p:cNvSpPr/>
          <p:nvPr/>
        </p:nvSpPr>
        <p:spPr>
          <a:xfrm>
            <a:off x="1116106" y="161365"/>
            <a:ext cx="3160059" cy="510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4558553" y="5741894"/>
            <a:ext cx="4222376" cy="1008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809260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00"/>
                </a:solidFill>
                <a:latin typeface="Book Antiqua" panose="02040602050305030304" pitchFamily="18" charset="0"/>
              </a:rPr>
              <a:t>Acromial types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68949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981200" y="704850"/>
            <a:ext cx="8229600" cy="1143000"/>
          </a:xfrm>
        </p:spPr>
        <p:txBody>
          <a:bodyPr/>
          <a:lstStyle/>
          <a:p>
            <a:pPr eaLnBrk="1" hangingPunct="1"/>
            <a:r>
              <a:rPr lang="en-US" altLang="en-US" dirty="0" smtClean="0">
                <a:solidFill>
                  <a:srgbClr val="FFFF00"/>
                </a:solidFill>
                <a:latin typeface="Book Antiqua" panose="02040602050305030304" pitchFamily="18" charset="0"/>
              </a:rPr>
              <a:t>Bones</a:t>
            </a:r>
          </a:p>
        </p:txBody>
      </p:sp>
      <p:sp>
        <p:nvSpPr>
          <p:cNvPr id="10243" name="Content Placeholder 2"/>
          <p:cNvSpPr>
            <a:spLocks noGrp="1"/>
          </p:cNvSpPr>
          <p:nvPr>
            <p:ph sz="half" idx="1"/>
          </p:nvPr>
        </p:nvSpPr>
        <p:spPr>
          <a:xfrm>
            <a:off x="1981200" y="1920875"/>
            <a:ext cx="4038600" cy="4433888"/>
          </a:xfrm>
        </p:spPr>
        <p:txBody>
          <a:bodyPr/>
          <a:lstStyle/>
          <a:p>
            <a:pPr eaLnBrk="1" hangingPunct="1"/>
            <a:r>
              <a:rPr lang="en-US" altLang="en-US" b="1" i="1" dirty="0" err="1" smtClean="0">
                <a:solidFill>
                  <a:srgbClr val="FFFF00"/>
                </a:solidFill>
                <a:latin typeface="Book Antiqua" panose="02040602050305030304" pitchFamily="18" charset="0"/>
              </a:rPr>
              <a:t>Humerus</a:t>
            </a:r>
            <a:r>
              <a:rPr lang="en-US" altLang="en-US" b="1" i="1" dirty="0" smtClean="0">
                <a:solidFill>
                  <a:srgbClr val="FFFF00"/>
                </a:solidFill>
                <a:latin typeface="Book Antiqua" panose="02040602050305030304" pitchFamily="18" charset="0"/>
              </a:rPr>
              <a:t>.</a:t>
            </a:r>
          </a:p>
          <a:p>
            <a:pPr eaLnBrk="1" hangingPunct="1"/>
            <a:r>
              <a:rPr lang="en-US" altLang="en-US" b="1" i="1" dirty="0" smtClean="0">
                <a:solidFill>
                  <a:srgbClr val="FFFF00"/>
                </a:solidFill>
                <a:latin typeface="Book Antiqua" panose="02040602050305030304" pitchFamily="18" charset="0"/>
              </a:rPr>
              <a:t>Scapula (</a:t>
            </a:r>
            <a:r>
              <a:rPr lang="en-US" altLang="en-US" b="1" i="1" dirty="0" err="1" smtClean="0">
                <a:solidFill>
                  <a:srgbClr val="FFFF00"/>
                </a:solidFill>
                <a:latin typeface="Book Antiqua" panose="02040602050305030304" pitchFamily="18" charset="0"/>
              </a:rPr>
              <a:t>acromin</a:t>
            </a:r>
            <a:r>
              <a:rPr lang="en-US" altLang="en-US" b="1" i="1" dirty="0" smtClean="0">
                <a:solidFill>
                  <a:srgbClr val="FFFF00"/>
                </a:solidFill>
                <a:latin typeface="Book Antiqua" panose="02040602050305030304" pitchFamily="18" charset="0"/>
              </a:rPr>
              <a:t>):</a:t>
            </a:r>
          </a:p>
          <a:p>
            <a:pPr lvl="1" eaLnBrk="1" hangingPunct="1">
              <a:buFont typeface="Wingdings 2" panose="05020102010507070707" pitchFamily="18" charset="2"/>
              <a:buNone/>
            </a:pPr>
            <a:r>
              <a:rPr lang="en-US" altLang="en-US" b="1" dirty="0" smtClean="0">
                <a:solidFill>
                  <a:srgbClr val="FFFF00"/>
                </a:solidFill>
                <a:latin typeface="Book Antiqua" panose="02040602050305030304" pitchFamily="18" charset="0"/>
              </a:rPr>
              <a:t>Type I : flat</a:t>
            </a:r>
          </a:p>
          <a:p>
            <a:pPr lvl="1" eaLnBrk="1" hangingPunct="1">
              <a:buFont typeface="Wingdings 2" panose="05020102010507070707" pitchFamily="18" charset="2"/>
              <a:buNone/>
            </a:pPr>
            <a:r>
              <a:rPr lang="en-US" altLang="en-US" b="1" dirty="0" smtClean="0">
                <a:solidFill>
                  <a:srgbClr val="FFFF00"/>
                </a:solidFill>
                <a:latin typeface="Book Antiqua" panose="02040602050305030304" pitchFamily="18" charset="0"/>
              </a:rPr>
              <a:t> Type II: curved </a:t>
            </a:r>
          </a:p>
          <a:p>
            <a:pPr lvl="1" eaLnBrk="1" hangingPunct="1">
              <a:buFont typeface="Wingdings 2" panose="05020102010507070707" pitchFamily="18" charset="2"/>
              <a:buNone/>
            </a:pPr>
            <a:r>
              <a:rPr lang="en-US" altLang="en-US" b="1" dirty="0" smtClean="0">
                <a:solidFill>
                  <a:srgbClr val="FFFF00"/>
                </a:solidFill>
                <a:latin typeface="Book Antiqua" panose="02040602050305030304" pitchFamily="18" charset="0"/>
              </a:rPr>
              <a:t>Type III: hooked</a:t>
            </a:r>
          </a:p>
          <a:p>
            <a:pPr eaLnBrk="1" hangingPunct="1"/>
            <a:r>
              <a:rPr lang="en-US" altLang="en-US" b="1" i="1" dirty="0" smtClean="0">
                <a:solidFill>
                  <a:srgbClr val="FFFF00"/>
                </a:solidFill>
                <a:latin typeface="Book Antiqua" panose="02040602050305030304" pitchFamily="18" charset="0"/>
              </a:rPr>
              <a:t>Clavicle</a:t>
            </a:r>
            <a:endParaRPr lang="en-US" altLang="en-US" b="1" dirty="0" smtClean="0">
              <a:solidFill>
                <a:srgbClr val="FFFF00"/>
              </a:solidFill>
              <a:latin typeface="Book Antiqua" panose="02040602050305030304" pitchFamily="18" charset="0"/>
            </a:endParaRPr>
          </a:p>
        </p:txBody>
      </p:sp>
      <p:pic>
        <p:nvPicPr>
          <p:cNvPr id="1024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72238" y="3644901"/>
            <a:ext cx="3333750" cy="2371725"/>
          </a:xfrm>
        </p:spPr>
      </p:pic>
      <p:pic>
        <p:nvPicPr>
          <p:cNvPr id="10245" name="Picture 7" descr="acrom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8" y="1557338"/>
            <a:ext cx="36385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4562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ree types of acromion process Magee D. Orthopedic Physical Assessment. - Copyright – Stock Photo / Register 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554" y="-1482444"/>
            <a:ext cx="10838329" cy="7928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600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shoulderdoc.co.uk/images/uploaded/acromion_typ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2" y="0"/>
            <a:ext cx="12040908" cy="5431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097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latin typeface="Book Antiqua" panose="02040602050305030304" pitchFamily="18" charset="0"/>
              </a:rPr>
              <a:t>Classification:</a:t>
            </a:r>
            <a:r>
              <a:rPr lang="en-US" dirty="0">
                <a:solidFill>
                  <a:srgbClr val="FFFF00"/>
                </a:solidFill>
                <a:latin typeface="Book Antiqua" panose="02040602050305030304" pitchFamily="18" charset="0"/>
              </a:rPr>
              <a:t/>
            </a:r>
            <a:br>
              <a:rPr lang="en-US" dirty="0">
                <a:solidFill>
                  <a:srgbClr val="FFFF00"/>
                </a:solidFill>
                <a:latin typeface="Book Antiqua" panose="02040602050305030304" pitchFamily="18" charset="0"/>
              </a:rPr>
            </a:br>
            <a:r>
              <a:rPr lang="en-US" sz="3600" dirty="0" smtClean="0">
                <a:solidFill>
                  <a:srgbClr val="FFFF00"/>
                </a:solidFill>
                <a:latin typeface="Book Antiqua" panose="02040602050305030304" pitchFamily="18" charset="0"/>
              </a:rPr>
              <a:t>Acromion </a:t>
            </a:r>
            <a:r>
              <a:rPr lang="en-US" sz="3600" dirty="0">
                <a:solidFill>
                  <a:srgbClr val="FFFF00"/>
                </a:solidFill>
                <a:latin typeface="Book Antiqua" panose="02040602050305030304" pitchFamily="18" charset="0"/>
              </a:rPr>
              <a:t>morphology based on sagittal oblique MRI</a:t>
            </a:r>
            <a:r>
              <a:rPr lang="en-US" sz="3600" dirty="0" smtClean="0">
                <a:solidFill>
                  <a:srgbClr val="FFFF00"/>
                </a:solidFill>
                <a:latin typeface="Book Antiqua" panose="02040602050305030304" pitchFamily="18" charset="0"/>
              </a:rPr>
              <a:t>:</a:t>
            </a:r>
            <a:endParaRPr lang="en-US" sz="3600" dirty="0">
              <a:solidFill>
                <a:srgbClr val="FFFF00"/>
              </a:solidFill>
              <a:latin typeface="Book Antiqua" panose="02040602050305030304" pitchFamily="18" charset="0"/>
            </a:endParaRPr>
          </a:p>
        </p:txBody>
      </p:sp>
      <p:sp>
        <p:nvSpPr>
          <p:cNvPr id="3" name="Content Placeholder 2"/>
          <p:cNvSpPr>
            <a:spLocks noGrp="1"/>
          </p:cNvSpPr>
          <p:nvPr>
            <p:ph idx="1"/>
          </p:nvPr>
        </p:nvSpPr>
        <p:spPr/>
        <p:txBody>
          <a:bodyPr/>
          <a:lstStyle/>
          <a:p>
            <a:pPr algn="l" rtl="0"/>
            <a:r>
              <a:rPr lang="en-US" dirty="0" smtClean="0">
                <a:solidFill>
                  <a:srgbClr val="FFFF00"/>
                </a:solidFill>
              </a:rPr>
              <a:t>1- </a:t>
            </a:r>
            <a:r>
              <a:rPr lang="en-US" b="1" dirty="0">
                <a:solidFill>
                  <a:srgbClr val="FFFF00"/>
                </a:solidFill>
              </a:rPr>
              <a:t>flat</a:t>
            </a:r>
            <a:r>
              <a:rPr lang="en-US" dirty="0">
                <a:solidFill>
                  <a:srgbClr val="FFFF00"/>
                </a:solidFill>
              </a:rPr>
              <a:t> inferiorly (12%6)</a:t>
            </a:r>
          </a:p>
          <a:p>
            <a:pPr algn="l" rtl="0"/>
            <a:r>
              <a:rPr lang="en-US" dirty="0" smtClean="0">
                <a:solidFill>
                  <a:srgbClr val="FFFF00"/>
                </a:solidFill>
              </a:rPr>
              <a:t>2- </a:t>
            </a:r>
            <a:r>
              <a:rPr lang="en-US" b="1" dirty="0" smtClean="0">
                <a:solidFill>
                  <a:srgbClr val="FFFF00"/>
                </a:solidFill>
              </a:rPr>
              <a:t>curved</a:t>
            </a:r>
            <a:r>
              <a:rPr lang="en-US" dirty="0" smtClean="0">
                <a:solidFill>
                  <a:srgbClr val="FFFF00"/>
                </a:solidFill>
              </a:rPr>
              <a:t> </a:t>
            </a:r>
            <a:r>
              <a:rPr lang="en-US" dirty="0">
                <a:solidFill>
                  <a:srgbClr val="FFFF00"/>
                </a:solidFill>
              </a:rPr>
              <a:t>(56</a:t>
            </a:r>
            <a:r>
              <a:rPr lang="en-US" dirty="0" smtClean="0">
                <a:solidFill>
                  <a:srgbClr val="FFFF00"/>
                </a:solidFill>
              </a:rPr>
              <a:t>%)</a:t>
            </a:r>
            <a:endParaRPr lang="en-US" dirty="0">
              <a:solidFill>
                <a:srgbClr val="FFFF00"/>
              </a:solidFill>
            </a:endParaRPr>
          </a:p>
          <a:p>
            <a:pPr algn="l" rtl="0">
              <a:buFont typeface="Courier New" panose="02070309020205020404" pitchFamily="49" charset="0"/>
              <a:buChar char="o"/>
            </a:pPr>
            <a:r>
              <a:rPr lang="en-US" dirty="0">
                <a:solidFill>
                  <a:srgbClr val="FFFF00"/>
                </a:solidFill>
              </a:rPr>
              <a:t>    parallel to the humeral head with concave undersurface </a:t>
            </a:r>
          </a:p>
          <a:p>
            <a:pPr algn="l" rtl="0">
              <a:buFont typeface="Courier New" panose="02070309020205020404" pitchFamily="49" charset="0"/>
              <a:buChar char="o"/>
            </a:pPr>
            <a:r>
              <a:rPr lang="en-US" dirty="0">
                <a:solidFill>
                  <a:srgbClr val="FFFF00"/>
                </a:solidFill>
              </a:rPr>
              <a:t>    considered most common </a:t>
            </a:r>
            <a:r>
              <a:rPr lang="en-US" dirty="0" smtClean="0">
                <a:solidFill>
                  <a:srgbClr val="FFFF00"/>
                </a:solidFill>
              </a:rPr>
              <a:t>type</a:t>
            </a:r>
            <a:endParaRPr lang="en-US" dirty="0">
              <a:solidFill>
                <a:srgbClr val="FFFF00"/>
              </a:solidFill>
            </a:endParaRPr>
          </a:p>
          <a:p>
            <a:pPr algn="l" rtl="0"/>
            <a:endParaRPr lang="en-US" dirty="0">
              <a:solidFill>
                <a:srgbClr val="FFFF00"/>
              </a:solidFill>
            </a:endParaRPr>
          </a:p>
          <a:p>
            <a:pPr algn="l" rtl="0"/>
            <a:endParaRPr lang="en-US" dirty="0">
              <a:solidFill>
                <a:srgbClr val="FFFF00"/>
              </a:solidFill>
            </a:endParaRPr>
          </a:p>
        </p:txBody>
      </p:sp>
    </p:spTree>
    <p:extLst>
      <p:ext uri="{BB962C8B-B14F-4D97-AF65-F5344CB8AC3E}">
        <p14:creationId xmlns:p14="http://schemas.microsoft.com/office/powerpoint/2010/main" val="3018497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1706"/>
            <a:ext cx="10515600" cy="5975257"/>
          </a:xfrm>
        </p:spPr>
        <p:txBody>
          <a:bodyPr>
            <a:noAutofit/>
          </a:bodyPr>
          <a:lstStyle/>
          <a:p>
            <a:pPr algn="l" rtl="0"/>
            <a:endParaRPr lang="en-US" sz="2400" dirty="0" smtClean="0">
              <a:solidFill>
                <a:schemeClr val="bg1">
                  <a:lumMod val="95000"/>
                </a:schemeClr>
              </a:solidFill>
            </a:endParaRPr>
          </a:p>
          <a:p>
            <a:pPr algn="l" rtl="0"/>
            <a:r>
              <a:rPr lang="en-US" sz="2400" dirty="0" smtClean="0">
                <a:solidFill>
                  <a:schemeClr val="bg1">
                    <a:lumMod val="95000"/>
                  </a:schemeClr>
                </a:solidFill>
              </a:rPr>
              <a:t>The </a:t>
            </a:r>
            <a:r>
              <a:rPr lang="en-US" sz="2400" dirty="0" err="1" smtClean="0">
                <a:solidFill>
                  <a:schemeClr val="bg1">
                    <a:lumMod val="95000"/>
                  </a:schemeClr>
                </a:solidFill>
              </a:rPr>
              <a:t>glenohumeral</a:t>
            </a:r>
            <a:r>
              <a:rPr lang="en-US" sz="2400" dirty="0" smtClean="0">
                <a:solidFill>
                  <a:schemeClr val="bg1">
                    <a:lumMod val="95000"/>
                  </a:schemeClr>
                </a:solidFill>
              </a:rPr>
              <a:t> joint has the following supporting structures:</a:t>
            </a:r>
          </a:p>
          <a:p>
            <a:pPr algn="l" rtl="0"/>
            <a:r>
              <a:rPr lang="en-US" sz="2400" dirty="0" smtClean="0">
                <a:solidFill>
                  <a:schemeClr val="bg1">
                    <a:lumMod val="95000"/>
                  </a:schemeClr>
                </a:solidFill>
              </a:rPr>
              <a:t>    </a:t>
            </a:r>
            <a:r>
              <a:rPr lang="en-US" sz="2400" dirty="0" smtClean="0">
                <a:solidFill>
                  <a:srgbClr val="FFFF00"/>
                </a:solidFill>
              </a:rPr>
              <a:t>Superiorly</a:t>
            </a:r>
          </a:p>
          <a:p>
            <a:pPr algn="l" rtl="0"/>
            <a:r>
              <a:rPr lang="en-US" sz="2400" dirty="0" smtClean="0">
                <a:solidFill>
                  <a:schemeClr val="bg1">
                    <a:lumMod val="95000"/>
                  </a:schemeClr>
                </a:solidFill>
              </a:rPr>
              <a:t>        </a:t>
            </a:r>
            <a:r>
              <a:rPr lang="en-US" sz="2400" dirty="0" err="1" smtClean="0">
                <a:solidFill>
                  <a:schemeClr val="bg1">
                    <a:lumMod val="95000"/>
                  </a:schemeClr>
                </a:solidFill>
              </a:rPr>
              <a:t>coracoacromial</a:t>
            </a:r>
            <a:r>
              <a:rPr lang="en-US" sz="2400" dirty="0" smtClean="0">
                <a:solidFill>
                  <a:schemeClr val="bg1">
                    <a:lumMod val="95000"/>
                  </a:schemeClr>
                </a:solidFill>
              </a:rPr>
              <a:t> arch and </a:t>
            </a:r>
            <a:r>
              <a:rPr lang="en-US" sz="2400" dirty="0" err="1" smtClean="0">
                <a:solidFill>
                  <a:schemeClr val="bg1">
                    <a:lumMod val="95000"/>
                  </a:schemeClr>
                </a:solidFill>
              </a:rPr>
              <a:t>coracoacromial</a:t>
            </a:r>
            <a:r>
              <a:rPr lang="en-US" sz="2400" dirty="0" smtClean="0">
                <a:solidFill>
                  <a:schemeClr val="bg1">
                    <a:lumMod val="95000"/>
                  </a:schemeClr>
                </a:solidFill>
              </a:rPr>
              <a:t> ligament</a:t>
            </a:r>
          </a:p>
          <a:p>
            <a:pPr algn="l" rtl="0"/>
            <a:r>
              <a:rPr lang="en-US" sz="2400" dirty="0" smtClean="0">
                <a:solidFill>
                  <a:schemeClr val="bg1">
                    <a:lumMod val="95000"/>
                  </a:schemeClr>
                </a:solidFill>
              </a:rPr>
              <a:t>        long head of the biceps tendon</a:t>
            </a:r>
          </a:p>
          <a:p>
            <a:pPr algn="l" rtl="0"/>
            <a:r>
              <a:rPr lang="en-US" sz="2400" dirty="0" smtClean="0">
                <a:solidFill>
                  <a:schemeClr val="bg1">
                    <a:lumMod val="95000"/>
                  </a:schemeClr>
                </a:solidFill>
              </a:rPr>
              <a:t>        tendon of the supraspinatus muscle</a:t>
            </a:r>
          </a:p>
          <a:p>
            <a:pPr algn="l" rtl="0"/>
            <a:r>
              <a:rPr lang="en-US" sz="2400" dirty="0" smtClean="0">
                <a:solidFill>
                  <a:schemeClr val="bg1">
                    <a:lumMod val="95000"/>
                  </a:schemeClr>
                </a:solidFill>
              </a:rPr>
              <a:t>    </a:t>
            </a:r>
            <a:r>
              <a:rPr lang="en-US" sz="2400" dirty="0" smtClean="0">
                <a:solidFill>
                  <a:srgbClr val="FFFF00"/>
                </a:solidFill>
              </a:rPr>
              <a:t>Anteriorly</a:t>
            </a:r>
          </a:p>
          <a:p>
            <a:pPr algn="l" rtl="0"/>
            <a:r>
              <a:rPr lang="en-US" sz="2400" dirty="0" smtClean="0">
                <a:solidFill>
                  <a:schemeClr val="bg1">
                    <a:lumMod val="95000"/>
                  </a:schemeClr>
                </a:solidFill>
              </a:rPr>
              <a:t>        anterior labrum</a:t>
            </a:r>
          </a:p>
          <a:p>
            <a:pPr algn="l" rtl="0"/>
            <a:r>
              <a:rPr lang="en-US" sz="2400" dirty="0" smtClean="0">
                <a:solidFill>
                  <a:schemeClr val="bg1">
                    <a:lumMod val="95000"/>
                  </a:schemeClr>
                </a:solidFill>
              </a:rPr>
              <a:t>        </a:t>
            </a:r>
            <a:r>
              <a:rPr lang="en-US" sz="2400" dirty="0" err="1" smtClean="0">
                <a:solidFill>
                  <a:schemeClr val="bg1">
                    <a:lumMod val="95000"/>
                  </a:schemeClr>
                </a:solidFill>
              </a:rPr>
              <a:t>glenohumeral</a:t>
            </a:r>
            <a:r>
              <a:rPr lang="en-US" sz="2400" dirty="0" smtClean="0">
                <a:solidFill>
                  <a:schemeClr val="bg1">
                    <a:lumMod val="95000"/>
                  </a:schemeClr>
                </a:solidFill>
              </a:rPr>
              <a:t> ligaments - SGHL, MGHL, IGHL (anterior band)</a:t>
            </a:r>
          </a:p>
          <a:p>
            <a:pPr algn="l" rtl="0"/>
            <a:r>
              <a:rPr lang="en-US" sz="2400" dirty="0" smtClean="0">
                <a:solidFill>
                  <a:schemeClr val="bg1">
                    <a:lumMod val="95000"/>
                  </a:schemeClr>
                </a:solidFill>
              </a:rPr>
              <a:t>        </a:t>
            </a:r>
            <a:r>
              <a:rPr lang="en-US" sz="2400" dirty="0" err="1" smtClean="0">
                <a:solidFill>
                  <a:schemeClr val="bg1">
                    <a:lumMod val="95000"/>
                  </a:schemeClr>
                </a:solidFill>
              </a:rPr>
              <a:t>subscapularis</a:t>
            </a:r>
            <a:r>
              <a:rPr lang="en-US" sz="2400" dirty="0" smtClean="0">
                <a:solidFill>
                  <a:schemeClr val="bg1">
                    <a:lumMod val="95000"/>
                  </a:schemeClr>
                </a:solidFill>
              </a:rPr>
              <a:t> tendon</a:t>
            </a:r>
          </a:p>
          <a:p>
            <a:pPr algn="l" rtl="0"/>
            <a:r>
              <a:rPr lang="en-US" sz="2400" dirty="0" smtClean="0">
                <a:solidFill>
                  <a:schemeClr val="bg1">
                    <a:lumMod val="95000"/>
                  </a:schemeClr>
                </a:solidFill>
              </a:rPr>
              <a:t>    </a:t>
            </a:r>
            <a:r>
              <a:rPr lang="en-US" sz="2400" dirty="0" smtClean="0">
                <a:solidFill>
                  <a:srgbClr val="FFFF00"/>
                </a:solidFill>
              </a:rPr>
              <a:t>Posteriorly</a:t>
            </a:r>
          </a:p>
          <a:p>
            <a:pPr algn="l" rtl="0"/>
            <a:r>
              <a:rPr lang="en-US" sz="2400" dirty="0" smtClean="0">
                <a:solidFill>
                  <a:schemeClr val="bg1">
                    <a:lumMod val="95000"/>
                  </a:schemeClr>
                </a:solidFill>
              </a:rPr>
              <a:t>        posterior labrum</a:t>
            </a:r>
          </a:p>
          <a:p>
            <a:pPr algn="l" rtl="0"/>
            <a:r>
              <a:rPr lang="en-US" sz="2400" dirty="0" smtClean="0">
                <a:solidFill>
                  <a:schemeClr val="bg1">
                    <a:lumMod val="95000"/>
                  </a:schemeClr>
                </a:solidFill>
              </a:rPr>
              <a:t>        posterior band of the IGHL</a:t>
            </a:r>
          </a:p>
          <a:p>
            <a:pPr algn="l" rtl="0"/>
            <a:r>
              <a:rPr lang="en-US" sz="2400" dirty="0" smtClean="0">
                <a:solidFill>
                  <a:schemeClr val="bg1">
                    <a:lumMod val="95000"/>
                  </a:schemeClr>
                </a:solidFill>
              </a:rPr>
              <a:t>        </a:t>
            </a:r>
            <a:r>
              <a:rPr lang="en-US" sz="2400" dirty="0" err="1" smtClean="0">
                <a:solidFill>
                  <a:schemeClr val="bg1">
                    <a:lumMod val="95000"/>
                  </a:schemeClr>
                </a:solidFill>
              </a:rPr>
              <a:t>infraspinatus</a:t>
            </a:r>
            <a:r>
              <a:rPr lang="en-US" sz="2400" dirty="0" smtClean="0">
                <a:solidFill>
                  <a:schemeClr val="bg1">
                    <a:lumMod val="95000"/>
                  </a:schemeClr>
                </a:solidFill>
              </a:rPr>
              <a:t> and </a:t>
            </a:r>
            <a:r>
              <a:rPr lang="en-US" sz="2400" dirty="0" err="1" smtClean="0">
                <a:solidFill>
                  <a:schemeClr val="bg1">
                    <a:lumMod val="95000"/>
                  </a:schemeClr>
                </a:solidFill>
              </a:rPr>
              <a:t>teres</a:t>
            </a:r>
            <a:r>
              <a:rPr lang="en-US" sz="2400" dirty="0" smtClean="0">
                <a:solidFill>
                  <a:schemeClr val="bg1">
                    <a:lumMod val="95000"/>
                  </a:schemeClr>
                </a:solidFill>
              </a:rPr>
              <a:t> minor tendon</a:t>
            </a:r>
          </a:p>
          <a:p>
            <a:pPr algn="l" rtl="0"/>
            <a:endParaRPr lang="en-US" sz="2400" dirty="0" smtClean="0">
              <a:solidFill>
                <a:schemeClr val="bg1">
                  <a:lumMod val="95000"/>
                </a:schemeClr>
              </a:solidFill>
            </a:endParaRPr>
          </a:p>
          <a:p>
            <a:pPr algn="l" rtl="0"/>
            <a:endParaRPr lang="fa-IR" sz="2400" dirty="0">
              <a:solidFill>
                <a:schemeClr val="bg1">
                  <a:lumMod val="95000"/>
                </a:schemeClr>
              </a:solidFill>
            </a:endParaRPr>
          </a:p>
        </p:txBody>
      </p:sp>
    </p:spTree>
    <p:extLst>
      <p:ext uri="{BB962C8B-B14F-4D97-AF65-F5344CB8AC3E}">
        <p14:creationId xmlns:p14="http://schemas.microsoft.com/office/powerpoint/2010/main" val="828143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radiopaedia.org/images/2244738/d31c485e8d4b714bd557ea61a9b422_big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533" y="-1"/>
            <a:ext cx="6716487"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571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l" rtl="0"/>
            <a:r>
              <a:rPr lang="en-US" dirty="0">
                <a:solidFill>
                  <a:srgbClr val="FFFF00"/>
                </a:solidFill>
              </a:rPr>
              <a:t> </a:t>
            </a:r>
            <a:r>
              <a:rPr lang="en-US" dirty="0" smtClean="0">
                <a:solidFill>
                  <a:srgbClr val="FFFF00"/>
                </a:solidFill>
              </a:rPr>
              <a:t>3- </a:t>
            </a:r>
            <a:r>
              <a:rPr lang="en-US" b="1" dirty="0" smtClean="0">
                <a:solidFill>
                  <a:srgbClr val="FFFF00"/>
                </a:solidFill>
              </a:rPr>
              <a:t>hooked</a:t>
            </a:r>
            <a:r>
              <a:rPr lang="en-US" dirty="0" smtClean="0">
                <a:solidFill>
                  <a:srgbClr val="FFFF00"/>
                </a:solidFill>
              </a:rPr>
              <a:t> </a:t>
            </a:r>
            <a:r>
              <a:rPr lang="en-US" dirty="0">
                <a:solidFill>
                  <a:srgbClr val="FFFF00"/>
                </a:solidFill>
              </a:rPr>
              <a:t>(29</a:t>
            </a:r>
            <a:r>
              <a:rPr lang="en-US" dirty="0" smtClean="0">
                <a:solidFill>
                  <a:srgbClr val="FFFF00"/>
                </a:solidFill>
              </a:rPr>
              <a:t>%)</a:t>
            </a:r>
            <a:endParaRPr lang="en-US" dirty="0">
              <a:solidFill>
                <a:srgbClr val="FFFF00"/>
              </a:solidFill>
            </a:endParaRPr>
          </a:p>
          <a:p>
            <a:pPr algn="l" rtl="0">
              <a:buFont typeface="Courier New" panose="02070309020205020404" pitchFamily="49" charset="0"/>
              <a:buChar char="o"/>
            </a:pPr>
            <a:r>
              <a:rPr lang="en-US" dirty="0">
                <a:solidFill>
                  <a:srgbClr val="FFFF00"/>
                </a:solidFill>
              </a:rPr>
              <a:t>    most anterior portion of the acromion has a hooked shape</a:t>
            </a:r>
          </a:p>
          <a:p>
            <a:pPr algn="l" rtl="0">
              <a:buFont typeface="Courier New" panose="02070309020205020404" pitchFamily="49" charset="0"/>
              <a:buChar char="o"/>
            </a:pPr>
            <a:r>
              <a:rPr lang="en-US" dirty="0">
                <a:solidFill>
                  <a:srgbClr val="FFFF00"/>
                </a:solidFill>
              </a:rPr>
              <a:t>    associated with increased incidence of shoulder impingement</a:t>
            </a:r>
          </a:p>
          <a:p>
            <a:pPr algn="l" rtl="0"/>
            <a:r>
              <a:rPr lang="en-US" b="1" dirty="0" smtClean="0">
                <a:solidFill>
                  <a:srgbClr val="FFFF00"/>
                </a:solidFill>
              </a:rPr>
              <a:t>4- convex </a:t>
            </a:r>
            <a:r>
              <a:rPr lang="en-US" b="1" dirty="0">
                <a:solidFill>
                  <a:srgbClr val="FFFF00"/>
                </a:solidFill>
              </a:rPr>
              <a:t>(upturned) </a:t>
            </a:r>
            <a:r>
              <a:rPr lang="en-US" dirty="0">
                <a:solidFill>
                  <a:srgbClr val="FFFF00"/>
                </a:solidFill>
              </a:rPr>
              <a:t>(3%) </a:t>
            </a:r>
            <a:endParaRPr lang="en-US" dirty="0" smtClean="0">
              <a:solidFill>
                <a:srgbClr val="FFFF00"/>
              </a:solidFill>
            </a:endParaRPr>
          </a:p>
          <a:p>
            <a:pPr algn="l" rtl="0">
              <a:buFont typeface="Courier New" panose="02070309020205020404" pitchFamily="49" charset="0"/>
              <a:buChar char="o"/>
            </a:pPr>
            <a:r>
              <a:rPr lang="en-US" dirty="0">
                <a:solidFill>
                  <a:srgbClr val="FFFF00"/>
                </a:solidFill>
              </a:rPr>
              <a:t> </a:t>
            </a:r>
            <a:r>
              <a:rPr lang="en-US" dirty="0" smtClean="0">
                <a:solidFill>
                  <a:srgbClr val="FFFF00"/>
                </a:solidFill>
              </a:rPr>
              <a:t>    most </a:t>
            </a:r>
            <a:r>
              <a:rPr lang="en-US" dirty="0">
                <a:solidFill>
                  <a:srgbClr val="FFFF00"/>
                </a:solidFill>
              </a:rPr>
              <a:t>recent classification of acromion process shape</a:t>
            </a:r>
          </a:p>
          <a:p>
            <a:pPr algn="l" rtl="0">
              <a:buFont typeface="Courier New" panose="02070309020205020404" pitchFamily="49" charset="0"/>
              <a:buChar char="o"/>
            </a:pPr>
            <a:r>
              <a:rPr lang="en-US" dirty="0" smtClean="0">
                <a:solidFill>
                  <a:srgbClr val="FFFF00"/>
                </a:solidFill>
              </a:rPr>
              <a:t>    the </a:t>
            </a:r>
            <a:r>
              <a:rPr lang="en-US" dirty="0">
                <a:solidFill>
                  <a:srgbClr val="FFFF00"/>
                </a:solidFill>
              </a:rPr>
              <a:t>undersurface of the acromion is convex near the distal end </a:t>
            </a:r>
            <a:endParaRPr lang="en-US" dirty="0" smtClean="0">
              <a:solidFill>
                <a:srgbClr val="FFFF00"/>
              </a:solidFill>
            </a:endParaRPr>
          </a:p>
          <a:p>
            <a:pPr algn="l" rtl="0">
              <a:buFont typeface="Courier New" panose="02070309020205020404" pitchFamily="49" charset="0"/>
              <a:buChar char="o"/>
            </a:pPr>
            <a:r>
              <a:rPr lang="en-US" dirty="0">
                <a:solidFill>
                  <a:srgbClr val="FFFF00"/>
                </a:solidFill>
              </a:rPr>
              <a:t> </a:t>
            </a:r>
            <a:r>
              <a:rPr lang="en-US" dirty="0" smtClean="0">
                <a:solidFill>
                  <a:srgbClr val="FFFF00"/>
                </a:solidFill>
              </a:rPr>
              <a:t>   no </a:t>
            </a:r>
            <a:r>
              <a:rPr lang="en-US" dirty="0">
                <a:solidFill>
                  <a:srgbClr val="FFFF00"/>
                </a:solidFill>
              </a:rPr>
              <a:t>convincing correlation between a type 4 acromion and impingement syndrome exists </a:t>
            </a:r>
          </a:p>
          <a:p>
            <a:pPr algn="l" rtl="0">
              <a:buFont typeface="Courier New" panose="02070309020205020404" pitchFamily="49" charset="0"/>
              <a:buChar char="o"/>
            </a:pPr>
            <a:endParaRPr lang="en-US" dirty="0">
              <a:solidFill>
                <a:srgbClr val="FFFF00"/>
              </a:solidFill>
            </a:endParaRPr>
          </a:p>
          <a:p>
            <a:pPr algn="l" rtl="0"/>
            <a:endParaRPr lang="en-US" dirty="0">
              <a:solidFill>
                <a:srgbClr val="FFFF00"/>
              </a:solidFill>
            </a:endParaRPr>
          </a:p>
        </p:txBody>
      </p:sp>
    </p:spTree>
    <p:extLst>
      <p:ext uri="{BB962C8B-B14F-4D97-AF65-F5344CB8AC3E}">
        <p14:creationId xmlns:p14="http://schemas.microsoft.com/office/powerpoint/2010/main" val="19814875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radiopaedia.org/images/2546642/bb05f3de49a213b5b5fe74617f25a6_big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287" y="0"/>
            <a:ext cx="5158217" cy="68995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ages.radiopaedia.org/images/2546649/dd47dfba06e5f3101ee4937d448211_big_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5152913" cy="68924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224682" y="551329"/>
            <a:ext cx="797782" cy="369332"/>
          </a:xfrm>
          <a:prstGeom prst="rect">
            <a:avLst/>
          </a:prstGeom>
          <a:noFill/>
        </p:spPr>
        <p:txBody>
          <a:bodyPr wrap="none" rtlCol="0">
            <a:spAutoFit/>
          </a:bodyPr>
          <a:lstStyle/>
          <a:p>
            <a:r>
              <a:rPr lang="en-US" dirty="0" smtClean="0">
                <a:solidFill>
                  <a:srgbClr val="FFC000"/>
                </a:solidFill>
              </a:rPr>
              <a:t>Type 1</a:t>
            </a:r>
            <a:endParaRPr lang="en-US" dirty="0">
              <a:solidFill>
                <a:srgbClr val="FFC000"/>
              </a:solidFill>
            </a:endParaRPr>
          </a:p>
        </p:txBody>
      </p:sp>
      <p:sp>
        <p:nvSpPr>
          <p:cNvPr id="5" name="TextBox 4"/>
          <p:cNvSpPr txBox="1"/>
          <p:nvPr/>
        </p:nvSpPr>
        <p:spPr>
          <a:xfrm>
            <a:off x="1761565" y="1035424"/>
            <a:ext cx="797782" cy="369332"/>
          </a:xfrm>
          <a:prstGeom prst="rect">
            <a:avLst/>
          </a:prstGeom>
          <a:noFill/>
        </p:spPr>
        <p:txBody>
          <a:bodyPr wrap="none" rtlCol="0">
            <a:spAutoFit/>
          </a:bodyPr>
          <a:lstStyle/>
          <a:p>
            <a:r>
              <a:rPr lang="en-US" dirty="0" smtClean="0">
                <a:solidFill>
                  <a:srgbClr val="FFC000"/>
                </a:solidFill>
              </a:rPr>
              <a:t>Type 2</a:t>
            </a:r>
            <a:endParaRPr lang="en-US" dirty="0">
              <a:solidFill>
                <a:srgbClr val="FFC000"/>
              </a:solidFill>
            </a:endParaRPr>
          </a:p>
        </p:txBody>
      </p:sp>
    </p:spTree>
    <p:extLst>
      <p:ext uri="{BB962C8B-B14F-4D97-AF65-F5344CB8AC3E}">
        <p14:creationId xmlns:p14="http://schemas.microsoft.com/office/powerpoint/2010/main" val="11184887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radiopaedia.org/images/2208577/bc3288f6a61fb1ebdd44289373af97_big_gallery.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685800"/>
            <a:ext cx="797782" cy="369332"/>
          </a:xfrm>
          <a:prstGeom prst="rect">
            <a:avLst/>
          </a:prstGeom>
          <a:noFill/>
        </p:spPr>
        <p:txBody>
          <a:bodyPr wrap="none" rtlCol="0">
            <a:spAutoFit/>
          </a:bodyPr>
          <a:lstStyle/>
          <a:p>
            <a:r>
              <a:rPr lang="en-US" dirty="0" smtClean="0">
                <a:solidFill>
                  <a:srgbClr val="FFC000"/>
                </a:solidFill>
              </a:rPr>
              <a:t>Type 3</a:t>
            </a:r>
            <a:endParaRPr lang="en-US" dirty="0">
              <a:solidFill>
                <a:srgbClr val="FFC000"/>
              </a:solidFill>
            </a:endParaRPr>
          </a:p>
        </p:txBody>
      </p:sp>
      <p:pic>
        <p:nvPicPr>
          <p:cNvPr id="3076" name="Picture 4" descr="http://images.radiopaedia.org/images/2546656/eb2cea18413fb1bbc13adf8d68a198_big_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647" y="172757"/>
            <a:ext cx="5004921" cy="66944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507071" y="470649"/>
            <a:ext cx="797782" cy="369332"/>
          </a:xfrm>
          <a:prstGeom prst="rect">
            <a:avLst/>
          </a:prstGeom>
          <a:noFill/>
        </p:spPr>
        <p:txBody>
          <a:bodyPr wrap="none" rtlCol="0">
            <a:spAutoFit/>
          </a:bodyPr>
          <a:lstStyle/>
          <a:p>
            <a:r>
              <a:rPr lang="en-US" dirty="0" smtClean="0">
                <a:solidFill>
                  <a:srgbClr val="FFC000"/>
                </a:solidFill>
              </a:rPr>
              <a:t>Type 3</a:t>
            </a:r>
            <a:endParaRPr lang="en-US" dirty="0">
              <a:solidFill>
                <a:srgbClr val="FFC000"/>
              </a:solidFill>
            </a:endParaRPr>
          </a:p>
        </p:txBody>
      </p:sp>
    </p:spTree>
    <p:extLst>
      <p:ext uri="{BB962C8B-B14F-4D97-AF65-F5344CB8AC3E}">
        <p14:creationId xmlns:p14="http://schemas.microsoft.com/office/powerpoint/2010/main" val="29034764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s.radiopaedia.org/images/2546663/0e4bee45ec575863c3bf163eafe564_big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136776" cy="687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280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1927691" y="-1"/>
            <a:ext cx="8520674" cy="6800443"/>
          </a:xfrm>
          <a:prstGeom prst="rect">
            <a:avLst/>
          </a:prstGeom>
        </p:spPr>
      </p:pic>
    </p:spTree>
    <p:extLst>
      <p:ext uri="{BB962C8B-B14F-4D97-AF65-F5344CB8AC3E}">
        <p14:creationId xmlns:p14="http://schemas.microsoft.com/office/powerpoint/2010/main" val="27191734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ABER view</a:t>
            </a:r>
            <a:endParaRPr lang="fa-IR" b="1" dirty="0">
              <a:solidFill>
                <a:srgbClr val="FFFF00"/>
              </a:solidFill>
            </a:endParaRPr>
          </a:p>
        </p:txBody>
      </p:sp>
      <p:sp>
        <p:nvSpPr>
          <p:cNvPr id="3" name="Content Placeholder 2"/>
          <p:cNvSpPr>
            <a:spLocks noGrp="1"/>
          </p:cNvSpPr>
          <p:nvPr>
            <p:ph idx="1"/>
          </p:nvPr>
        </p:nvSpPr>
        <p:spPr/>
        <p:txBody>
          <a:bodyPr/>
          <a:lstStyle/>
          <a:p>
            <a:pPr algn="l" rtl="0"/>
            <a:r>
              <a:rPr lang="en-US" b="1" dirty="0" err="1" smtClean="0">
                <a:solidFill>
                  <a:srgbClr val="FFFF00"/>
                </a:solidFill>
              </a:rPr>
              <a:t>Labral</a:t>
            </a:r>
            <a:r>
              <a:rPr lang="en-US" b="1" dirty="0" smtClean="0">
                <a:solidFill>
                  <a:srgbClr val="FFFF00"/>
                </a:solidFill>
              </a:rPr>
              <a:t> tears</a:t>
            </a:r>
          </a:p>
          <a:p>
            <a:pPr algn="l" rtl="0"/>
            <a:r>
              <a:rPr lang="en-US" dirty="0" smtClean="0">
                <a:solidFill>
                  <a:schemeClr val="bg1"/>
                </a:solidFill>
              </a:rPr>
              <a:t>The abduction external rotation (ABER) view is excellent for assessing the </a:t>
            </a:r>
            <a:r>
              <a:rPr lang="en-US" dirty="0" err="1" smtClean="0">
                <a:solidFill>
                  <a:schemeClr val="bg1"/>
                </a:solidFill>
              </a:rPr>
              <a:t>anteroinferior</a:t>
            </a:r>
            <a:r>
              <a:rPr lang="en-US" dirty="0" smtClean="0">
                <a:solidFill>
                  <a:schemeClr val="bg1"/>
                </a:solidFill>
              </a:rPr>
              <a:t> labrum at the 3-6 o'clock position, where most </a:t>
            </a:r>
            <a:r>
              <a:rPr lang="en-US" dirty="0" err="1" smtClean="0">
                <a:solidFill>
                  <a:schemeClr val="bg1"/>
                </a:solidFill>
              </a:rPr>
              <a:t>labral</a:t>
            </a:r>
            <a:r>
              <a:rPr lang="en-US" dirty="0" smtClean="0">
                <a:solidFill>
                  <a:schemeClr val="bg1"/>
                </a:solidFill>
              </a:rPr>
              <a:t> tears are located.</a:t>
            </a:r>
          </a:p>
          <a:p>
            <a:pPr algn="l" rtl="0"/>
            <a:r>
              <a:rPr lang="en-US" dirty="0" smtClean="0">
                <a:solidFill>
                  <a:schemeClr val="bg1"/>
                </a:solidFill>
              </a:rPr>
              <a:t>In the ABER position the inferior </a:t>
            </a:r>
            <a:r>
              <a:rPr lang="en-US" dirty="0" err="1" smtClean="0">
                <a:solidFill>
                  <a:schemeClr val="bg1"/>
                </a:solidFill>
              </a:rPr>
              <a:t>glenohumeral</a:t>
            </a:r>
            <a:r>
              <a:rPr lang="en-US" dirty="0" smtClean="0">
                <a:solidFill>
                  <a:schemeClr val="bg1"/>
                </a:solidFill>
              </a:rPr>
              <a:t> ligament is stretched resulting in tension on the </a:t>
            </a:r>
            <a:r>
              <a:rPr lang="en-US" dirty="0" err="1" smtClean="0">
                <a:solidFill>
                  <a:schemeClr val="bg1"/>
                </a:solidFill>
              </a:rPr>
              <a:t>anteroinferior</a:t>
            </a:r>
            <a:r>
              <a:rPr lang="en-US" dirty="0" smtClean="0">
                <a:solidFill>
                  <a:schemeClr val="bg1"/>
                </a:solidFill>
              </a:rPr>
              <a:t> labrum, allowing intra-articular contrast to get between the </a:t>
            </a:r>
            <a:r>
              <a:rPr lang="en-US" dirty="0" err="1" smtClean="0">
                <a:solidFill>
                  <a:schemeClr val="bg1"/>
                </a:solidFill>
              </a:rPr>
              <a:t>labral</a:t>
            </a:r>
            <a:r>
              <a:rPr lang="en-US" dirty="0" smtClean="0">
                <a:solidFill>
                  <a:schemeClr val="bg1"/>
                </a:solidFill>
              </a:rPr>
              <a:t> tear and the glenoid. </a:t>
            </a:r>
            <a:endParaRPr lang="fa-IR" dirty="0">
              <a:solidFill>
                <a:schemeClr val="bg1"/>
              </a:solidFill>
            </a:endParaRPr>
          </a:p>
        </p:txBody>
      </p:sp>
    </p:spTree>
    <p:extLst>
      <p:ext uri="{BB962C8B-B14F-4D97-AF65-F5344CB8AC3E}">
        <p14:creationId xmlns:p14="http://schemas.microsoft.com/office/powerpoint/2010/main" val="38277676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8565"/>
            <a:ext cx="10515600" cy="5558398"/>
          </a:xfrm>
        </p:spPr>
        <p:txBody>
          <a:bodyPr/>
          <a:lstStyle/>
          <a:p>
            <a:pPr algn="l" rtl="0"/>
            <a:r>
              <a:rPr lang="en-US" dirty="0" smtClean="0">
                <a:solidFill>
                  <a:srgbClr val="FFFF00"/>
                </a:solidFill>
              </a:rPr>
              <a:t>Rotator cuff tears</a:t>
            </a:r>
          </a:p>
          <a:p>
            <a:pPr algn="l" rtl="0"/>
            <a:r>
              <a:rPr lang="en-US" dirty="0" smtClean="0">
                <a:solidFill>
                  <a:schemeClr val="bg1">
                    <a:lumMod val="95000"/>
                  </a:schemeClr>
                </a:solidFill>
              </a:rPr>
              <a:t>The ABER view is also very useful for both partial- and full-thickness tears of the rotator cuff.</a:t>
            </a:r>
          </a:p>
          <a:p>
            <a:pPr algn="l" rtl="0"/>
            <a:r>
              <a:rPr lang="en-US" dirty="0" smtClean="0">
                <a:solidFill>
                  <a:schemeClr val="bg1">
                    <a:lumMod val="95000"/>
                  </a:schemeClr>
                </a:solidFill>
              </a:rPr>
              <a:t>The abduction and external rotation of the arm releases tension on the cuff relative to the normal coronal view obtained with the arm in adduction.</a:t>
            </a:r>
          </a:p>
          <a:p>
            <a:pPr algn="l" rtl="0"/>
            <a:r>
              <a:rPr lang="en-US" dirty="0" smtClean="0">
                <a:solidFill>
                  <a:schemeClr val="bg1">
                    <a:lumMod val="95000"/>
                  </a:schemeClr>
                </a:solidFill>
              </a:rPr>
              <a:t>As a result, subtle articular-sided partial thickness tears will not lie apposed to the adjacent intact fibers of the remaining rotator cuff nor be effaced against the humeral head, and intra-articular contrast can enhance visualization of the tear </a:t>
            </a:r>
            <a:endParaRPr lang="fa-IR" dirty="0">
              <a:solidFill>
                <a:schemeClr val="bg1">
                  <a:lumMod val="95000"/>
                </a:schemeClr>
              </a:solidFill>
            </a:endParaRPr>
          </a:p>
        </p:txBody>
      </p:sp>
    </p:spTree>
    <p:extLst>
      <p:ext uri="{BB962C8B-B14F-4D97-AF65-F5344CB8AC3E}">
        <p14:creationId xmlns:p14="http://schemas.microsoft.com/office/powerpoint/2010/main" val="3371435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2138082" y="0"/>
            <a:ext cx="8244168" cy="6247247"/>
          </a:xfrm>
          <a:prstGeom prst="rect">
            <a:avLst/>
          </a:prstGeom>
        </p:spPr>
      </p:pic>
    </p:spTree>
    <p:extLst>
      <p:ext uri="{BB962C8B-B14F-4D97-AF65-F5344CB8AC3E}">
        <p14:creationId xmlns:p14="http://schemas.microsoft.com/office/powerpoint/2010/main" val="4232087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504263" y="0"/>
            <a:ext cx="11315701" cy="6866573"/>
          </a:xfrm>
          <a:prstGeom prst="rect">
            <a:avLst/>
          </a:prstGeom>
        </p:spPr>
      </p:pic>
    </p:spTree>
    <p:extLst>
      <p:ext uri="{BB962C8B-B14F-4D97-AF65-F5344CB8AC3E}">
        <p14:creationId xmlns:p14="http://schemas.microsoft.com/office/powerpoint/2010/main" val="2335923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1721223" y="22921"/>
            <a:ext cx="8471647" cy="6835079"/>
          </a:xfrm>
          <a:prstGeom prst="rect">
            <a:avLst/>
          </a:prstGeom>
        </p:spPr>
      </p:pic>
    </p:spTree>
    <p:extLst>
      <p:ext uri="{BB962C8B-B14F-4D97-AF65-F5344CB8AC3E}">
        <p14:creationId xmlns:p14="http://schemas.microsoft.com/office/powerpoint/2010/main" val="2507023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rtl="0"/>
            <a:r>
              <a:rPr lang="en-US" sz="3600" dirty="0" smtClean="0">
                <a:solidFill>
                  <a:schemeClr val="bg1"/>
                </a:solidFill>
              </a:rPr>
              <a:t>Images in the ABER position are obtained in an axial way 45 degrees off the coronal plane (figure).</a:t>
            </a:r>
          </a:p>
          <a:p>
            <a:pPr algn="l" rtl="0"/>
            <a:r>
              <a:rPr lang="en-US" sz="3600" dirty="0" smtClean="0">
                <a:solidFill>
                  <a:schemeClr val="bg1"/>
                </a:solidFill>
              </a:rPr>
              <a:t>In that position the 3-6 o'clock region is imaged perpendicular.</a:t>
            </a:r>
          </a:p>
          <a:p>
            <a:pPr algn="l" rtl="0"/>
            <a:r>
              <a:rPr lang="en-US" sz="3600" dirty="0" smtClean="0">
                <a:solidFill>
                  <a:schemeClr val="bg1"/>
                </a:solidFill>
              </a:rPr>
              <a:t>Notice red arrow indicating a small </a:t>
            </a:r>
            <a:r>
              <a:rPr lang="en-US" sz="3600" dirty="0" err="1" smtClean="0">
                <a:solidFill>
                  <a:schemeClr val="bg1"/>
                </a:solidFill>
              </a:rPr>
              <a:t>Perthes</a:t>
            </a:r>
            <a:r>
              <a:rPr lang="en-US" sz="3600" dirty="0" smtClean="0">
                <a:solidFill>
                  <a:schemeClr val="bg1"/>
                </a:solidFill>
              </a:rPr>
              <a:t>-lesion, which was not seen on the standard axial views.</a:t>
            </a:r>
            <a:endParaRPr lang="fa-IR" sz="3600" dirty="0">
              <a:solidFill>
                <a:schemeClr val="bg1"/>
              </a:solidFill>
            </a:endParaRPr>
          </a:p>
        </p:txBody>
      </p:sp>
    </p:spTree>
    <p:extLst>
      <p:ext uri="{BB962C8B-B14F-4D97-AF65-F5344CB8AC3E}">
        <p14:creationId xmlns:p14="http://schemas.microsoft.com/office/powerpoint/2010/main" val="3485227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ABER - anatomy</a:t>
            </a:r>
            <a:endParaRPr lang="fa-IR" b="1" dirty="0">
              <a:solidFill>
                <a:srgbClr val="FFFF00"/>
              </a:solidFill>
            </a:endParaRPr>
          </a:p>
        </p:txBody>
      </p:sp>
      <p:sp>
        <p:nvSpPr>
          <p:cNvPr id="3" name="Content Placeholder 2"/>
          <p:cNvSpPr>
            <a:spLocks noGrp="1"/>
          </p:cNvSpPr>
          <p:nvPr>
            <p:ph idx="1"/>
          </p:nvPr>
        </p:nvSpPr>
        <p:spPr>
          <a:xfrm>
            <a:off x="838200" y="1465729"/>
            <a:ext cx="10515600" cy="4711234"/>
          </a:xfrm>
        </p:spPr>
        <p:txBody>
          <a:bodyPr>
            <a:normAutofit lnSpcReduction="10000"/>
          </a:bodyPr>
          <a:lstStyle/>
          <a:p>
            <a:pPr algn="l" rtl="0"/>
            <a:endParaRPr lang="en-US" dirty="0" smtClean="0">
              <a:solidFill>
                <a:schemeClr val="bg1"/>
              </a:solidFill>
            </a:endParaRPr>
          </a:p>
          <a:p>
            <a:pPr algn="l" rtl="0"/>
            <a:r>
              <a:rPr lang="en-US" dirty="0" smtClean="0">
                <a:solidFill>
                  <a:schemeClr val="bg1"/>
                </a:solidFill>
              </a:rPr>
              <a:t>    Notice the biceps anchor. The undersurface of the supraspinatus tendon should be smooth.</a:t>
            </a:r>
          </a:p>
          <a:p>
            <a:pPr algn="l" rtl="0"/>
            <a:r>
              <a:rPr lang="en-US" dirty="0" smtClean="0">
                <a:solidFill>
                  <a:schemeClr val="bg1"/>
                </a:solidFill>
              </a:rPr>
              <a:t>    Look for supraspinatus irregularities.</a:t>
            </a:r>
          </a:p>
          <a:p>
            <a:pPr algn="l" rtl="0"/>
            <a:r>
              <a:rPr lang="en-US" dirty="0" smtClean="0">
                <a:solidFill>
                  <a:schemeClr val="bg1"/>
                </a:solidFill>
              </a:rPr>
              <a:t>    Study the labrum in the 3-6 o'clock position. Due to the tension by the anterior band of the inferior GHL </a:t>
            </a:r>
            <a:r>
              <a:rPr lang="en-US" dirty="0" err="1" smtClean="0">
                <a:solidFill>
                  <a:schemeClr val="bg1"/>
                </a:solidFill>
              </a:rPr>
              <a:t>labral</a:t>
            </a:r>
            <a:r>
              <a:rPr lang="en-US" dirty="0" smtClean="0">
                <a:solidFill>
                  <a:schemeClr val="bg1"/>
                </a:solidFill>
              </a:rPr>
              <a:t> </a:t>
            </a:r>
            <a:r>
              <a:rPr lang="en-US" dirty="0" err="1" smtClean="0">
                <a:solidFill>
                  <a:schemeClr val="bg1"/>
                </a:solidFill>
              </a:rPr>
              <a:t>teras</a:t>
            </a:r>
            <a:r>
              <a:rPr lang="en-US" dirty="0" smtClean="0">
                <a:solidFill>
                  <a:schemeClr val="bg1"/>
                </a:solidFill>
              </a:rPr>
              <a:t> will be easier to detect.</a:t>
            </a:r>
          </a:p>
          <a:p>
            <a:pPr algn="l" rtl="0"/>
            <a:r>
              <a:rPr lang="en-US" dirty="0" smtClean="0">
                <a:solidFill>
                  <a:schemeClr val="bg1"/>
                </a:solidFill>
              </a:rPr>
              <a:t>    Notice smooth undersurface of </a:t>
            </a:r>
            <a:r>
              <a:rPr lang="en-US" dirty="0" err="1" smtClean="0">
                <a:solidFill>
                  <a:schemeClr val="bg1"/>
                </a:solidFill>
              </a:rPr>
              <a:t>infraspinatus</a:t>
            </a:r>
            <a:r>
              <a:rPr lang="en-US" dirty="0" smtClean="0">
                <a:solidFill>
                  <a:schemeClr val="bg1"/>
                </a:solidFill>
              </a:rPr>
              <a:t> tendon and normal anterior labrum.</a:t>
            </a:r>
          </a:p>
          <a:p>
            <a:pPr algn="l" rtl="0"/>
            <a:r>
              <a:rPr lang="en-US" dirty="0" smtClean="0">
                <a:solidFill>
                  <a:schemeClr val="bg1"/>
                </a:solidFill>
              </a:rPr>
              <a:t>    Notice smooth undersurface of </a:t>
            </a:r>
            <a:r>
              <a:rPr lang="en-US" dirty="0" err="1" smtClean="0">
                <a:solidFill>
                  <a:schemeClr val="bg1"/>
                </a:solidFill>
              </a:rPr>
              <a:t>infraspinatus</a:t>
            </a:r>
            <a:r>
              <a:rPr lang="en-US" dirty="0" smtClean="0">
                <a:solidFill>
                  <a:schemeClr val="bg1"/>
                </a:solidFill>
              </a:rPr>
              <a:t> tendon and normal anterior labrum.</a:t>
            </a:r>
          </a:p>
          <a:p>
            <a:pPr algn="l" rtl="0"/>
            <a:endParaRPr lang="fa-IR" dirty="0">
              <a:solidFill>
                <a:schemeClr val="bg1"/>
              </a:solidFill>
            </a:endParaRPr>
          </a:p>
        </p:txBody>
      </p:sp>
    </p:spTree>
    <p:extLst>
      <p:ext uri="{BB962C8B-B14F-4D97-AF65-F5344CB8AC3E}">
        <p14:creationId xmlns:p14="http://schemas.microsoft.com/office/powerpoint/2010/main" val="1553662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1334621" y="0"/>
            <a:ext cx="9705414" cy="6872838"/>
          </a:xfrm>
          <a:prstGeom prst="rect">
            <a:avLst/>
          </a:prstGeom>
        </p:spPr>
      </p:pic>
    </p:spTree>
    <p:extLst>
      <p:ext uri="{BB962C8B-B14F-4D97-AF65-F5344CB8AC3E}">
        <p14:creationId xmlns:p14="http://schemas.microsoft.com/office/powerpoint/2010/main" val="2269511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FFFF00"/>
                </a:solidFill>
              </a:rPr>
              <a:t>Labral</a:t>
            </a:r>
            <a:r>
              <a:rPr lang="en-US" b="1" dirty="0" smtClean="0">
                <a:solidFill>
                  <a:srgbClr val="FFFF00"/>
                </a:solidFill>
              </a:rPr>
              <a:t> variants</a:t>
            </a:r>
            <a:endParaRPr lang="fa-IR" b="1" dirty="0">
              <a:solidFill>
                <a:srgbClr val="FFFF00"/>
              </a:solidFill>
            </a:endParaRPr>
          </a:p>
        </p:txBody>
      </p:sp>
      <p:sp>
        <p:nvSpPr>
          <p:cNvPr id="3" name="Content Placeholder 2"/>
          <p:cNvSpPr>
            <a:spLocks noGrp="1"/>
          </p:cNvSpPr>
          <p:nvPr>
            <p:ph idx="1"/>
          </p:nvPr>
        </p:nvSpPr>
        <p:spPr/>
        <p:txBody>
          <a:bodyPr>
            <a:normAutofit/>
          </a:bodyPr>
          <a:lstStyle/>
          <a:p>
            <a:pPr algn="l" rtl="0"/>
            <a:r>
              <a:rPr lang="en-US" sz="3600" dirty="0" smtClean="0">
                <a:solidFill>
                  <a:schemeClr val="bg1"/>
                </a:solidFill>
              </a:rPr>
              <a:t>There are many </a:t>
            </a:r>
            <a:r>
              <a:rPr lang="en-US" sz="3600" dirty="0" err="1" smtClean="0">
                <a:solidFill>
                  <a:schemeClr val="bg1"/>
                </a:solidFill>
              </a:rPr>
              <a:t>labral</a:t>
            </a:r>
            <a:r>
              <a:rPr lang="en-US" sz="3600" dirty="0" smtClean="0">
                <a:solidFill>
                  <a:schemeClr val="bg1"/>
                </a:solidFill>
              </a:rPr>
              <a:t> variants.</a:t>
            </a:r>
          </a:p>
          <a:p>
            <a:pPr algn="l" rtl="0"/>
            <a:r>
              <a:rPr lang="en-US" sz="3600" dirty="0" smtClean="0">
                <a:solidFill>
                  <a:schemeClr val="bg1"/>
                </a:solidFill>
              </a:rPr>
              <a:t>These normal variants are all located in the 11-3 o'clock position. </a:t>
            </a:r>
            <a:endParaRPr lang="fa-IR" sz="3600" dirty="0">
              <a:solidFill>
                <a:schemeClr val="bg1"/>
              </a:solidFill>
            </a:endParaRPr>
          </a:p>
        </p:txBody>
      </p:sp>
    </p:spTree>
    <p:extLst>
      <p:ext uri="{BB962C8B-B14F-4D97-AF65-F5344CB8AC3E}">
        <p14:creationId xmlns:p14="http://schemas.microsoft.com/office/powerpoint/2010/main" val="3498655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551327" y="-1"/>
            <a:ext cx="11120718" cy="6877651"/>
          </a:xfrm>
          <a:prstGeom prst="rect">
            <a:avLst/>
          </a:prstGeom>
        </p:spPr>
      </p:pic>
    </p:spTree>
    <p:extLst>
      <p:ext uri="{BB962C8B-B14F-4D97-AF65-F5344CB8AC3E}">
        <p14:creationId xmlns:p14="http://schemas.microsoft.com/office/powerpoint/2010/main" val="3073835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2353"/>
            <a:ext cx="10515600" cy="5504610"/>
          </a:xfrm>
        </p:spPr>
        <p:txBody>
          <a:bodyPr/>
          <a:lstStyle/>
          <a:p>
            <a:pPr algn="l" rtl="0"/>
            <a:r>
              <a:rPr lang="en-US" dirty="0" smtClean="0">
                <a:solidFill>
                  <a:schemeClr val="bg1"/>
                </a:solidFill>
              </a:rPr>
              <a:t>It is important to </a:t>
            </a:r>
            <a:r>
              <a:rPr lang="en-US" dirty="0" err="1" smtClean="0">
                <a:solidFill>
                  <a:schemeClr val="bg1"/>
                </a:solidFill>
              </a:rPr>
              <a:t>recognise</a:t>
            </a:r>
            <a:r>
              <a:rPr lang="en-US" dirty="0" smtClean="0">
                <a:solidFill>
                  <a:schemeClr val="bg1"/>
                </a:solidFill>
              </a:rPr>
              <a:t> these variants, because they can </a:t>
            </a:r>
            <a:r>
              <a:rPr lang="en-US" dirty="0" err="1" smtClean="0">
                <a:solidFill>
                  <a:schemeClr val="bg1"/>
                </a:solidFill>
              </a:rPr>
              <a:t>mimick</a:t>
            </a:r>
            <a:r>
              <a:rPr lang="en-US" dirty="0" smtClean="0">
                <a:solidFill>
                  <a:schemeClr val="bg1"/>
                </a:solidFill>
              </a:rPr>
              <a:t> a SLAP tear.</a:t>
            </a:r>
          </a:p>
          <a:p>
            <a:pPr algn="l" rtl="0"/>
            <a:r>
              <a:rPr lang="en-US" dirty="0" smtClean="0">
                <a:solidFill>
                  <a:schemeClr val="bg1"/>
                </a:solidFill>
              </a:rPr>
              <a:t>These normal variants will usually not </a:t>
            </a:r>
            <a:r>
              <a:rPr lang="en-US" dirty="0" err="1" smtClean="0">
                <a:solidFill>
                  <a:schemeClr val="bg1"/>
                </a:solidFill>
              </a:rPr>
              <a:t>mimick</a:t>
            </a:r>
            <a:r>
              <a:rPr lang="en-US" dirty="0" smtClean="0">
                <a:solidFill>
                  <a:schemeClr val="bg1"/>
                </a:solidFill>
              </a:rPr>
              <a:t> a </a:t>
            </a:r>
            <a:r>
              <a:rPr lang="en-US" dirty="0" err="1" smtClean="0">
                <a:solidFill>
                  <a:schemeClr val="bg1"/>
                </a:solidFill>
              </a:rPr>
              <a:t>Bankart</a:t>
            </a:r>
            <a:r>
              <a:rPr lang="en-US" dirty="0" smtClean="0">
                <a:solidFill>
                  <a:schemeClr val="bg1"/>
                </a:solidFill>
              </a:rPr>
              <a:t>-lesion, since it is located at the 3-6 o'clock position, where these normal variants do not occur.</a:t>
            </a:r>
          </a:p>
          <a:p>
            <a:pPr algn="l" rtl="0"/>
            <a:r>
              <a:rPr lang="en-US" dirty="0" smtClean="0">
                <a:solidFill>
                  <a:schemeClr val="bg1"/>
                </a:solidFill>
              </a:rPr>
              <a:t>However </a:t>
            </a:r>
            <a:r>
              <a:rPr lang="en-US" dirty="0" err="1" smtClean="0">
                <a:solidFill>
                  <a:schemeClr val="bg1"/>
                </a:solidFill>
              </a:rPr>
              <a:t>labral</a:t>
            </a:r>
            <a:r>
              <a:rPr lang="en-US" dirty="0" smtClean="0">
                <a:solidFill>
                  <a:schemeClr val="bg1"/>
                </a:solidFill>
              </a:rPr>
              <a:t> tears may originate at the 3-6 o'clock position and subsequently extend superiorly.</a:t>
            </a:r>
            <a:endParaRPr lang="fa-IR" dirty="0">
              <a:solidFill>
                <a:schemeClr val="bg1"/>
              </a:solidFill>
            </a:endParaRPr>
          </a:p>
        </p:txBody>
      </p:sp>
    </p:spTree>
    <p:extLst>
      <p:ext uri="{BB962C8B-B14F-4D97-AF65-F5344CB8AC3E}">
        <p14:creationId xmlns:p14="http://schemas.microsoft.com/office/powerpoint/2010/main" val="1245935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4" name="Picture 3"/>
          <p:cNvPicPr>
            <a:picLocks noChangeAspect="1"/>
          </p:cNvPicPr>
          <p:nvPr/>
        </p:nvPicPr>
        <p:blipFill>
          <a:blip r:embed="rId2"/>
          <a:stretch>
            <a:fillRect/>
          </a:stretch>
        </p:blipFill>
        <p:spPr>
          <a:xfrm>
            <a:off x="645458" y="0"/>
            <a:ext cx="11161059" cy="6902600"/>
          </a:xfrm>
          <a:prstGeom prst="rect">
            <a:avLst/>
          </a:prstGeom>
        </p:spPr>
      </p:pic>
    </p:spTree>
    <p:extLst>
      <p:ext uri="{BB962C8B-B14F-4D97-AF65-F5344CB8AC3E}">
        <p14:creationId xmlns:p14="http://schemas.microsoft.com/office/powerpoint/2010/main" val="98747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FFFF00"/>
                </a:solidFill>
              </a:rPr>
              <a:t>Sublabral</a:t>
            </a:r>
            <a:r>
              <a:rPr lang="en-US" b="1" dirty="0" smtClean="0">
                <a:solidFill>
                  <a:srgbClr val="FFFF00"/>
                </a:solidFill>
              </a:rPr>
              <a:t> recess</a:t>
            </a:r>
            <a:br>
              <a:rPr lang="en-US" b="1" dirty="0" smtClean="0">
                <a:solidFill>
                  <a:srgbClr val="FFFF00"/>
                </a:solidFill>
              </a:rPr>
            </a:br>
            <a:endParaRPr lang="fa-IR" b="1" dirty="0">
              <a:solidFill>
                <a:srgbClr val="FFFF00"/>
              </a:solidFill>
            </a:endParaRPr>
          </a:p>
        </p:txBody>
      </p:sp>
      <p:sp>
        <p:nvSpPr>
          <p:cNvPr id="3" name="Content Placeholder 2"/>
          <p:cNvSpPr>
            <a:spLocks noGrp="1"/>
          </p:cNvSpPr>
          <p:nvPr>
            <p:ph idx="1"/>
          </p:nvPr>
        </p:nvSpPr>
        <p:spPr/>
        <p:txBody>
          <a:bodyPr>
            <a:noAutofit/>
          </a:bodyPr>
          <a:lstStyle/>
          <a:p>
            <a:pPr algn="l" rtl="0"/>
            <a:r>
              <a:rPr lang="en-US" sz="3200" dirty="0" smtClean="0">
                <a:solidFill>
                  <a:schemeClr val="bg1"/>
                </a:solidFill>
              </a:rPr>
              <a:t>There are 3 types of attachment of the superior labrum at the 12 o'clock position where the biceps tendon inserts.</a:t>
            </a:r>
          </a:p>
          <a:p>
            <a:pPr algn="l" rtl="0"/>
            <a:r>
              <a:rPr lang="en-US" sz="3200" dirty="0" smtClean="0">
                <a:solidFill>
                  <a:schemeClr val="bg1"/>
                </a:solidFill>
              </a:rPr>
              <a:t>In type I there is no recess between the glenoid cartilage and the labrum.</a:t>
            </a:r>
          </a:p>
          <a:p>
            <a:pPr algn="l" rtl="0"/>
            <a:r>
              <a:rPr lang="en-US" sz="3200" dirty="0" smtClean="0">
                <a:solidFill>
                  <a:schemeClr val="bg1"/>
                </a:solidFill>
              </a:rPr>
              <a:t>In type II there is a small recess.</a:t>
            </a:r>
          </a:p>
          <a:p>
            <a:pPr algn="l" rtl="0"/>
            <a:r>
              <a:rPr lang="en-US" sz="3200" dirty="0" smtClean="0">
                <a:solidFill>
                  <a:schemeClr val="bg1"/>
                </a:solidFill>
              </a:rPr>
              <a:t>In type III there is a large </a:t>
            </a:r>
            <a:r>
              <a:rPr lang="en-US" sz="3200" dirty="0" err="1" smtClean="0">
                <a:solidFill>
                  <a:schemeClr val="bg1"/>
                </a:solidFill>
              </a:rPr>
              <a:t>sublabral</a:t>
            </a:r>
            <a:r>
              <a:rPr lang="en-US" sz="3200" dirty="0" smtClean="0">
                <a:solidFill>
                  <a:schemeClr val="bg1"/>
                </a:solidFill>
              </a:rPr>
              <a:t> recess.</a:t>
            </a:r>
          </a:p>
          <a:p>
            <a:pPr algn="l" rtl="0"/>
            <a:r>
              <a:rPr lang="en-US" sz="3200" dirty="0" smtClean="0">
                <a:solidFill>
                  <a:schemeClr val="bg1"/>
                </a:solidFill>
              </a:rPr>
              <a:t>This </a:t>
            </a:r>
            <a:r>
              <a:rPr lang="en-US" sz="3200" dirty="0" err="1" smtClean="0">
                <a:solidFill>
                  <a:schemeClr val="bg1"/>
                </a:solidFill>
              </a:rPr>
              <a:t>sublabral</a:t>
            </a:r>
            <a:r>
              <a:rPr lang="en-US" sz="3200" dirty="0" smtClean="0">
                <a:solidFill>
                  <a:schemeClr val="bg1"/>
                </a:solidFill>
              </a:rPr>
              <a:t> recess can be difficult to distinguish from a SLAP-tear or a </a:t>
            </a:r>
            <a:r>
              <a:rPr lang="en-US" sz="3200" dirty="0" err="1" smtClean="0">
                <a:solidFill>
                  <a:schemeClr val="bg1"/>
                </a:solidFill>
              </a:rPr>
              <a:t>sublabral</a:t>
            </a:r>
            <a:r>
              <a:rPr lang="en-US" sz="3200" dirty="0" smtClean="0">
                <a:solidFill>
                  <a:schemeClr val="bg1"/>
                </a:solidFill>
              </a:rPr>
              <a:t> foramen.</a:t>
            </a:r>
          </a:p>
          <a:p>
            <a:pPr algn="l" rtl="0"/>
            <a:endParaRPr lang="fa-IR" sz="3200" dirty="0">
              <a:solidFill>
                <a:schemeClr val="bg1"/>
              </a:solidFill>
            </a:endParaRPr>
          </a:p>
        </p:txBody>
      </p:sp>
    </p:spTree>
    <p:extLst>
      <p:ext uri="{BB962C8B-B14F-4D97-AF65-F5344CB8AC3E}">
        <p14:creationId xmlns:p14="http://schemas.microsoft.com/office/powerpoint/2010/main" val="5423126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515471" y="309281"/>
            <a:ext cx="11263874" cy="6176963"/>
          </a:xfrm>
          <a:prstGeom prst="rect">
            <a:avLst/>
          </a:prstGeom>
        </p:spPr>
      </p:pic>
    </p:spTree>
    <p:extLst>
      <p:ext uri="{BB962C8B-B14F-4D97-AF65-F5344CB8AC3E}">
        <p14:creationId xmlns:p14="http://schemas.microsoft.com/office/powerpoint/2010/main" val="2971874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2101097" y="0"/>
            <a:ext cx="8360709" cy="6176963"/>
          </a:xfrm>
          <a:prstGeom prst="rect">
            <a:avLst/>
          </a:prstGeom>
        </p:spPr>
      </p:pic>
    </p:spTree>
    <p:extLst>
      <p:ext uri="{BB962C8B-B14F-4D97-AF65-F5344CB8AC3E}">
        <p14:creationId xmlns:p14="http://schemas.microsoft.com/office/powerpoint/2010/main" val="106156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Anterior graphic of the shoulder.</a:t>
            </a:r>
            <a:br>
              <a:rPr lang="en-US" dirty="0" smtClean="0">
                <a:solidFill>
                  <a:srgbClr val="FFFF00"/>
                </a:solidFill>
              </a:rPr>
            </a:br>
            <a:endParaRPr lang="fa-IR" dirty="0">
              <a:solidFill>
                <a:srgbClr val="FFFF00"/>
              </a:solidFill>
            </a:endParaRPr>
          </a:p>
        </p:txBody>
      </p:sp>
      <p:sp>
        <p:nvSpPr>
          <p:cNvPr id="3" name="Content Placeholder 2"/>
          <p:cNvSpPr>
            <a:spLocks noGrp="1"/>
          </p:cNvSpPr>
          <p:nvPr>
            <p:ph idx="1"/>
          </p:nvPr>
        </p:nvSpPr>
        <p:spPr/>
        <p:txBody>
          <a:bodyPr>
            <a:noAutofit/>
          </a:bodyPr>
          <a:lstStyle/>
          <a:p>
            <a:pPr algn="l" rtl="0"/>
            <a:r>
              <a:rPr lang="en-US" sz="3200" dirty="0" smtClean="0">
                <a:solidFill>
                  <a:schemeClr val="bg1"/>
                </a:solidFill>
              </a:rPr>
              <a:t>The tendon of the </a:t>
            </a:r>
            <a:r>
              <a:rPr lang="en-US" sz="3200" dirty="0" err="1" smtClean="0">
                <a:solidFill>
                  <a:schemeClr val="bg1"/>
                </a:solidFill>
              </a:rPr>
              <a:t>subscapularis</a:t>
            </a:r>
            <a:r>
              <a:rPr lang="en-US" sz="3200" dirty="0" smtClean="0">
                <a:solidFill>
                  <a:schemeClr val="bg1"/>
                </a:solidFill>
              </a:rPr>
              <a:t> muscle attaches both to the lesser tubercle </a:t>
            </a:r>
            <a:r>
              <a:rPr lang="en-US" sz="3200" dirty="0" err="1" smtClean="0">
                <a:solidFill>
                  <a:schemeClr val="bg1"/>
                </a:solidFill>
              </a:rPr>
              <a:t>aswell</a:t>
            </a:r>
            <a:r>
              <a:rPr lang="en-US" sz="3200" dirty="0" smtClean="0">
                <a:solidFill>
                  <a:schemeClr val="bg1"/>
                </a:solidFill>
              </a:rPr>
              <a:t> as to the greater tubercle giving support to the long head of the biceps in the </a:t>
            </a:r>
            <a:r>
              <a:rPr lang="en-US" sz="3200" dirty="0" err="1" smtClean="0">
                <a:solidFill>
                  <a:schemeClr val="bg1"/>
                </a:solidFill>
              </a:rPr>
              <a:t>bicipital</a:t>
            </a:r>
            <a:r>
              <a:rPr lang="en-US" sz="3200" dirty="0" smtClean="0">
                <a:solidFill>
                  <a:schemeClr val="bg1"/>
                </a:solidFill>
              </a:rPr>
              <a:t> groove.</a:t>
            </a:r>
          </a:p>
          <a:p>
            <a:pPr algn="l" rtl="0"/>
            <a:r>
              <a:rPr lang="en-US" sz="3200" dirty="0" smtClean="0">
                <a:solidFill>
                  <a:schemeClr val="bg1"/>
                </a:solidFill>
              </a:rPr>
              <a:t>Dislocation of the long head of the biceps will inevitably result in rupture of part of the </a:t>
            </a:r>
            <a:r>
              <a:rPr lang="en-US" sz="3200" dirty="0" err="1" smtClean="0">
                <a:solidFill>
                  <a:schemeClr val="bg1"/>
                </a:solidFill>
              </a:rPr>
              <a:t>subscapularis</a:t>
            </a:r>
            <a:r>
              <a:rPr lang="en-US" sz="3200" dirty="0" smtClean="0">
                <a:solidFill>
                  <a:schemeClr val="bg1"/>
                </a:solidFill>
              </a:rPr>
              <a:t> tendon.</a:t>
            </a:r>
          </a:p>
          <a:p>
            <a:pPr algn="l" rtl="0"/>
            <a:r>
              <a:rPr lang="en-US" sz="3200" dirty="0" smtClean="0">
                <a:solidFill>
                  <a:schemeClr val="bg1"/>
                </a:solidFill>
              </a:rPr>
              <a:t>The rotator cuff is made of the tendons of </a:t>
            </a:r>
            <a:r>
              <a:rPr lang="en-US" sz="3200" dirty="0" err="1" smtClean="0">
                <a:solidFill>
                  <a:schemeClr val="bg1"/>
                </a:solidFill>
              </a:rPr>
              <a:t>subscapularis</a:t>
            </a:r>
            <a:r>
              <a:rPr lang="en-US" sz="3200" dirty="0" smtClean="0">
                <a:solidFill>
                  <a:schemeClr val="bg1"/>
                </a:solidFill>
              </a:rPr>
              <a:t>, supraspinatus, </a:t>
            </a:r>
            <a:r>
              <a:rPr lang="en-US" sz="3200" dirty="0" err="1" smtClean="0">
                <a:solidFill>
                  <a:schemeClr val="bg1"/>
                </a:solidFill>
              </a:rPr>
              <a:t>infraspinatus</a:t>
            </a:r>
            <a:r>
              <a:rPr lang="en-US" sz="3200" dirty="0" smtClean="0">
                <a:solidFill>
                  <a:schemeClr val="bg1"/>
                </a:solidFill>
              </a:rPr>
              <a:t> and </a:t>
            </a:r>
            <a:r>
              <a:rPr lang="en-US" sz="3200" dirty="0" err="1" smtClean="0">
                <a:solidFill>
                  <a:schemeClr val="bg1"/>
                </a:solidFill>
              </a:rPr>
              <a:t>teres</a:t>
            </a:r>
            <a:r>
              <a:rPr lang="en-US" sz="3200" dirty="0" smtClean="0">
                <a:solidFill>
                  <a:schemeClr val="bg1"/>
                </a:solidFill>
              </a:rPr>
              <a:t> minor muscle. </a:t>
            </a:r>
            <a:endParaRPr lang="fa-IR" sz="3200" dirty="0">
              <a:solidFill>
                <a:schemeClr val="bg1"/>
              </a:solidFill>
            </a:endParaRPr>
          </a:p>
        </p:txBody>
      </p:sp>
    </p:spTree>
    <p:extLst>
      <p:ext uri="{BB962C8B-B14F-4D97-AF65-F5344CB8AC3E}">
        <p14:creationId xmlns:p14="http://schemas.microsoft.com/office/powerpoint/2010/main" val="283945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rtl="0"/>
            <a:r>
              <a:rPr lang="en-US" sz="3600" dirty="0" smtClean="0">
                <a:solidFill>
                  <a:schemeClr val="bg1"/>
                </a:solidFill>
              </a:rPr>
              <a:t>These images illustrate the differences between an </a:t>
            </a:r>
            <a:r>
              <a:rPr lang="en-US" sz="3600" dirty="0" err="1" smtClean="0">
                <a:solidFill>
                  <a:schemeClr val="bg1"/>
                </a:solidFill>
              </a:rPr>
              <a:t>sublabral</a:t>
            </a:r>
            <a:r>
              <a:rPr lang="en-US" sz="3600" dirty="0" smtClean="0">
                <a:solidFill>
                  <a:schemeClr val="bg1"/>
                </a:solidFill>
              </a:rPr>
              <a:t> recess and a SLAP-tear.</a:t>
            </a:r>
          </a:p>
          <a:p>
            <a:pPr algn="l" rtl="0"/>
            <a:r>
              <a:rPr lang="en-US" sz="3600" dirty="0" smtClean="0">
                <a:solidFill>
                  <a:schemeClr val="bg1"/>
                </a:solidFill>
              </a:rPr>
              <a:t>A recess more than 3-5 mm is always abnormal and should be regarded as a SLAP-tear.</a:t>
            </a:r>
            <a:endParaRPr lang="fa-IR" sz="3600" dirty="0">
              <a:solidFill>
                <a:schemeClr val="bg1"/>
              </a:solidFill>
            </a:endParaRPr>
          </a:p>
        </p:txBody>
      </p:sp>
    </p:spTree>
    <p:extLst>
      <p:ext uri="{BB962C8B-B14F-4D97-AF65-F5344CB8AC3E}">
        <p14:creationId xmlns:p14="http://schemas.microsoft.com/office/powerpoint/2010/main" val="13280753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2718"/>
            <a:ext cx="10515600" cy="1325563"/>
          </a:xfrm>
        </p:spPr>
        <p:txBody>
          <a:bodyPr>
            <a:noAutofit/>
          </a:bodyPr>
          <a:lstStyle/>
          <a:p>
            <a:pPr algn="ctr"/>
            <a:r>
              <a:rPr lang="en-US" sz="3200" b="1" dirty="0" smtClean="0">
                <a:solidFill>
                  <a:srgbClr val="FFFF00"/>
                </a:solidFill>
              </a:rPr>
              <a:t/>
            </a:r>
            <a:br>
              <a:rPr lang="en-US" sz="3200" b="1" dirty="0" smtClean="0">
                <a:solidFill>
                  <a:srgbClr val="FFFF00"/>
                </a:solidFill>
              </a:rPr>
            </a:br>
            <a:r>
              <a:rPr lang="en-US" sz="3200" b="1" dirty="0" smtClean="0">
                <a:solidFill>
                  <a:srgbClr val="FFFF00"/>
                </a:solidFill>
              </a:rPr>
              <a:t/>
            </a:r>
            <a:br>
              <a:rPr lang="en-US" sz="3200" b="1" dirty="0" smtClean="0">
                <a:solidFill>
                  <a:srgbClr val="FFFF00"/>
                </a:solidFill>
              </a:rPr>
            </a:br>
            <a:r>
              <a:rPr lang="en-US" sz="3200" b="1" dirty="0" smtClean="0">
                <a:solidFill>
                  <a:srgbClr val="FFFF00"/>
                </a:solidFill>
              </a:rPr>
              <a:t>The image shows the typical findings of a </a:t>
            </a:r>
            <a:r>
              <a:rPr lang="en-US" sz="3200" b="1" dirty="0" err="1" smtClean="0">
                <a:solidFill>
                  <a:srgbClr val="FFFF00"/>
                </a:solidFill>
              </a:rPr>
              <a:t>sublabral</a:t>
            </a:r>
            <a:r>
              <a:rPr lang="en-US" sz="3200" b="1" dirty="0" smtClean="0">
                <a:solidFill>
                  <a:srgbClr val="FFFF00"/>
                </a:solidFill>
              </a:rPr>
              <a:t> recess.</a:t>
            </a:r>
            <a:br>
              <a:rPr lang="en-US" sz="3200" b="1" dirty="0" smtClean="0">
                <a:solidFill>
                  <a:srgbClr val="FFFF00"/>
                </a:solidFill>
              </a:rPr>
            </a:br>
            <a:endParaRPr lang="fa-IR" sz="3200" b="1" dirty="0">
              <a:solidFill>
                <a:srgbClr val="FFFF00"/>
              </a:solidFill>
            </a:endParaRP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1418668" y="762845"/>
            <a:ext cx="9594476" cy="6127381"/>
          </a:xfrm>
          <a:prstGeom prst="rect">
            <a:avLst/>
          </a:prstGeom>
        </p:spPr>
      </p:pic>
    </p:spTree>
    <p:extLst>
      <p:ext uri="{BB962C8B-B14F-4D97-AF65-F5344CB8AC3E}">
        <p14:creationId xmlns:p14="http://schemas.microsoft.com/office/powerpoint/2010/main" val="2294848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FFFF00"/>
                </a:solidFill>
              </a:rPr>
              <a:t>Sublabral</a:t>
            </a:r>
            <a:r>
              <a:rPr lang="en-US" b="1" dirty="0" smtClean="0">
                <a:solidFill>
                  <a:srgbClr val="FFFF00"/>
                </a:solidFill>
              </a:rPr>
              <a:t> Foramen</a:t>
            </a:r>
            <a:endParaRPr lang="fa-IR" b="1" dirty="0">
              <a:solidFill>
                <a:srgbClr val="FFFF00"/>
              </a:solidFill>
            </a:endParaRPr>
          </a:p>
        </p:txBody>
      </p:sp>
      <p:sp>
        <p:nvSpPr>
          <p:cNvPr id="3" name="Content Placeholder 2"/>
          <p:cNvSpPr>
            <a:spLocks noGrp="1"/>
          </p:cNvSpPr>
          <p:nvPr>
            <p:ph idx="1"/>
          </p:nvPr>
        </p:nvSpPr>
        <p:spPr>
          <a:xfrm>
            <a:off x="838200" y="1304365"/>
            <a:ext cx="10515600" cy="4872598"/>
          </a:xfrm>
        </p:spPr>
        <p:txBody>
          <a:bodyPr>
            <a:normAutofit lnSpcReduction="10000"/>
          </a:bodyPr>
          <a:lstStyle/>
          <a:p>
            <a:pPr algn="l" rtl="0"/>
            <a:r>
              <a:rPr lang="en-US" dirty="0" smtClean="0">
                <a:solidFill>
                  <a:schemeClr val="bg1"/>
                </a:solidFill>
              </a:rPr>
              <a:t>A </a:t>
            </a:r>
            <a:r>
              <a:rPr lang="en-US" dirty="0" err="1" smtClean="0">
                <a:solidFill>
                  <a:schemeClr val="bg1"/>
                </a:solidFill>
              </a:rPr>
              <a:t>sublabral</a:t>
            </a:r>
            <a:r>
              <a:rPr lang="en-US" dirty="0" smtClean="0">
                <a:solidFill>
                  <a:schemeClr val="bg1"/>
                </a:solidFill>
              </a:rPr>
              <a:t> foramen or </a:t>
            </a:r>
            <a:r>
              <a:rPr lang="en-US" dirty="0" err="1" smtClean="0">
                <a:solidFill>
                  <a:schemeClr val="bg1"/>
                </a:solidFill>
              </a:rPr>
              <a:t>sublabral</a:t>
            </a:r>
            <a:r>
              <a:rPr lang="en-US" dirty="0" smtClean="0">
                <a:solidFill>
                  <a:schemeClr val="bg1"/>
                </a:solidFill>
              </a:rPr>
              <a:t> hole is an unattached </a:t>
            </a:r>
            <a:r>
              <a:rPr lang="en-US" dirty="0" err="1" smtClean="0">
                <a:solidFill>
                  <a:schemeClr val="bg1"/>
                </a:solidFill>
              </a:rPr>
              <a:t>anterosuperior</a:t>
            </a:r>
            <a:r>
              <a:rPr lang="en-US" dirty="0" smtClean="0">
                <a:solidFill>
                  <a:schemeClr val="bg1"/>
                </a:solidFill>
              </a:rPr>
              <a:t> labrum at the 1-3 o'clock position.</a:t>
            </a:r>
          </a:p>
          <a:p>
            <a:pPr algn="l" rtl="0"/>
            <a:r>
              <a:rPr lang="en-US" dirty="0" smtClean="0">
                <a:solidFill>
                  <a:schemeClr val="bg1"/>
                </a:solidFill>
              </a:rPr>
              <a:t>It is seen in 11% of individuals.</a:t>
            </a:r>
          </a:p>
          <a:p>
            <a:pPr algn="l" rtl="0"/>
            <a:r>
              <a:rPr lang="en-US" dirty="0" smtClean="0">
                <a:solidFill>
                  <a:schemeClr val="bg1"/>
                </a:solidFill>
              </a:rPr>
              <a:t>On a MR-</a:t>
            </a:r>
            <a:r>
              <a:rPr lang="en-US" dirty="0" err="1" smtClean="0">
                <a:solidFill>
                  <a:schemeClr val="bg1"/>
                </a:solidFill>
              </a:rPr>
              <a:t>arthtrogram</a:t>
            </a:r>
            <a:r>
              <a:rPr lang="en-US" dirty="0" smtClean="0">
                <a:solidFill>
                  <a:schemeClr val="bg1"/>
                </a:solidFill>
              </a:rPr>
              <a:t> a </a:t>
            </a:r>
            <a:r>
              <a:rPr lang="en-US" dirty="0" err="1" smtClean="0">
                <a:solidFill>
                  <a:schemeClr val="bg1"/>
                </a:solidFill>
              </a:rPr>
              <a:t>sublabral</a:t>
            </a:r>
            <a:r>
              <a:rPr lang="en-US" dirty="0" smtClean="0">
                <a:solidFill>
                  <a:schemeClr val="bg1"/>
                </a:solidFill>
              </a:rPr>
              <a:t> foramen should not be confused with a </a:t>
            </a:r>
            <a:r>
              <a:rPr lang="en-US" dirty="0" err="1" smtClean="0">
                <a:solidFill>
                  <a:schemeClr val="bg1"/>
                </a:solidFill>
              </a:rPr>
              <a:t>sublabral</a:t>
            </a:r>
            <a:r>
              <a:rPr lang="en-US" dirty="0" smtClean="0">
                <a:solidFill>
                  <a:schemeClr val="bg1"/>
                </a:solidFill>
              </a:rPr>
              <a:t> recess or SLAP-tear, which are also located in this region.</a:t>
            </a:r>
          </a:p>
          <a:p>
            <a:pPr algn="l" rtl="0"/>
            <a:r>
              <a:rPr lang="en-US" dirty="0" smtClean="0">
                <a:solidFill>
                  <a:schemeClr val="bg1"/>
                </a:solidFill>
              </a:rPr>
              <a:t>A </a:t>
            </a:r>
            <a:r>
              <a:rPr lang="en-US" dirty="0" err="1" smtClean="0">
                <a:solidFill>
                  <a:schemeClr val="bg1"/>
                </a:solidFill>
              </a:rPr>
              <a:t>sublabral</a:t>
            </a:r>
            <a:r>
              <a:rPr lang="en-US" dirty="0" smtClean="0">
                <a:solidFill>
                  <a:schemeClr val="bg1"/>
                </a:solidFill>
              </a:rPr>
              <a:t> recess however is located at the site of the attachment of the biceps tendon at 12 o'clock and does not extend to the 1-3 </a:t>
            </a:r>
            <a:r>
              <a:rPr lang="en-US" dirty="0" err="1" smtClean="0">
                <a:solidFill>
                  <a:schemeClr val="bg1"/>
                </a:solidFill>
              </a:rPr>
              <a:t>o?lock</a:t>
            </a:r>
            <a:r>
              <a:rPr lang="en-US" dirty="0" smtClean="0">
                <a:solidFill>
                  <a:schemeClr val="bg1"/>
                </a:solidFill>
              </a:rPr>
              <a:t> position.</a:t>
            </a:r>
          </a:p>
          <a:p>
            <a:pPr algn="l" rtl="0"/>
            <a:r>
              <a:rPr lang="en-US" dirty="0" smtClean="0">
                <a:solidFill>
                  <a:schemeClr val="bg1"/>
                </a:solidFill>
              </a:rPr>
              <a:t>A SLAP tear may extend to the 1-3 </a:t>
            </a:r>
            <a:r>
              <a:rPr lang="en-US" dirty="0" err="1" smtClean="0">
                <a:solidFill>
                  <a:schemeClr val="bg1"/>
                </a:solidFill>
              </a:rPr>
              <a:t>o'?lock</a:t>
            </a:r>
            <a:r>
              <a:rPr lang="en-US" dirty="0" smtClean="0">
                <a:solidFill>
                  <a:schemeClr val="bg1"/>
                </a:solidFill>
              </a:rPr>
              <a:t> position, but the attachment of the biceps tendon to the superior labrum should always be involved. </a:t>
            </a:r>
            <a:endParaRPr lang="fa-IR" dirty="0">
              <a:solidFill>
                <a:schemeClr val="bg1"/>
              </a:solidFill>
            </a:endParaRPr>
          </a:p>
        </p:txBody>
      </p:sp>
    </p:spTree>
    <p:extLst>
      <p:ext uri="{BB962C8B-B14F-4D97-AF65-F5344CB8AC3E}">
        <p14:creationId xmlns:p14="http://schemas.microsoft.com/office/powerpoint/2010/main" val="327680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5" name="Picture 4"/>
          <p:cNvPicPr>
            <a:picLocks noChangeAspect="1"/>
          </p:cNvPicPr>
          <p:nvPr/>
        </p:nvPicPr>
        <p:blipFill>
          <a:blip r:embed="rId2"/>
          <a:stretch>
            <a:fillRect/>
          </a:stretch>
        </p:blipFill>
        <p:spPr>
          <a:xfrm>
            <a:off x="1662672" y="0"/>
            <a:ext cx="8368834" cy="6840280"/>
          </a:xfrm>
          <a:prstGeom prst="rect">
            <a:avLst/>
          </a:prstGeom>
        </p:spPr>
      </p:pic>
    </p:spTree>
    <p:extLst>
      <p:ext uri="{BB962C8B-B14F-4D97-AF65-F5344CB8AC3E}">
        <p14:creationId xmlns:p14="http://schemas.microsoft.com/office/powerpoint/2010/main" val="28518620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Buford complex</a:t>
            </a:r>
            <a:br>
              <a:rPr lang="en-US" b="1" dirty="0" smtClean="0">
                <a:solidFill>
                  <a:srgbClr val="FFFF00"/>
                </a:solidFill>
              </a:rPr>
            </a:br>
            <a:endParaRPr lang="fa-IR" b="1" dirty="0">
              <a:solidFill>
                <a:srgbClr val="FFFF00"/>
              </a:solidFill>
            </a:endParaRPr>
          </a:p>
        </p:txBody>
      </p:sp>
      <p:sp>
        <p:nvSpPr>
          <p:cNvPr id="3" name="Content Placeholder 2"/>
          <p:cNvSpPr>
            <a:spLocks noGrp="1"/>
          </p:cNvSpPr>
          <p:nvPr>
            <p:ph idx="1"/>
          </p:nvPr>
        </p:nvSpPr>
        <p:spPr/>
        <p:txBody>
          <a:bodyPr>
            <a:normAutofit/>
          </a:bodyPr>
          <a:lstStyle/>
          <a:p>
            <a:pPr algn="l" rtl="0"/>
            <a:endParaRPr lang="en-US" sz="4000" dirty="0" smtClean="0">
              <a:solidFill>
                <a:schemeClr val="bg1"/>
              </a:solidFill>
            </a:endParaRPr>
          </a:p>
          <a:p>
            <a:pPr algn="l" rtl="0"/>
            <a:r>
              <a:rPr lang="en-US" sz="4000" dirty="0" smtClean="0">
                <a:solidFill>
                  <a:schemeClr val="bg1"/>
                </a:solidFill>
              </a:rPr>
              <a:t>A Buford complex is a congenital </a:t>
            </a:r>
            <a:r>
              <a:rPr lang="en-US" sz="4000" dirty="0" err="1" smtClean="0">
                <a:solidFill>
                  <a:schemeClr val="bg1"/>
                </a:solidFill>
              </a:rPr>
              <a:t>labral</a:t>
            </a:r>
            <a:r>
              <a:rPr lang="en-US" sz="4000" dirty="0" smtClean="0">
                <a:solidFill>
                  <a:schemeClr val="bg1"/>
                </a:solidFill>
              </a:rPr>
              <a:t> variant.</a:t>
            </a:r>
          </a:p>
          <a:p>
            <a:pPr algn="l" rtl="0"/>
            <a:r>
              <a:rPr lang="en-US" sz="4000" dirty="0" smtClean="0">
                <a:solidFill>
                  <a:schemeClr val="bg1"/>
                </a:solidFill>
              </a:rPr>
              <a:t>The </a:t>
            </a:r>
            <a:r>
              <a:rPr lang="en-US" sz="4000" dirty="0" err="1" smtClean="0">
                <a:solidFill>
                  <a:schemeClr val="bg1"/>
                </a:solidFill>
              </a:rPr>
              <a:t>anterosuperior</a:t>
            </a:r>
            <a:r>
              <a:rPr lang="en-US" sz="4000" dirty="0" smtClean="0">
                <a:solidFill>
                  <a:schemeClr val="bg1"/>
                </a:solidFill>
              </a:rPr>
              <a:t> labrum is absent in the 1-3 o'clock position and the middle </a:t>
            </a:r>
            <a:r>
              <a:rPr lang="en-US" sz="4000" dirty="0" err="1" smtClean="0">
                <a:solidFill>
                  <a:schemeClr val="bg1"/>
                </a:solidFill>
              </a:rPr>
              <a:t>glenohumeral</a:t>
            </a:r>
            <a:r>
              <a:rPr lang="en-US" sz="4000" dirty="0" smtClean="0">
                <a:solidFill>
                  <a:schemeClr val="bg1"/>
                </a:solidFill>
              </a:rPr>
              <a:t> ligament is usually thickened.</a:t>
            </a:r>
          </a:p>
          <a:p>
            <a:pPr algn="l" rtl="0"/>
            <a:r>
              <a:rPr lang="en-US" sz="4000" dirty="0" smtClean="0">
                <a:solidFill>
                  <a:schemeClr val="bg1"/>
                </a:solidFill>
              </a:rPr>
              <a:t>It is present in approximately 1.5% of individuals.</a:t>
            </a:r>
          </a:p>
          <a:p>
            <a:pPr algn="l" rtl="0"/>
            <a:endParaRPr lang="fa-IR" sz="4000" dirty="0">
              <a:solidFill>
                <a:schemeClr val="bg1"/>
              </a:solidFill>
            </a:endParaRPr>
          </a:p>
        </p:txBody>
      </p:sp>
    </p:spTree>
    <p:extLst>
      <p:ext uri="{BB962C8B-B14F-4D97-AF65-F5344CB8AC3E}">
        <p14:creationId xmlns:p14="http://schemas.microsoft.com/office/powerpoint/2010/main" val="40024123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376518" y="1663"/>
            <a:ext cx="11091134" cy="6856337"/>
          </a:xfrm>
          <a:prstGeom prst="rect">
            <a:avLst/>
          </a:prstGeom>
        </p:spPr>
      </p:pic>
    </p:spTree>
    <p:extLst>
      <p:ext uri="{BB962C8B-B14F-4D97-AF65-F5344CB8AC3E}">
        <p14:creationId xmlns:p14="http://schemas.microsoft.com/office/powerpoint/2010/main" val="17088196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778625"/>
          </a:xfrm>
        </p:spPr>
      </p:pic>
      <p:sp>
        <p:nvSpPr>
          <p:cNvPr id="5" name="Rectangle 4"/>
          <p:cNvSpPr/>
          <p:nvPr/>
        </p:nvSpPr>
        <p:spPr>
          <a:xfrm>
            <a:off x="10359614" y="5647765"/>
            <a:ext cx="1832386" cy="104349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9645718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0" y="-1"/>
            <a:ext cx="12199174" cy="6777319"/>
          </a:xfrm>
          <a:prstGeom prst="rect">
            <a:avLst/>
          </a:prstGeom>
        </p:spPr>
      </p:pic>
      <p:sp>
        <p:nvSpPr>
          <p:cNvPr id="5" name="Rectangle 4"/>
          <p:cNvSpPr/>
          <p:nvPr/>
        </p:nvSpPr>
        <p:spPr>
          <a:xfrm>
            <a:off x="10574767" y="5938221"/>
            <a:ext cx="1617233" cy="839097"/>
          </a:xfrm>
          <a:prstGeom prst="rect">
            <a:avLst/>
          </a:prstGeom>
          <a:solidFill>
            <a:schemeClr val="bg2">
              <a:lumMod val="2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7069921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494852" y="0"/>
            <a:ext cx="8659906" cy="6494930"/>
          </a:xfrm>
          <a:prstGeom prst="rect">
            <a:avLst/>
          </a:prstGeom>
        </p:spPr>
      </p:pic>
      <p:sp>
        <p:nvSpPr>
          <p:cNvPr id="6" name="Rectangle 5"/>
          <p:cNvSpPr/>
          <p:nvPr/>
        </p:nvSpPr>
        <p:spPr>
          <a:xfrm>
            <a:off x="9007737" y="1507658"/>
            <a:ext cx="6096000" cy="1754326"/>
          </a:xfrm>
          <a:prstGeom prst="rect">
            <a:avLst/>
          </a:prstGeom>
        </p:spPr>
        <p:txBody>
          <a:bodyPr>
            <a:spAutoFit/>
          </a:bodyPr>
          <a:lstStyle/>
          <a:p>
            <a:pPr algn="l"/>
            <a:r>
              <a:rPr lang="en-US" b="1" dirty="0">
                <a:solidFill>
                  <a:schemeClr val="bg1"/>
                </a:solidFill>
              </a:rPr>
              <a:t>In 10%, a foramen appears </a:t>
            </a:r>
            <a:endParaRPr lang="en-US" b="1" dirty="0" smtClean="0">
              <a:solidFill>
                <a:schemeClr val="bg1"/>
              </a:solidFill>
            </a:endParaRPr>
          </a:p>
          <a:p>
            <a:pPr algn="l"/>
            <a:r>
              <a:rPr lang="en-US" b="1" dirty="0" smtClean="0">
                <a:solidFill>
                  <a:schemeClr val="bg1"/>
                </a:solidFill>
              </a:rPr>
              <a:t>under </a:t>
            </a:r>
            <a:r>
              <a:rPr lang="en-US" b="1" dirty="0">
                <a:solidFill>
                  <a:schemeClr val="bg1"/>
                </a:solidFill>
              </a:rPr>
              <a:t>the insertion. </a:t>
            </a:r>
            <a:endParaRPr lang="en-US" b="1" dirty="0" smtClean="0">
              <a:solidFill>
                <a:schemeClr val="bg1"/>
              </a:solidFill>
            </a:endParaRPr>
          </a:p>
          <a:p>
            <a:pPr algn="l"/>
            <a:r>
              <a:rPr lang="en-US" b="1" dirty="0" smtClean="0">
                <a:solidFill>
                  <a:schemeClr val="bg1"/>
                </a:solidFill>
              </a:rPr>
              <a:t>This </a:t>
            </a:r>
            <a:r>
              <a:rPr lang="en-US" b="1" dirty="0">
                <a:solidFill>
                  <a:schemeClr val="bg1"/>
                </a:solidFill>
              </a:rPr>
              <a:t>anatomical </a:t>
            </a:r>
            <a:r>
              <a:rPr lang="en-US" b="1" dirty="0" smtClean="0">
                <a:solidFill>
                  <a:schemeClr val="bg1"/>
                </a:solidFill>
              </a:rPr>
              <a:t>variant</a:t>
            </a:r>
          </a:p>
          <a:p>
            <a:pPr algn="l"/>
            <a:r>
              <a:rPr lang="en-US" b="1" dirty="0" smtClean="0">
                <a:solidFill>
                  <a:schemeClr val="bg1"/>
                </a:solidFill>
              </a:rPr>
              <a:t> </a:t>
            </a:r>
            <a:r>
              <a:rPr lang="en-US" b="1" dirty="0">
                <a:solidFill>
                  <a:schemeClr val="bg1"/>
                </a:solidFill>
              </a:rPr>
              <a:t>is called </a:t>
            </a:r>
            <a:r>
              <a:rPr lang="en-US" b="1" dirty="0" err="1">
                <a:solidFill>
                  <a:schemeClr val="bg1"/>
                </a:solidFill>
              </a:rPr>
              <a:t>sublabral</a:t>
            </a:r>
            <a:r>
              <a:rPr lang="en-US" b="1" dirty="0">
                <a:solidFill>
                  <a:schemeClr val="bg1"/>
                </a:solidFill>
              </a:rPr>
              <a:t> foramen, </a:t>
            </a:r>
            <a:endParaRPr lang="en-US" b="1" dirty="0" smtClean="0">
              <a:solidFill>
                <a:schemeClr val="bg1"/>
              </a:solidFill>
            </a:endParaRPr>
          </a:p>
          <a:p>
            <a:pPr algn="l"/>
            <a:r>
              <a:rPr lang="en-US" b="1" dirty="0" smtClean="0">
                <a:solidFill>
                  <a:schemeClr val="bg1"/>
                </a:solidFill>
              </a:rPr>
              <a:t>and </a:t>
            </a:r>
            <a:r>
              <a:rPr lang="en-US" b="1" dirty="0">
                <a:solidFill>
                  <a:schemeClr val="bg1"/>
                </a:solidFill>
              </a:rPr>
              <a:t>we must distinguish </a:t>
            </a:r>
            <a:endParaRPr lang="en-US" b="1" dirty="0" smtClean="0">
              <a:solidFill>
                <a:schemeClr val="bg1"/>
              </a:solidFill>
            </a:endParaRPr>
          </a:p>
          <a:p>
            <a:pPr algn="l"/>
            <a:r>
              <a:rPr lang="en-US" b="1" dirty="0" smtClean="0">
                <a:solidFill>
                  <a:schemeClr val="bg1"/>
                </a:solidFill>
              </a:rPr>
              <a:t>it </a:t>
            </a:r>
            <a:r>
              <a:rPr lang="en-US" b="1" dirty="0">
                <a:solidFill>
                  <a:schemeClr val="bg1"/>
                </a:solidFill>
              </a:rPr>
              <a:t>from SLAP and </a:t>
            </a:r>
            <a:r>
              <a:rPr lang="en-US" b="1" dirty="0" err="1">
                <a:solidFill>
                  <a:schemeClr val="bg1"/>
                </a:solidFill>
              </a:rPr>
              <a:t>Bankart</a:t>
            </a:r>
            <a:r>
              <a:rPr lang="en-US" b="1" dirty="0">
                <a:solidFill>
                  <a:schemeClr val="bg1"/>
                </a:solidFill>
              </a:rPr>
              <a:t> lesions.</a:t>
            </a:r>
            <a:endParaRPr lang="fa-IR" b="1" dirty="0">
              <a:solidFill>
                <a:schemeClr val="bg1"/>
              </a:solidFill>
            </a:endParaRPr>
          </a:p>
        </p:txBody>
      </p:sp>
    </p:spTree>
    <p:extLst>
      <p:ext uri="{BB962C8B-B14F-4D97-AF65-F5344CB8AC3E}">
        <p14:creationId xmlns:p14="http://schemas.microsoft.com/office/powerpoint/2010/main" val="20211651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4" name="Picture 3"/>
          <p:cNvPicPr>
            <a:picLocks noChangeAspect="1"/>
          </p:cNvPicPr>
          <p:nvPr/>
        </p:nvPicPr>
        <p:blipFill>
          <a:blip r:embed="rId2"/>
          <a:stretch>
            <a:fillRect/>
          </a:stretch>
        </p:blipFill>
        <p:spPr>
          <a:xfrm>
            <a:off x="0" y="77376"/>
            <a:ext cx="9040830" cy="6780623"/>
          </a:xfrm>
          <a:prstGeom prst="rect">
            <a:avLst/>
          </a:prstGeom>
        </p:spPr>
      </p:pic>
      <p:sp>
        <p:nvSpPr>
          <p:cNvPr id="5" name="TextBox 4"/>
          <p:cNvSpPr txBox="1"/>
          <p:nvPr/>
        </p:nvSpPr>
        <p:spPr>
          <a:xfrm>
            <a:off x="12401716" y="2581835"/>
            <a:ext cx="184731" cy="369332"/>
          </a:xfrm>
          <a:prstGeom prst="rect">
            <a:avLst/>
          </a:prstGeom>
          <a:noFill/>
        </p:spPr>
        <p:txBody>
          <a:bodyPr wrap="none" rtlCol="1">
            <a:spAutoFit/>
          </a:bodyPr>
          <a:lstStyle/>
          <a:p>
            <a:endParaRPr lang="fa-IR" dirty="0"/>
          </a:p>
        </p:txBody>
      </p:sp>
      <p:sp>
        <p:nvSpPr>
          <p:cNvPr id="6" name="Rectangle 5"/>
          <p:cNvSpPr/>
          <p:nvPr/>
        </p:nvSpPr>
        <p:spPr>
          <a:xfrm>
            <a:off x="8958852" y="2867522"/>
            <a:ext cx="6096000" cy="2308324"/>
          </a:xfrm>
          <a:prstGeom prst="rect">
            <a:avLst/>
          </a:prstGeom>
        </p:spPr>
        <p:txBody>
          <a:bodyPr>
            <a:spAutoFit/>
          </a:bodyPr>
          <a:lstStyle/>
          <a:p>
            <a:pPr algn="l"/>
            <a:r>
              <a:rPr lang="en-US" b="1" dirty="0">
                <a:solidFill>
                  <a:schemeClr val="bg1"/>
                </a:solidFill>
              </a:rPr>
              <a:t>The last anatomical variant is </a:t>
            </a:r>
            <a:endParaRPr lang="en-US" b="1" dirty="0" smtClean="0">
              <a:solidFill>
                <a:schemeClr val="bg1"/>
              </a:solidFill>
            </a:endParaRPr>
          </a:p>
          <a:p>
            <a:pPr algn="l"/>
            <a:r>
              <a:rPr lang="en-US" b="1" dirty="0" smtClean="0">
                <a:solidFill>
                  <a:schemeClr val="bg1"/>
                </a:solidFill>
              </a:rPr>
              <a:t>Buford’s </a:t>
            </a:r>
            <a:r>
              <a:rPr lang="en-US" b="1" dirty="0">
                <a:solidFill>
                  <a:schemeClr val="bg1"/>
                </a:solidFill>
              </a:rPr>
              <a:t>complex, which is </a:t>
            </a:r>
            <a:endParaRPr lang="en-US" b="1" dirty="0" smtClean="0">
              <a:solidFill>
                <a:schemeClr val="bg1"/>
              </a:solidFill>
            </a:endParaRPr>
          </a:p>
          <a:p>
            <a:pPr algn="l"/>
            <a:r>
              <a:rPr lang="en-US" b="1" dirty="0" smtClean="0">
                <a:solidFill>
                  <a:schemeClr val="bg1"/>
                </a:solidFill>
              </a:rPr>
              <a:t>characterized </a:t>
            </a:r>
            <a:r>
              <a:rPr lang="en-US" b="1" dirty="0">
                <a:solidFill>
                  <a:schemeClr val="bg1"/>
                </a:solidFill>
              </a:rPr>
              <a:t>by an absence </a:t>
            </a:r>
            <a:r>
              <a:rPr lang="en-US" b="1" dirty="0" smtClean="0">
                <a:solidFill>
                  <a:schemeClr val="bg1"/>
                </a:solidFill>
              </a:rPr>
              <a:t>of</a:t>
            </a:r>
          </a:p>
          <a:p>
            <a:pPr algn="l"/>
            <a:r>
              <a:rPr lang="en-US" b="1" dirty="0" smtClean="0">
                <a:solidFill>
                  <a:schemeClr val="bg1"/>
                </a:solidFill>
              </a:rPr>
              <a:t> </a:t>
            </a:r>
            <a:r>
              <a:rPr lang="en-US" b="1" dirty="0" err="1">
                <a:solidFill>
                  <a:schemeClr val="bg1"/>
                </a:solidFill>
              </a:rPr>
              <a:t>anterio</a:t>
            </a:r>
            <a:r>
              <a:rPr lang="en-US" b="1" dirty="0">
                <a:solidFill>
                  <a:schemeClr val="bg1"/>
                </a:solidFill>
              </a:rPr>
              <a:t>-superior labrum and </a:t>
            </a:r>
            <a:r>
              <a:rPr lang="en-US" b="1" dirty="0" smtClean="0">
                <a:solidFill>
                  <a:schemeClr val="bg1"/>
                </a:solidFill>
              </a:rPr>
              <a:t>a</a:t>
            </a:r>
          </a:p>
          <a:p>
            <a:pPr algn="l"/>
            <a:r>
              <a:rPr lang="en-US" b="1" dirty="0" smtClean="0">
                <a:solidFill>
                  <a:schemeClr val="bg1"/>
                </a:solidFill>
              </a:rPr>
              <a:t> </a:t>
            </a:r>
            <a:r>
              <a:rPr lang="en-US" b="1" dirty="0">
                <a:solidFill>
                  <a:schemeClr val="bg1"/>
                </a:solidFill>
              </a:rPr>
              <a:t>middle </a:t>
            </a:r>
            <a:r>
              <a:rPr lang="en-US" b="1" dirty="0" smtClean="0">
                <a:solidFill>
                  <a:schemeClr val="bg1"/>
                </a:solidFill>
              </a:rPr>
              <a:t>string-shaped</a:t>
            </a:r>
          </a:p>
          <a:p>
            <a:pPr algn="l"/>
            <a:r>
              <a:rPr lang="en-US" b="1" dirty="0" smtClean="0">
                <a:solidFill>
                  <a:schemeClr val="bg1"/>
                </a:solidFill>
              </a:rPr>
              <a:t> </a:t>
            </a:r>
            <a:r>
              <a:rPr lang="en-US" b="1" dirty="0" err="1">
                <a:solidFill>
                  <a:schemeClr val="bg1"/>
                </a:solidFill>
              </a:rPr>
              <a:t>glenohumeral</a:t>
            </a:r>
            <a:r>
              <a:rPr lang="en-US" b="1" dirty="0">
                <a:solidFill>
                  <a:schemeClr val="bg1"/>
                </a:solidFill>
              </a:rPr>
              <a:t> ligament that </a:t>
            </a:r>
            <a:endParaRPr lang="en-US" b="1" dirty="0" smtClean="0">
              <a:solidFill>
                <a:schemeClr val="bg1"/>
              </a:solidFill>
            </a:endParaRPr>
          </a:p>
          <a:p>
            <a:pPr algn="l"/>
            <a:r>
              <a:rPr lang="en-US" b="1" dirty="0" smtClean="0">
                <a:solidFill>
                  <a:schemeClr val="bg1"/>
                </a:solidFill>
              </a:rPr>
              <a:t>originates </a:t>
            </a:r>
            <a:r>
              <a:rPr lang="en-US" b="1" dirty="0">
                <a:solidFill>
                  <a:schemeClr val="bg1"/>
                </a:solidFill>
              </a:rPr>
              <a:t>directly from the </a:t>
            </a:r>
            <a:endParaRPr lang="en-US" b="1" dirty="0" smtClean="0">
              <a:solidFill>
                <a:schemeClr val="bg1"/>
              </a:solidFill>
            </a:endParaRPr>
          </a:p>
          <a:p>
            <a:pPr algn="l"/>
            <a:r>
              <a:rPr lang="en-US" b="1" dirty="0" smtClean="0">
                <a:solidFill>
                  <a:schemeClr val="bg1"/>
                </a:solidFill>
              </a:rPr>
              <a:t>superior </a:t>
            </a:r>
            <a:r>
              <a:rPr lang="en-US" b="1" dirty="0">
                <a:solidFill>
                  <a:schemeClr val="bg1"/>
                </a:solidFill>
              </a:rPr>
              <a:t>labrum.</a:t>
            </a:r>
            <a:endParaRPr lang="fa-IR" b="1" dirty="0">
              <a:solidFill>
                <a:schemeClr val="bg1"/>
              </a:solidFill>
            </a:endParaRPr>
          </a:p>
        </p:txBody>
      </p:sp>
    </p:spTree>
    <p:extLst>
      <p:ext uri="{BB962C8B-B14F-4D97-AF65-F5344CB8AC3E}">
        <p14:creationId xmlns:p14="http://schemas.microsoft.com/office/powerpoint/2010/main" val="2942547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2279276" y="0"/>
            <a:ext cx="7429500" cy="6889173"/>
          </a:xfrm>
          <a:prstGeom prst="rect">
            <a:avLst/>
          </a:prstGeom>
        </p:spPr>
      </p:pic>
    </p:spTree>
    <p:extLst>
      <p:ext uri="{BB962C8B-B14F-4D97-AF65-F5344CB8AC3E}">
        <p14:creationId xmlns:p14="http://schemas.microsoft.com/office/powerpoint/2010/main" val="9760021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1" y="-1"/>
            <a:ext cx="5088367" cy="6819461"/>
          </a:xfrm>
          <a:prstGeom prst="rect">
            <a:avLst/>
          </a:prstGeom>
        </p:spPr>
      </p:pic>
    </p:spTree>
    <p:extLst>
      <p:ext uri="{BB962C8B-B14F-4D97-AF65-F5344CB8AC3E}">
        <p14:creationId xmlns:p14="http://schemas.microsoft.com/office/powerpoint/2010/main" val="3165643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0" y="-1"/>
            <a:ext cx="12192000" cy="5939692"/>
          </a:xfrm>
          <a:prstGeom prst="rect">
            <a:avLst/>
          </a:prstGeom>
        </p:spPr>
      </p:pic>
    </p:spTree>
    <p:extLst>
      <p:ext uri="{BB962C8B-B14F-4D97-AF65-F5344CB8AC3E}">
        <p14:creationId xmlns:p14="http://schemas.microsoft.com/office/powerpoint/2010/main" val="39903858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60612"/>
            <a:ext cx="10515600" cy="5316351"/>
          </a:xfrm>
        </p:spPr>
        <p:txBody>
          <a:bodyPr>
            <a:normAutofit/>
          </a:bodyPr>
          <a:lstStyle/>
          <a:p>
            <a:pPr algn="l" rtl="0"/>
            <a:r>
              <a:rPr lang="en-US" sz="3200" dirty="0" smtClean="0">
                <a:solidFill>
                  <a:schemeClr val="bg1"/>
                </a:solidFill>
              </a:rPr>
              <a:t>On these axial images a Buford complex can be identified.</a:t>
            </a:r>
          </a:p>
          <a:p>
            <a:pPr algn="l" rtl="0"/>
            <a:r>
              <a:rPr lang="en-US" sz="3200" dirty="0" smtClean="0">
                <a:solidFill>
                  <a:schemeClr val="bg1"/>
                </a:solidFill>
              </a:rPr>
              <a:t>The anterior labrum is absent in the 1-3 o'clock position and there is a thickened middle GHL.</a:t>
            </a:r>
          </a:p>
          <a:p>
            <a:pPr algn="l" rtl="0"/>
            <a:r>
              <a:rPr lang="en-US" sz="3200" dirty="0" smtClean="0">
                <a:solidFill>
                  <a:schemeClr val="bg1"/>
                </a:solidFill>
              </a:rPr>
              <a:t>The thickened middle GHL should not be confused with a displaced labrum.</a:t>
            </a:r>
          </a:p>
          <a:p>
            <a:pPr algn="l" rtl="0"/>
            <a:r>
              <a:rPr lang="en-US" sz="3200" dirty="0" smtClean="0">
                <a:solidFill>
                  <a:schemeClr val="bg1"/>
                </a:solidFill>
              </a:rPr>
              <a:t>It should always be possible to trace the middle GHL upwards to the glenoid rim and downwards to the </a:t>
            </a:r>
            <a:r>
              <a:rPr lang="en-US" sz="3200" dirty="0" err="1" smtClean="0">
                <a:solidFill>
                  <a:schemeClr val="bg1"/>
                </a:solidFill>
              </a:rPr>
              <a:t>humerus</a:t>
            </a:r>
            <a:r>
              <a:rPr lang="en-US" sz="3200" dirty="0" smtClean="0">
                <a:solidFill>
                  <a:schemeClr val="bg1"/>
                </a:solidFill>
              </a:rPr>
              <a:t>.</a:t>
            </a:r>
            <a:endParaRPr lang="fa-IR" sz="3200" dirty="0">
              <a:solidFill>
                <a:schemeClr val="bg1"/>
              </a:solidFill>
            </a:endParaRPr>
          </a:p>
        </p:txBody>
      </p:sp>
    </p:spTree>
    <p:extLst>
      <p:ext uri="{BB962C8B-B14F-4D97-AF65-F5344CB8AC3E}">
        <p14:creationId xmlns:p14="http://schemas.microsoft.com/office/powerpoint/2010/main" val="1549581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1" y="0"/>
            <a:ext cx="12157869" cy="5889812"/>
          </a:xfrm>
          <a:prstGeom prst="rect">
            <a:avLst/>
          </a:prstGeom>
        </p:spPr>
      </p:pic>
    </p:spTree>
    <p:extLst>
      <p:ext uri="{BB962C8B-B14F-4D97-AF65-F5344CB8AC3E}">
        <p14:creationId xmlns:p14="http://schemas.microsoft.com/office/powerpoint/2010/main" val="6112888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4" name="Picture 3"/>
          <p:cNvPicPr>
            <a:picLocks noChangeAspect="1"/>
          </p:cNvPicPr>
          <p:nvPr/>
        </p:nvPicPr>
        <p:blipFill>
          <a:blip r:embed="rId2"/>
          <a:stretch>
            <a:fillRect/>
          </a:stretch>
        </p:blipFill>
        <p:spPr>
          <a:xfrm>
            <a:off x="0" y="299449"/>
            <a:ext cx="7282928" cy="6558551"/>
          </a:xfrm>
          <a:prstGeom prst="rect">
            <a:avLst/>
          </a:prstGeom>
        </p:spPr>
      </p:pic>
      <p:sp>
        <p:nvSpPr>
          <p:cNvPr id="5" name="Rectangle 4"/>
          <p:cNvSpPr/>
          <p:nvPr/>
        </p:nvSpPr>
        <p:spPr>
          <a:xfrm>
            <a:off x="7277428" y="2910847"/>
            <a:ext cx="4076372" cy="369332"/>
          </a:xfrm>
          <a:prstGeom prst="rect">
            <a:avLst/>
          </a:prstGeom>
        </p:spPr>
        <p:txBody>
          <a:bodyPr wrap="none">
            <a:spAutoFit/>
          </a:bodyPr>
          <a:lstStyle/>
          <a:p>
            <a:r>
              <a:rPr lang="en-US" b="1" dirty="0">
                <a:solidFill>
                  <a:schemeClr val="bg1"/>
                </a:solidFill>
              </a:rPr>
              <a:t>MRI in which Buford’s complex is shown.</a:t>
            </a:r>
            <a:endParaRPr lang="fa-IR" b="1" dirty="0">
              <a:solidFill>
                <a:schemeClr val="bg1"/>
              </a:solidFill>
            </a:endParaRPr>
          </a:p>
        </p:txBody>
      </p:sp>
    </p:spTree>
    <p:extLst>
      <p:ext uri="{BB962C8B-B14F-4D97-AF65-F5344CB8AC3E}">
        <p14:creationId xmlns:p14="http://schemas.microsoft.com/office/powerpoint/2010/main" val="32645598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FFFF00"/>
                </a:solidFill>
              </a:rPr>
              <a:t>Os</a:t>
            </a:r>
            <a:r>
              <a:rPr lang="en-US" b="1" dirty="0" smtClean="0">
                <a:solidFill>
                  <a:srgbClr val="FFFF00"/>
                </a:solidFill>
              </a:rPr>
              <a:t> </a:t>
            </a:r>
            <a:r>
              <a:rPr lang="en-US" b="1" dirty="0" err="1" smtClean="0">
                <a:solidFill>
                  <a:srgbClr val="FFFF00"/>
                </a:solidFill>
              </a:rPr>
              <a:t>Acromiale</a:t>
            </a:r>
            <a:endParaRPr lang="fa-IR" b="1" dirty="0">
              <a:solidFill>
                <a:srgbClr val="FFFF00"/>
              </a:solidFill>
            </a:endParaRPr>
          </a:p>
        </p:txBody>
      </p:sp>
      <p:sp>
        <p:nvSpPr>
          <p:cNvPr id="3" name="Content Placeholder 2"/>
          <p:cNvSpPr>
            <a:spLocks noGrp="1"/>
          </p:cNvSpPr>
          <p:nvPr>
            <p:ph idx="1"/>
          </p:nvPr>
        </p:nvSpPr>
        <p:spPr/>
        <p:txBody>
          <a:bodyPr>
            <a:normAutofit/>
          </a:bodyPr>
          <a:lstStyle/>
          <a:p>
            <a:pPr algn="l" rtl="0"/>
            <a:r>
              <a:rPr lang="en-US" sz="3200" dirty="0" smtClean="0">
                <a:solidFill>
                  <a:schemeClr val="bg1"/>
                </a:solidFill>
              </a:rPr>
              <a:t>Failure of one of the acromial ossification centers to fuse will result in an </a:t>
            </a:r>
            <a:r>
              <a:rPr lang="en-US" sz="3200" dirty="0" err="1" smtClean="0">
                <a:solidFill>
                  <a:schemeClr val="bg1"/>
                </a:solidFill>
              </a:rPr>
              <a:t>os</a:t>
            </a:r>
            <a:r>
              <a:rPr lang="en-US" sz="3200" dirty="0" smtClean="0">
                <a:solidFill>
                  <a:schemeClr val="bg1"/>
                </a:solidFill>
              </a:rPr>
              <a:t> </a:t>
            </a:r>
            <a:r>
              <a:rPr lang="en-US" sz="3200" dirty="0" err="1" smtClean="0">
                <a:solidFill>
                  <a:schemeClr val="bg1"/>
                </a:solidFill>
              </a:rPr>
              <a:t>acromiale</a:t>
            </a:r>
            <a:r>
              <a:rPr lang="en-US" sz="3200" dirty="0" smtClean="0">
                <a:solidFill>
                  <a:schemeClr val="bg1"/>
                </a:solidFill>
              </a:rPr>
              <a:t>.</a:t>
            </a:r>
          </a:p>
          <a:p>
            <a:pPr algn="l" rtl="0"/>
            <a:r>
              <a:rPr lang="en-US" sz="3200" dirty="0" smtClean="0">
                <a:solidFill>
                  <a:schemeClr val="bg1"/>
                </a:solidFill>
              </a:rPr>
              <a:t>It is present in 5% of the population.</a:t>
            </a:r>
          </a:p>
          <a:p>
            <a:pPr algn="l" rtl="0"/>
            <a:r>
              <a:rPr lang="en-US" sz="3200" dirty="0" smtClean="0">
                <a:solidFill>
                  <a:schemeClr val="bg1"/>
                </a:solidFill>
              </a:rPr>
              <a:t>Usually it is an incidental finding and regarded as a normal variant.</a:t>
            </a:r>
          </a:p>
          <a:p>
            <a:pPr algn="l" rtl="0"/>
            <a:r>
              <a:rPr lang="en-US" sz="3200" dirty="0" smtClean="0">
                <a:solidFill>
                  <a:schemeClr val="bg1"/>
                </a:solidFill>
              </a:rPr>
              <a:t>The </a:t>
            </a:r>
            <a:r>
              <a:rPr lang="en-US" sz="3200" dirty="0" err="1" smtClean="0">
                <a:solidFill>
                  <a:schemeClr val="bg1"/>
                </a:solidFill>
              </a:rPr>
              <a:t>os</a:t>
            </a:r>
            <a:r>
              <a:rPr lang="en-US" sz="3200" dirty="0" smtClean="0">
                <a:solidFill>
                  <a:schemeClr val="bg1"/>
                </a:solidFill>
              </a:rPr>
              <a:t> </a:t>
            </a:r>
            <a:r>
              <a:rPr lang="en-US" sz="3200" dirty="0" err="1" smtClean="0">
                <a:solidFill>
                  <a:schemeClr val="bg1"/>
                </a:solidFill>
              </a:rPr>
              <a:t>acromiale</a:t>
            </a:r>
            <a:r>
              <a:rPr lang="en-US" sz="3200" dirty="0" smtClean="0">
                <a:solidFill>
                  <a:schemeClr val="bg1"/>
                </a:solidFill>
              </a:rPr>
              <a:t> may cause impingement because if it is unstable, it may be pulled inferiorly during abduction by the deltoid, which attaches here. </a:t>
            </a:r>
            <a:endParaRPr lang="fa-IR" sz="3200" dirty="0">
              <a:solidFill>
                <a:schemeClr val="bg1"/>
              </a:solidFill>
            </a:endParaRPr>
          </a:p>
        </p:txBody>
      </p:sp>
    </p:spTree>
    <p:extLst>
      <p:ext uri="{BB962C8B-B14F-4D97-AF65-F5344CB8AC3E}">
        <p14:creationId xmlns:p14="http://schemas.microsoft.com/office/powerpoint/2010/main" val="6530201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0" y="0"/>
            <a:ext cx="12192000" cy="6172200"/>
          </a:xfrm>
          <a:prstGeom prst="rect">
            <a:avLst/>
          </a:prstGeom>
        </p:spPr>
      </p:pic>
    </p:spTree>
    <p:extLst>
      <p:ext uri="{BB962C8B-B14F-4D97-AF65-F5344CB8AC3E}">
        <p14:creationId xmlns:p14="http://schemas.microsoft.com/office/powerpoint/2010/main" val="1537007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00953"/>
            <a:ext cx="10515600" cy="5276010"/>
          </a:xfrm>
        </p:spPr>
        <p:txBody>
          <a:bodyPr>
            <a:normAutofit/>
          </a:bodyPr>
          <a:lstStyle/>
          <a:p>
            <a:pPr algn="l" rtl="0"/>
            <a:endParaRPr lang="en-US" dirty="0" smtClean="0">
              <a:solidFill>
                <a:schemeClr val="bg1"/>
              </a:solidFill>
            </a:endParaRPr>
          </a:p>
          <a:p>
            <a:pPr algn="l" rtl="0"/>
            <a:r>
              <a:rPr lang="en-US" dirty="0" smtClean="0">
                <a:solidFill>
                  <a:schemeClr val="bg1"/>
                </a:solidFill>
              </a:rPr>
              <a:t>On MR an </a:t>
            </a:r>
            <a:r>
              <a:rPr lang="en-US" dirty="0" err="1" smtClean="0">
                <a:solidFill>
                  <a:schemeClr val="bg1"/>
                </a:solidFill>
              </a:rPr>
              <a:t>os</a:t>
            </a:r>
            <a:r>
              <a:rPr lang="en-US" dirty="0" smtClean="0">
                <a:solidFill>
                  <a:schemeClr val="bg1"/>
                </a:solidFill>
              </a:rPr>
              <a:t> </a:t>
            </a:r>
            <a:r>
              <a:rPr lang="en-US" dirty="0" err="1" smtClean="0">
                <a:solidFill>
                  <a:schemeClr val="bg1"/>
                </a:solidFill>
              </a:rPr>
              <a:t>acromiale</a:t>
            </a:r>
            <a:r>
              <a:rPr lang="en-US" dirty="0" smtClean="0">
                <a:solidFill>
                  <a:schemeClr val="bg1"/>
                </a:solidFill>
              </a:rPr>
              <a:t> is best seen on superior axial images.</a:t>
            </a:r>
          </a:p>
          <a:p>
            <a:pPr algn="l" rtl="0"/>
            <a:r>
              <a:rPr lang="en-US" dirty="0" smtClean="0">
                <a:solidFill>
                  <a:schemeClr val="bg1"/>
                </a:solidFill>
              </a:rPr>
              <a:t>An </a:t>
            </a:r>
            <a:r>
              <a:rPr lang="en-US" dirty="0" err="1" smtClean="0">
                <a:solidFill>
                  <a:schemeClr val="bg1"/>
                </a:solidFill>
              </a:rPr>
              <a:t>os</a:t>
            </a:r>
            <a:r>
              <a:rPr lang="en-US" dirty="0" smtClean="0">
                <a:solidFill>
                  <a:schemeClr val="bg1"/>
                </a:solidFill>
              </a:rPr>
              <a:t> </a:t>
            </a:r>
            <a:r>
              <a:rPr lang="en-US" dirty="0" err="1" smtClean="0">
                <a:solidFill>
                  <a:schemeClr val="bg1"/>
                </a:solidFill>
              </a:rPr>
              <a:t>acromiale</a:t>
            </a:r>
            <a:r>
              <a:rPr lang="en-US" dirty="0" smtClean="0">
                <a:solidFill>
                  <a:schemeClr val="bg1"/>
                </a:solidFill>
              </a:rPr>
              <a:t> must be mentioned in the report, because in patients who are considered for </a:t>
            </a:r>
            <a:r>
              <a:rPr lang="en-US" dirty="0" err="1" smtClean="0">
                <a:solidFill>
                  <a:schemeClr val="bg1"/>
                </a:solidFill>
              </a:rPr>
              <a:t>subacromial</a:t>
            </a:r>
            <a:r>
              <a:rPr lang="en-US" dirty="0" smtClean="0">
                <a:solidFill>
                  <a:schemeClr val="bg1"/>
                </a:solidFill>
              </a:rPr>
              <a:t> decompression, the removal of the acromion distal to the </a:t>
            </a:r>
            <a:r>
              <a:rPr lang="en-US" dirty="0" err="1" smtClean="0">
                <a:solidFill>
                  <a:schemeClr val="bg1"/>
                </a:solidFill>
              </a:rPr>
              <a:t>synchondrosis</a:t>
            </a:r>
            <a:r>
              <a:rPr lang="en-US" dirty="0" smtClean="0">
                <a:solidFill>
                  <a:schemeClr val="bg1"/>
                </a:solidFill>
              </a:rPr>
              <a:t> may further destabilize the </a:t>
            </a:r>
            <a:r>
              <a:rPr lang="en-US" dirty="0" err="1" smtClean="0">
                <a:solidFill>
                  <a:schemeClr val="bg1"/>
                </a:solidFill>
              </a:rPr>
              <a:t>synchondrosis</a:t>
            </a:r>
            <a:r>
              <a:rPr lang="en-US" dirty="0" smtClean="0">
                <a:solidFill>
                  <a:schemeClr val="bg1"/>
                </a:solidFill>
              </a:rPr>
              <a:t> and allow for even greater mobility of the </a:t>
            </a:r>
            <a:r>
              <a:rPr lang="en-US" dirty="0" err="1" smtClean="0">
                <a:solidFill>
                  <a:schemeClr val="bg1"/>
                </a:solidFill>
              </a:rPr>
              <a:t>os</a:t>
            </a:r>
            <a:r>
              <a:rPr lang="en-US" dirty="0" smtClean="0">
                <a:solidFill>
                  <a:schemeClr val="bg1"/>
                </a:solidFill>
              </a:rPr>
              <a:t> </a:t>
            </a:r>
            <a:r>
              <a:rPr lang="en-US" dirty="0" err="1" smtClean="0">
                <a:solidFill>
                  <a:schemeClr val="bg1"/>
                </a:solidFill>
              </a:rPr>
              <a:t>acromiale</a:t>
            </a:r>
            <a:r>
              <a:rPr lang="en-US" dirty="0" smtClean="0">
                <a:solidFill>
                  <a:schemeClr val="bg1"/>
                </a:solidFill>
              </a:rPr>
              <a:t> after surgery and worsening of the impingement (4).</a:t>
            </a:r>
          </a:p>
          <a:p>
            <a:pPr algn="l" rtl="0"/>
            <a:endParaRPr lang="en-US" dirty="0" smtClean="0">
              <a:solidFill>
                <a:schemeClr val="bg1"/>
              </a:solidFill>
            </a:endParaRPr>
          </a:p>
          <a:p>
            <a:pPr algn="l" rtl="0"/>
            <a:r>
              <a:rPr lang="en-US" dirty="0" smtClean="0">
                <a:solidFill>
                  <a:schemeClr val="bg1"/>
                </a:solidFill>
              </a:rPr>
              <a:t>The axial MR-images show an </a:t>
            </a:r>
            <a:r>
              <a:rPr lang="en-US" dirty="0" err="1" smtClean="0">
                <a:solidFill>
                  <a:schemeClr val="bg1"/>
                </a:solidFill>
              </a:rPr>
              <a:t>os</a:t>
            </a:r>
            <a:r>
              <a:rPr lang="en-US" dirty="0" smtClean="0">
                <a:solidFill>
                  <a:schemeClr val="bg1"/>
                </a:solidFill>
              </a:rPr>
              <a:t> </a:t>
            </a:r>
            <a:r>
              <a:rPr lang="en-US" dirty="0" err="1" smtClean="0">
                <a:solidFill>
                  <a:schemeClr val="bg1"/>
                </a:solidFill>
              </a:rPr>
              <a:t>acromiale</a:t>
            </a:r>
            <a:r>
              <a:rPr lang="en-US" dirty="0" smtClean="0">
                <a:solidFill>
                  <a:schemeClr val="bg1"/>
                </a:solidFill>
              </a:rPr>
              <a:t> with degenerative changes, i.e. </a:t>
            </a:r>
            <a:r>
              <a:rPr lang="en-US" dirty="0" err="1" smtClean="0">
                <a:solidFill>
                  <a:schemeClr val="bg1"/>
                </a:solidFill>
              </a:rPr>
              <a:t>subchondral</a:t>
            </a:r>
            <a:r>
              <a:rPr lang="en-US" dirty="0" smtClean="0">
                <a:solidFill>
                  <a:schemeClr val="bg1"/>
                </a:solidFill>
              </a:rPr>
              <a:t> cysts and osteophytes (arrow).</a:t>
            </a:r>
          </a:p>
          <a:p>
            <a:pPr algn="l" rtl="0"/>
            <a:endParaRPr lang="fa-IR" dirty="0">
              <a:solidFill>
                <a:schemeClr val="bg1"/>
              </a:solidFill>
            </a:endParaRPr>
          </a:p>
        </p:txBody>
      </p:sp>
    </p:spTree>
    <p:extLst>
      <p:ext uri="{BB962C8B-B14F-4D97-AF65-F5344CB8AC3E}">
        <p14:creationId xmlns:p14="http://schemas.microsoft.com/office/powerpoint/2010/main" val="20797030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215152" y="0"/>
            <a:ext cx="11698941" cy="6858504"/>
          </a:xfrm>
          <a:prstGeom prst="rect">
            <a:avLst/>
          </a:prstGeom>
        </p:spPr>
      </p:pic>
    </p:spTree>
    <p:extLst>
      <p:ext uri="{BB962C8B-B14F-4D97-AF65-F5344CB8AC3E}">
        <p14:creationId xmlns:p14="http://schemas.microsoft.com/office/powerpoint/2010/main" val="5935139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107576" y="0"/>
            <a:ext cx="11887200" cy="6894576"/>
          </a:xfrm>
          <a:prstGeom prst="rect">
            <a:avLst/>
          </a:prstGeom>
        </p:spPr>
      </p:pic>
    </p:spTree>
    <p:extLst>
      <p:ext uri="{BB962C8B-B14F-4D97-AF65-F5344CB8AC3E}">
        <p14:creationId xmlns:p14="http://schemas.microsoft.com/office/powerpoint/2010/main" val="2566871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Posterior graphic of the shoulder.</a:t>
            </a:r>
            <a:br>
              <a:rPr lang="en-US" dirty="0" smtClean="0">
                <a:solidFill>
                  <a:srgbClr val="FFFF00"/>
                </a:solidFill>
              </a:rPr>
            </a:br>
            <a:endParaRPr lang="fa-IR" dirty="0">
              <a:solidFill>
                <a:srgbClr val="FFFF00"/>
              </a:solidFill>
            </a:endParaRPr>
          </a:p>
        </p:txBody>
      </p:sp>
      <p:sp>
        <p:nvSpPr>
          <p:cNvPr id="3" name="Content Placeholder 2"/>
          <p:cNvSpPr>
            <a:spLocks noGrp="1"/>
          </p:cNvSpPr>
          <p:nvPr>
            <p:ph idx="1"/>
          </p:nvPr>
        </p:nvSpPr>
        <p:spPr/>
        <p:txBody>
          <a:bodyPr>
            <a:normAutofit lnSpcReduction="10000"/>
          </a:bodyPr>
          <a:lstStyle/>
          <a:p>
            <a:pPr algn="l" rtl="0"/>
            <a:r>
              <a:rPr lang="en-US" dirty="0" smtClean="0">
                <a:solidFill>
                  <a:schemeClr val="bg1"/>
                </a:solidFill>
              </a:rPr>
              <a:t>The supraspinatus, </a:t>
            </a:r>
            <a:r>
              <a:rPr lang="en-US" dirty="0" err="1" smtClean="0">
                <a:solidFill>
                  <a:schemeClr val="bg1"/>
                </a:solidFill>
              </a:rPr>
              <a:t>infraspinatus</a:t>
            </a:r>
            <a:r>
              <a:rPr lang="en-US" dirty="0" smtClean="0">
                <a:solidFill>
                  <a:schemeClr val="bg1"/>
                </a:solidFill>
              </a:rPr>
              <a:t> and </a:t>
            </a:r>
            <a:r>
              <a:rPr lang="en-US" dirty="0" err="1" smtClean="0">
                <a:solidFill>
                  <a:schemeClr val="bg1"/>
                </a:solidFill>
              </a:rPr>
              <a:t>teres</a:t>
            </a:r>
            <a:r>
              <a:rPr lang="en-US" dirty="0" smtClean="0">
                <a:solidFill>
                  <a:schemeClr val="bg1"/>
                </a:solidFill>
              </a:rPr>
              <a:t> minor muscles and tendons are shown.</a:t>
            </a:r>
          </a:p>
          <a:p>
            <a:pPr algn="l" rtl="0"/>
            <a:r>
              <a:rPr lang="en-US" dirty="0" smtClean="0">
                <a:solidFill>
                  <a:schemeClr val="bg1"/>
                </a:solidFill>
              </a:rPr>
              <a:t>They all attach to the greater tuberosity.</a:t>
            </a:r>
          </a:p>
          <a:p>
            <a:pPr algn="l" rtl="0"/>
            <a:r>
              <a:rPr lang="en-US" dirty="0" smtClean="0">
                <a:solidFill>
                  <a:schemeClr val="bg1"/>
                </a:solidFill>
              </a:rPr>
              <a:t>The rotator cuff muscles and tendons act to stabilize the </a:t>
            </a:r>
            <a:r>
              <a:rPr lang="en-US" dirty="0" err="1" smtClean="0">
                <a:solidFill>
                  <a:schemeClr val="bg1"/>
                </a:solidFill>
              </a:rPr>
              <a:t>shoulderjoint</a:t>
            </a:r>
            <a:r>
              <a:rPr lang="en-US" dirty="0" smtClean="0">
                <a:solidFill>
                  <a:schemeClr val="bg1"/>
                </a:solidFill>
              </a:rPr>
              <a:t> during movements.</a:t>
            </a:r>
          </a:p>
          <a:p>
            <a:pPr algn="l" rtl="0"/>
            <a:r>
              <a:rPr lang="en-US" dirty="0" smtClean="0">
                <a:solidFill>
                  <a:schemeClr val="bg1"/>
                </a:solidFill>
              </a:rPr>
              <a:t>Without the rotator cuff, the humeral head would ride up partially out of the glenoid fossa, lessening the efficiency of the deltoid muscle.</a:t>
            </a:r>
          </a:p>
          <a:p>
            <a:pPr algn="l" rtl="0"/>
            <a:r>
              <a:rPr lang="en-US" dirty="0" smtClean="0">
                <a:solidFill>
                  <a:schemeClr val="bg1"/>
                </a:solidFill>
              </a:rPr>
              <a:t>Large tears of the rotator cuff may allow the humeral head to migrate upwards resulting in a high riding humeral head.</a:t>
            </a:r>
            <a:endParaRPr lang="fa-IR" dirty="0">
              <a:solidFill>
                <a:schemeClr val="bg1"/>
              </a:solidFill>
            </a:endParaRPr>
          </a:p>
        </p:txBody>
      </p:sp>
    </p:spTree>
    <p:extLst>
      <p:ext uri="{BB962C8B-B14F-4D97-AF65-F5344CB8AC3E}">
        <p14:creationId xmlns:p14="http://schemas.microsoft.com/office/powerpoint/2010/main" val="38613844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6787"/>
            <a:ext cx="10515600" cy="1325563"/>
          </a:xfrm>
        </p:spPr>
        <p:txBody>
          <a:bodyPr>
            <a:noAutofit/>
          </a:bodyPr>
          <a:lstStyle/>
          <a:p>
            <a:pPr algn="l"/>
            <a:r>
              <a:rPr lang="en-US" sz="3200" b="1" dirty="0">
                <a:solidFill>
                  <a:schemeClr val="bg1"/>
                </a:solidFill>
              </a:rPr>
              <a:t>Axial Gradient Echo Image (MEDIC) : revealed an unfused lateral most ossification center of acromion, best appreciated on upper most axial sections suggestive of </a:t>
            </a:r>
            <a:r>
              <a:rPr lang="en-US" sz="3200" b="1" dirty="0" err="1">
                <a:solidFill>
                  <a:schemeClr val="bg1"/>
                </a:solidFill>
              </a:rPr>
              <a:t>os</a:t>
            </a:r>
            <a:r>
              <a:rPr lang="en-US" sz="3200" b="1" dirty="0">
                <a:solidFill>
                  <a:schemeClr val="bg1"/>
                </a:solidFill>
              </a:rPr>
              <a:t> </a:t>
            </a:r>
            <a:r>
              <a:rPr lang="en-US" sz="3200" b="1" dirty="0" err="1">
                <a:solidFill>
                  <a:schemeClr val="bg1"/>
                </a:solidFill>
              </a:rPr>
              <a:t>acromiale</a:t>
            </a:r>
            <a:r>
              <a:rPr lang="en-US" sz="3200" b="1" dirty="0">
                <a:solidFill>
                  <a:schemeClr val="bg1"/>
                </a:solidFill>
              </a:rPr>
              <a:t>.</a:t>
            </a:r>
            <a:endParaRPr lang="fa-IR" sz="3200" b="1" dirty="0">
              <a:solidFill>
                <a:schemeClr val="bg1"/>
              </a:solidFill>
            </a:endParaRPr>
          </a:p>
        </p:txBody>
      </p:sp>
      <p:sp>
        <p:nvSpPr>
          <p:cNvPr id="3" name="Content Placeholder 2"/>
          <p:cNvSpPr>
            <a:spLocks noGrp="1"/>
          </p:cNvSpPr>
          <p:nvPr>
            <p:ph idx="1"/>
          </p:nvPr>
        </p:nvSpPr>
        <p:spPr>
          <a:xfrm>
            <a:off x="838200" y="1688951"/>
            <a:ext cx="10515600" cy="4498770"/>
          </a:xfrm>
        </p:spPr>
        <p:txBody>
          <a:bodyPr/>
          <a:lstStyle/>
          <a:p>
            <a:endParaRPr lang="fa-IR" dirty="0"/>
          </a:p>
        </p:txBody>
      </p:sp>
      <p:pic>
        <p:nvPicPr>
          <p:cNvPr id="4" name="Picture 3"/>
          <p:cNvPicPr>
            <a:picLocks noChangeAspect="1"/>
          </p:cNvPicPr>
          <p:nvPr/>
        </p:nvPicPr>
        <p:blipFill>
          <a:blip r:embed="rId2"/>
          <a:stretch>
            <a:fillRect/>
          </a:stretch>
        </p:blipFill>
        <p:spPr>
          <a:xfrm>
            <a:off x="0" y="1860858"/>
            <a:ext cx="6325496" cy="4997142"/>
          </a:xfrm>
          <a:prstGeom prst="rect">
            <a:avLst/>
          </a:prstGeom>
        </p:spPr>
      </p:pic>
    </p:spTree>
    <p:extLst>
      <p:ext uri="{BB962C8B-B14F-4D97-AF65-F5344CB8AC3E}">
        <p14:creationId xmlns:p14="http://schemas.microsoft.com/office/powerpoint/2010/main" val="6967978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a:solidFill>
                  <a:schemeClr val="bg1"/>
                </a:solidFill>
              </a:rPr>
              <a:t> There is retraction of </a:t>
            </a:r>
            <a:r>
              <a:rPr lang="en-US" sz="2800" b="1" dirty="0" err="1">
                <a:solidFill>
                  <a:schemeClr val="bg1"/>
                </a:solidFill>
              </a:rPr>
              <a:t>musculotendinous</a:t>
            </a:r>
            <a:r>
              <a:rPr lang="en-US" sz="2800" b="1" dirty="0">
                <a:solidFill>
                  <a:schemeClr val="bg1"/>
                </a:solidFill>
              </a:rPr>
              <a:t> junction of supraspinatus medial to the </a:t>
            </a:r>
            <a:r>
              <a:rPr lang="en-US" sz="2800" b="1" dirty="0" err="1">
                <a:solidFill>
                  <a:schemeClr val="bg1"/>
                </a:solidFill>
              </a:rPr>
              <a:t>acromioclavicular</a:t>
            </a:r>
            <a:r>
              <a:rPr lang="en-US" sz="2800" b="1" dirty="0">
                <a:solidFill>
                  <a:schemeClr val="bg1"/>
                </a:solidFill>
              </a:rPr>
              <a:t> joint and fatty infiltration of muscle </a:t>
            </a:r>
            <a:r>
              <a:rPr lang="en-US" sz="2800" b="1" dirty="0" err="1">
                <a:solidFill>
                  <a:schemeClr val="bg1"/>
                </a:solidFill>
              </a:rPr>
              <a:t>fibres</a:t>
            </a:r>
            <a:r>
              <a:rPr lang="en-US" sz="2800" b="1" dirty="0">
                <a:solidFill>
                  <a:schemeClr val="bg1"/>
                </a:solidFill>
              </a:rPr>
              <a:t> of supraspinatus- indirect signs of complete rotator cuff tear</a:t>
            </a:r>
            <a:endParaRPr lang="fa-IR" sz="2800" b="1" dirty="0">
              <a:solidFill>
                <a:schemeClr val="bg1"/>
              </a:solidFill>
            </a:endParaRPr>
          </a:p>
        </p:txBody>
      </p:sp>
      <p:sp>
        <p:nvSpPr>
          <p:cNvPr id="3" name="Content Placeholder 2"/>
          <p:cNvSpPr>
            <a:spLocks noGrp="1"/>
          </p:cNvSpPr>
          <p:nvPr>
            <p:ph idx="1"/>
          </p:nvPr>
        </p:nvSpPr>
        <p:spPr/>
        <p:txBody>
          <a:bodyPr/>
          <a:lstStyle/>
          <a:p>
            <a:endParaRPr lang="fa-IR" dirty="0"/>
          </a:p>
        </p:txBody>
      </p:sp>
      <p:pic>
        <p:nvPicPr>
          <p:cNvPr id="4" name="Picture 3"/>
          <p:cNvPicPr>
            <a:picLocks noChangeAspect="1"/>
          </p:cNvPicPr>
          <p:nvPr/>
        </p:nvPicPr>
        <p:blipFill>
          <a:blip r:embed="rId2"/>
          <a:stretch>
            <a:fillRect/>
          </a:stretch>
        </p:blipFill>
        <p:spPr>
          <a:xfrm>
            <a:off x="4023360" y="1796029"/>
            <a:ext cx="5655833" cy="5061971"/>
          </a:xfrm>
          <a:prstGeom prst="rect">
            <a:avLst/>
          </a:prstGeom>
        </p:spPr>
      </p:pic>
    </p:spTree>
    <p:extLst>
      <p:ext uri="{BB962C8B-B14F-4D97-AF65-F5344CB8AC3E}">
        <p14:creationId xmlns:p14="http://schemas.microsoft.com/office/powerpoint/2010/main" val="8289668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a:solidFill>
                  <a:schemeClr val="bg1"/>
                </a:solidFill>
              </a:rPr>
              <a:t>Failure of fusion of an anterior acromial ossification center is demonstrated on both images. The persistent </a:t>
            </a:r>
            <a:r>
              <a:rPr lang="en-US" sz="2400" b="1" dirty="0" err="1">
                <a:solidFill>
                  <a:schemeClr val="bg1"/>
                </a:solidFill>
              </a:rPr>
              <a:t>apophysis</a:t>
            </a:r>
            <a:r>
              <a:rPr lang="en-US" sz="2400" b="1" dirty="0">
                <a:solidFill>
                  <a:schemeClr val="bg1"/>
                </a:solidFill>
              </a:rPr>
              <a:t> is visible within the lateral acromion (arrows) on (2a) the T1 weighted coronal view and within the posterior acromion (arrow) on (2b) the T2-weighted sagittal image.</a:t>
            </a:r>
            <a:endParaRPr lang="fa-IR" sz="2400" b="1" dirty="0">
              <a:solidFill>
                <a:schemeClr val="bg1"/>
              </a:solidFill>
            </a:endParaRPr>
          </a:p>
        </p:txBody>
      </p:sp>
      <p:sp>
        <p:nvSpPr>
          <p:cNvPr id="3" name="Content Placeholder 2"/>
          <p:cNvSpPr>
            <a:spLocks noGrp="1"/>
          </p:cNvSpPr>
          <p:nvPr>
            <p:ph idx="1"/>
          </p:nvPr>
        </p:nvSpPr>
        <p:spPr/>
        <p:txBody>
          <a:bodyPr/>
          <a:lstStyle/>
          <a:p>
            <a:endParaRPr lang="fa-IR" dirty="0"/>
          </a:p>
        </p:txBody>
      </p:sp>
      <p:pic>
        <p:nvPicPr>
          <p:cNvPr id="4" name="Picture 3"/>
          <p:cNvPicPr>
            <a:picLocks noChangeAspect="1"/>
          </p:cNvPicPr>
          <p:nvPr/>
        </p:nvPicPr>
        <p:blipFill>
          <a:blip r:embed="rId2"/>
          <a:stretch>
            <a:fillRect/>
          </a:stretch>
        </p:blipFill>
        <p:spPr>
          <a:xfrm>
            <a:off x="0" y="1638266"/>
            <a:ext cx="5249732" cy="5219734"/>
          </a:xfrm>
          <a:prstGeom prst="rect">
            <a:avLst/>
          </a:prstGeom>
        </p:spPr>
      </p:pic>
      <p:pic>
        <p:nvPicPr>
          <p:cNvPr id="5" name="Picture 4"/>
          <p:cNvPicPr>
            <a:picLocks noChangeAspect="1"/>
          </p:cNvPicPr>
          <p:nvPr/>
        </p:nvPicPr>
        <p:blipFill>
          <a:blip r:embed="rId3"/>
          <a:stretch>
            <a:fillRect/>
          </a:stretch>
        </p:blipFill>
        <p:spPr>
          <a:xfrm>
            <a:off x="5830645" y="1350885"/>
            <a:ext cx="6361355" cy="5507116"/>
          </a:xfrm>
          <a:prstGeom prst="rect">
            <a:avLst/>
          </a:prstGeom>
        </p:spPr>
      </p:pic>
    </p:spTree>
    <p:extLst>
      <p:ext uri="{BB962C8B-B14F-4D97-AF65-F5344CB8AC3E}">
        <p14:creationId xmlns:p14="http://schemas.microsoft.com/office/powerpoint/2010/main" val="36754004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Video of Buford complex</a:t>
            </a:r>
            <a:endParaRPr lang="fa-IR" b="1" dirty="0">
              <a:solidFill>
                <a:srgbClr val="FFFF00"/>
              </a:solidFill>
            </a:endParaRPr>
          </a:p>
        </p:txBody>
      </p:sp>
      <p:sp>
        <p:nvSpPr>
          <p:cNvPr id="3" name="Content Placeholder 2"/>
          <p:cNvSpPr>
            <a:spLocks noGrp="1"/>
          </p:cNvSpPr>
          <p:nvPr>
            <p:ph idx="1"/>
          </p:nvPr>
        </p:nvSpPr>
        <p:spPr/>
        <p:txBody>
          <a:bodyPr/>
          <a:lstStyle/>
          <a:p>
            <a:pPr algn="l" rtl="0"/>
            <a:r>
              <a:rPr lang="en-US" dirty="0" smtClean="0">
                <a:solidFill>
                  <a:srgbClr val="FFFF00"/>
                </a:solidFill>
              </a:rPr>
              <a:t>VIDEO</a:t>
            </a:r>
            <a:endParaRPr lang="fa-IR" dirty="0">
              <a:solidFill>
                <a:srgbClr val="FFFF00"/>
              </a:solidFill>
            </a:endParaRPr>
          </a:p>
        </p:txBody>
      </p:sp>
    </p:spTree>
    <p:extLst>
      <p:ext uri="{BB962C8B-B14F-4D97-AF65-F5344CB8AC3E}">
        <p14:creationId xmlns:p14="http://schemas.microsoft.com/office/powerpoint/2010/main" val="11229070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FFFF00"/>
                </a:solidFill>
              </a:rPr>
              <a:t>Bankart</a:t>
            </a:r>
            <a:r>
              <a:rPr lang="en-US" b="1" dirty="0" smtClean="0">
                <a:solidFill>
                  <a:srgbClr val="FFFF00"/>
                </a:solidFill>
              </a:rPr>
              <a:t> lesion</a:t>
            </a:r>
            <a:endParaRPr lang="fa-IR" b="1" dirty="0">
              <a:solidFill>
                <a:srgbClr val="FFFF00"/>
              </a:solidFill>
            </a:endParaRPr>
          </a:p>
        </p:txBody>
      </p:sp>
      <p:sp>
        <p:nvSpPr>
          <p:cNvPr id="3" name="Content Placeholder 2"/>
          <p:cNvSpPr>
            <a:spLocks noGrp="1"/>
          </p:cNvSpPr>
          <p:nvPr>
            <p:ph idx="1"/>
          </p:nvPr>
        </p:nvSpPr>
        <p:spPr/>
        <p:txBody>
          <a:bodyPr/>
          <a:lstStyle/>
          <a:p>
            <a:endParaRPr lang="fa-IR" dirty="0"/>
          </a:p>
        </p:txBody>
      </p:sp>
      <p:pic>
        <p:nvPicPr>
          <p:cNvPr id="4" name="Picture 3"/>
          <p:cNvPicPr>
            <a:picLocks noChangeAspect="1"/>
          </p:cNvPicPr>
          <p:nvPr/>
        </p:nvPicPr>
        <p:blipFill>
          <a:blip r:embed="rId2"/>
          <a:stretch>
            <a:fillRect/>
          </a:stretch>
        </p:blipFill>
        <p:spPr>
          <a:xfrm>
            <a:off x="0" y="1386210"/>
            <a:ext cx="5634318" cy="5471790"/>
          </a:xfrm>
          <a:prstGeom prst="rect">
            <a:avLst/>
          </a:prstGeom>
        </p:spPr>
      </p:pic>
    </p:spTree>
    <p:extLst>
      <p:ext uri="{BB962C8B-B14F-4D97-AF65-F5344CB8AC3E}">
        <p14:creationId xmlns:p14="http://schemas.microsoft.com/office/powerpoint/2010/main" val="32291364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FFFF00"/>
                </a:solidFill>
              </a:rPr>
              <a:t>Glenohumeral</a:t>
            </a:r>
            <a:r>
              <a:rPr lang="en-US" b="1" dirty="0" smtClean="0">
                <a:solidFill>
                  <a:srgbClr val="FFFF00"/>
                </a:solidFill>
              </a:rPr>
              <a:t> ligaments</a:t>
            </a:r>
            <a:endParaRPr lang="fa-IR" b="1"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hlinkClick r:id="rId2" action="ppaction://hlinkfile"/>
              </a:rPr>
              <a:t>VIDEO</a:t>
            </a:r>
            <a:endParaRPr lang="fa-IR" dirty="0">
              <a:solidFill>
                <a:srgbClr val="FFFF00"/>
              </a:solidFill>
            </a:endParaRPr>
          </a:p>
        </p:txBody>
      </p:sp>
    </p:spTree>
    <p:extLst>
      <p:ext uri="{BB962C8B-B14F-4D97-AF65-F5344CB8AC3E}">
        <p14:creationId xmlns:p14="http://schemas.microsoft.com/office/powerpoint/2010/main" val="18928729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Lesion of the SLAP tear</a:t>
            </a:r>
            <a:endParaRPr lang="fa-IR" b="1"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hlinkClick r:id="rId2" action="ppaction://hlinkfile"/>
              </a:rPr>
              <a:t>video</a:t>
            </a:r>
            <a:endParaRPr lang="fa-IR" dirty="0">
              <a:solidFill>
                <a:srgbClr val="FFFF00"/>
              </a:solidFill>
            </a:endParaRPr>
          </a:p>
        </p:txBody>
      </p:sp>
    </p:spTree>
    <p:extLst>
      <p:ext uri="{BB962C8B-B14F-4D97-AF65-F5344CB8AC3E}">
        <p14:creationId xmlns:p14="http://schemas.microsoft.com/office/powerpoint/2010/main" val="29092995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SLAP tear: symptoms and treatment</a:t>
            </a:r>
            <a:endParaRPr lang="fa-IR" b="1"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hlinkClick r:id="rId2" action="ppaction://hlinkfile"/>
              </a:rPr>
              <a:t>video</a:t>
            </a:r>
            <a:endParaRPr lang="fa-IR" dirty="0">
              <a:solidFill>
                <a:schemeClr val="bg1"/>
              </a:solidFill>
            </a:endParaRPr>
          </a:p>
        </p:txBody>
      </p:sp>
    </p:spTree>
    <p:extLst>
      <p:ext uri="{BB962C8B-B14F-4D97-AF65-F5344CB8AC3E}">
        <p14:creationId xmlns:p14="http://schemas.microsoft.com/office/powerpoint/2010/main" val="29545929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8000" dirty="0">
                <a:solidFill>
                  <a:srgbClr val="FFC000"/>
                </a:solidFill>
                <a:latin typeface="Bodoni MT Condensed" pitchFamily="18" charset="0"/>
              </a:rPr>
              <a:t>Shoulder MRI</a:t>
            </a:r>
          </a:p>
        </p:txBody>
      </p:sp>
      <p:sp>
        <p:nvSpPr>
          <p:cNvPr id="5" name="Subtitle 4"/>
          <p:cNvSpPr>
            <a:spLocks noGrp="1"/>
          </p:cNvSpPr>
          <p:nvPr>
            <p:ph type="subTitle" idx="1"/>
          </p:nvPr>
        </p:nvSpPr>
        <p:spPr/>
        <p:txBody>
          <a:bodyPr>
            <a:normAutofit/>
          </a:bodyPr>
          <a:lstStyle/>
          <a:p>
            <a:r>
              <a:rPr lang="en-US" sz="4000" dirty="0">
                <a:solidFill>
                  <a:srgbClr val="FFC000"/>
                </a:solidFill>
                <a:latin typeface="Bodoni MT Condensed" pitchFamily="18" charset="0"/>
              </a:rPr>
              <a:t>Images in three planes</a:t>
            </a:r>
          </a:p>
        </p:txBody>
      </p:sp>
    </p:spTree>
    <p:extLst>
      <p:ext uri="{BB962C8B-B14F-4D97-AF65-F5344CB8AC3E}">
        <p14:creationId xmlns:p14="http://schemas.microsoft.com/office/powerpoint/2010/main" val="23056692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p:cNvPicPr>
            <a:picLocks noChangeAspect="1" noChangeArrowheads="1"/>
          </p:cNvPicPr>
          <p:nvPr/>
        </p:nvPicPr>
        <p:blipFill>
          <a:blip r:embed="rId2" cstate="print"/>
          <a:srcRect/>
          <a:stretch>
            <a:fillRect/>
          </a:stretch>
        </p:blipFill>
        <p:spPr bwMode="auto">
          <a:xfrm>
            <a:off x="1524000" y="0"/>
            <a:ext cx="9131907" cy="6309320"/>
          </a:xfrm>
          <a:prstGeom prst="rect">
            <a:avLst/>
          </a:prstGeom>
          <a:noFill/>
        </p:spPr>
      </p:pic>
    </p:spTree>
    <p:extLst>
      <p:ext uri="{BB962C8B-B14F-4D97-AF65-F5344CB8AC3E}">
        <p14:creationId xmlns:p14="http://schemas.microsoft.com/office/powerpoint/2010/main" val="3768729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FF00"/>
                </a:solidFill>
              </a:rPr>
              <a:t>Normal anatomy :</a:t>
            </a:r>
            <a:br>
              <a:rPr lang="en-US" dirty="0" smtClean="0">
                <a:solidFill>
                  <a:srgbClr val="FFFF00"/>
                </a:solidFill>
              </a:rPr>
            </a:br>
            <a:r>
              <a:rPr lang="en-US" dirty="0" smtClean="0">
                <a:solidFill>
                  <a:srgbClr val="FFFF00"/>
                </a:solidFill>
              </a:rPr>
              <a:t> </a:t>
            </a:r>
            <a:r>
              <a:rPr lang="en-US" b="1" dirty="0" smtClean="0">
                <a:solidFill>
                  <a:srgbClr val="FFFF00"/>
                </a:solidFill>
              </a:rPr>
              <a:t>Axial anatomy and checklist</a:t>
            </a:r>
            <a:br>
              <a:rPr lang="en-US" b="1" dirty="0" smtClean="0">
                <a:solidFill>
                  <a:srgbClr val="FFFF00"/>
                </a:solidFill>
              </a:rPr>
            </a:br>
            <a:endParaRPr lang="fa-IR" dirty="0">
              <a:solidFill>
                <a:srgbClr val="FFFF00"/>
              </a:solidFill>
            </a:endParaRPr>
          </a:p>
        </p:txBody>
      </p:sp>
      <p:sp>
        <p:nvSpPr>
          <p:cNvPr id="5" name="Text Placeholder 4"/>
          <p:cNvSpPr>
            <a:spLocks noGrp="1"/>
          </p:cNvSpPr>
          <p:nvPr>
            <p:ph type="body" idx="1"/>
          </p:nvPr>
        </p:nvSpPr>
        <p:spPr/>
        <p:txBody>
          <a:bodyPr/>
          <a:lstStyle/>
          <a:p>
            <a:endParaRPr lang="fa-IR"/>
          </a:p>
        </p:txBody>
      </p:sp>
    </p:spTree>
    <p:extLst>
      <p:ext uri="{BB962C8B-B14F-4D97-AF65-F5344CB8AC3E}">
        <p14:creationId xmlns:p14="http://schemas.microsoft.com/office/powerpoint/2010/main" val="19884892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C000"/>
                </a:solidFill>
                <a:latin typeface="Bodoni MT Condensed" pitchFamily="18" charset="0"/>
              </a:rPr>
              <a:t>The </a:t>
            </a:r>
            <a:r>
              <a:rPr lang="en-US" dirty="0" err="1" smtClean="0">
                <a:solidFill>
                  <a:srgbClr val="FFC000"/>
                </a:solidFill>
                <a:latin typeface="Bodoni MT Condensed" pitchFamily="18" charset="0"/>
              </a:rPr>
              <a:t>glenohumeral</a:t>
            </a:r>
            <a:r>
              <a:rPr lang="en-US" dirty="0" smtClean="0">
                <a:solidFill>
                  <a:srgbClr val="FFC000"/>
                </a:solidFill>
                <a:latin typeface="Bodoni MT Condensed" pitchFamily="18" charset="0"/>
              </a:rPr>
              <a:t> joint has the following supporting structures:</a:t>
            </a:r>
            <a:endParaRPr lang="fa-IR" dirty="0">
              <a:solidFill>
                <a:srgbClr val="FFC000"/>
              </a:solidFill>
              <a:latin typeface="Bodoni MT Condensed" pitchFamily="18" charset="0"/>
            </a:endParaRPr>
          </a:p>
        </p:txBody>
      </p:sp>
      <p:sp>
        <p:nvSpPr>
          <p:cNvPr id="3" name="Content Placeholder 2"/>
          <p:cNvSpPr>
            <a:spLocks noGrp="1"/>
          </p:cNvSpPr>
          <p:nvPr>
            <p:ph idx="1"/>
          </p:nvPr>
        </p:nvSpPr>
        <p:spPr/>
        <p:txBody>
          <a:bodyPr>
            <a:normAutofit fontScale="92500" lnSpcReduction="10000"/>
          </a:bodyPr>
          <a:lstStyle/>
          <a:p>
            <a:pPr algn="l" rtl="0"/>
            <a:r>
              <a:rPr lang="en-US" b="1" i="1" dirty="0" smtClean="0">
                <a:solidFill>
                  <a:srgbClr val="FFC000"/>
                </a:solidFill>
              </a:rPr>
              <a:t>Superiorly</a:t>
            </a:r>
            <a:r>
              <a:rPr lang="en-US" dirty="0" smtClean="0">
                <a:solidFill>
                  <a:srgbClr val="FFC000"/>
                </a:solidFill>
              </a:rPr>
              <a:t> </a:t>
            </a:r>
          </a:p>
          <a:p>
            <a:pPr lvl="1" algn="l" rtl="0"/>
            <a:r>
              <a:rPr lang="en-US" dirty="0" err="1" smtClean="0">
                <a:solidFill>
                  <a:schemeClr val="bg1"/>
                </a:solidFill>
              </a:rPr>
              <a:t>coracoacromial</a:t>
            </a:r>
            <a:r>
              <a:rPr lang="en-US" dirty="0" smtClean="0">
                <a:solidFill>
                  <a:schemeClr val="bg1"/>
                </a:solidFill>
              </a:rPr>
              <a:t> arch and </a:t>
            </a:r>
            <a:r>
              <a:rPr lang="en-US" dirty="0" err="1" smtClean="0">
                <a:solidFill>
                  <a:schemeClr val="bg1"/>
                </a:solidFill>
              </a:rPr>
              <a:t>coracoacromial</a:t>
            </a:r>
            <a:r>
              <a:rPr lang="en-US" dirty="0" smtClean="0">
                <a:solidFill>
                  <a:schemeClr val="bg1"/>
                </a:solidFill>
              </a:rPr>
              <a:t> ligament </a:t>
            </a:r>
          </a:p>
          <a:p>
            <a:pPr lvl="1" algn="l" rtl="0"/>
            <a:r>
              <a:rPr lang="en-US" dirty="0" smtClean="0">
                <a:solidFill>
                  <a:schemeClr val="bg1"/>
                </a:solidFill>
              </a:rPr>
              <a:t>long head of the biceps tendon </a:t>
            </a:r>
          </a:p>
          <a:p>
            <a:pPr lvl="1" algn="l" rtl="0"/>
            <a:r>
              <a:rPr lang="en-US" dirty="0" smtClean="0">
                <a:solidFill>
                  <a:schemeClr val="bg1"/>
                </a:solidFill>
              </a:rPr>
              <a:t>tendon of the </a:t>
            </a:r>
            <a:r>
              <a:rPr lang="en-US" dirty="0" err="1" smtClean="0">
                <a:solidFill>
                  <a:schemeClr val="bg1"/>
                </a:solidFill>
              </a:rPr>
              <a:t>supraspinatus</a:t>
            </a:r>
            <a:r>
              <a:rPr lang="en-US" dirty="0" smtClean="0">
                <a:solidFill>
                  <a:schemeClr val="bg1"/>
                </a:solidFill>
              </a:rPr>
              <a:t> muscle</a:t>
            </a:r>
          </a:p>
          <a:p>
            <a:pPr algn="l" rtl="0"/>
            <a:r>
              <a:rPr lang="en-US" b="1" i="1" dirty="0" err="1" smtClean="0">
                <a:solidFill>
                  <a:srgbClr val="FFC000"/>
                </a:solidFill>
              </a:rPr>
              <a:t>Anteriorly</a:t>
            </a:r>
            <a:r>
              <a:rPr lang="en-US" b="1" dirty="0" smtClean="0">
                <a:solidFill>
                  <a:srgbClr val="FFC000"/>
                </a:solidFill>
              </a:rPr>
              <a:t> </a:t>
            </a:r>
          </a:p>
          <a:p>
            <a:pPr lvl="1" algn="l" rtl="0"/>
            <a:r>
              <a:rPr lang="en-US" dirty="0" smtClean="0">
                <a:solidFill>
                  <a:schemeClr val="bg1"/>
                </a:solidFill>
              </a:rPr>
              <a:t>anterior labrum </a:t>
            </a:r>
          </a:p>
          <a:p>
            <a:pPr lvl="1" algn="l" rtl="0"/>
            <a:r>
              <a:rPr lang="en-US" dirty="0" err="1" smtClean="0">
                <a:solidFill>
                  <a:schemeClr val="bg1"/>
                </a:solidFill>
              </a:rPr>
              <a:t>glenohumeral</a:t>
            </a:r>
            <a:r>
              <a:rPr lang="en-US" dirty="0" smtClean="0">
                <a:solidFill>
                  <a:schemeClr val="bg1"/>
                </a:solidFill>
              </a:rPr>
              <a:t> ligaments - SGHL, MGHL, IGHL (anterior band) </a:t>
            </a:r>
          </a:p>
          <a:p>
            <a:pPr lvl="1" algn="l" rtl="0"/>
            <a:r>
              <a:rPr lang="en-US" dirty="0" err="1" smtClean="0">
                <a:solidFill>
                  <a:schemeClr val="bg1"/>
                </a:solidFill>
              </a:rPr>
              <a:t>subscapularis</a:t>
            </a:r>
            <a:r>
              <a:rPr lang="en-US" dirty="0" smtClean="0">
                <a:solidFill>
                  <a:schemeClr val="bg1"/>
                </a:solidFill>
              </a:rPr>
              <a:t> tendon </a:t>
            </a:r>
          </a:p>
          <a:p>
            <a:pPr algn="l" rtl="0"/>
            <a:r>
              <a:rPr lang="en-US" b="1" i="1" dirty="0" smtClean="0">
                <a:solidFill>
                  <a:srgbClr val="FFC000"/>
                </a:solidFill>
              </a:rPr>
              <a:t>Posteriorly</a:t>
            </a:r>
            <a:r>
              <a:rPr lang="en-US" b="1" dirty="0" smtClean="0">
                <a:solidFill>
                  <a:srgbClr val="FFC000"/>
                </a:solidFill>
              </a:rPr>
              <a:t> </a:t>
            </a:r>
          </a:p>
          <a:p>
            <a:pPr lvl="1" algn="l" rtl="0"/>
            <a:r>
              <a:rPr lang="en-US" dirty="0" smtClean="0">
                <a:solidFill>
                  <a:schemeClr val="bg1"/>
                </a:solidFill>
              </a:rPr>
              <a:t>posterior labrum </a:t>
            </a:r>
          </a:p>
          <a:p>
            <a:pPr lvl="1" algn="l" rtl="0"/>
            <a:r>
              <a:rPr lang="en-US" dirty="0" smtClean="0">
                <a:solidFill>
                  <a:schemeClr val="bg1"/>
                </a:solidFill>
              </a:rPr>
              <a:t>posterior band of the IGHL </a:t>
            </a:r>
          </a:p>
          <a:p>
            <a:pPr lvl="1" algn="l" rtl="0"/>
            <a:r>
              <a:rPr lang="en-US" dirty="0" err="1" smtClean="0">
                <a:solidFill>
                  <a:schemeClr val="bg1"/>
                </a:solidFill>
              </a:rPr>
              <a:t>infraspinatus</a:t>
            </a:r>
            <a:r>
              <a:rPr lang="en-US" dirty="0" smtClean="0">
                <a:solidFill>
                  <a:schemeClr val="bg1"/>
                </a:solidFill>
              </a:rPr>
              <a:t> and </a:t>
            </a:r>
            <a:r>
              <a:rPr lang="en-US" dirty="0" err="1" smtClean="0">
                <a:solidFill>
                  <a:schemeClr val="bg1"/>
                </a:solidFill>
              </a:rPr>
              <a:t>teres</a:t>
            </a:r>
            <a:r>
              <a:rPr lang="en-US" dirty="0" smtClean="0">
                <a:solidFill>
                  <a:schemeClr val="bg1"/>
                </a:solidFill>
              </a:rPr>
              <a:t> minor tendon</a:t>
            </a:r>
          </a:p>
          <a:p>
            <a:pPr algn="l" rtl="0"/>
            <a:endParaRPr lang="fa-IR" dirty="0">
              <a:solidFill>
                <a:schemeClr val="bg1"/>
              </a:solidFill>
            </a:endParaRPr>
          </a:p>
        </p:txBody>
      </p:sp>
      <p:sp>
        <p:nvSpPr>
          <p:cNvPr id="4" name="Rectangle 3"/>
          <p:cNvSpPr/>
          <p:nvPr/>
        </p:nvSpPr>
        <p:spPr>
          <a:xfrm>
            <a:off x="1881158" y="1428736"/>
            <a:ext cx="8358246" cy="457203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Tree>
    <p:extLst>
      <p:ext uri="{BB962C8B-B14F-4D97-AF65-F5344CB8AC3E}">
        <p14:creationId xmlns:p14="http://schemas.microsoft.com/office/powerpoint/2010/main" val="394886563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
          <p:cNvPicPr>
            <a:picLocks noChangeAspect="1" noChangeArrowheads="1"/>
          </p:cNvPicPr>
          <p:nvPr/>
        </p:nvPicPr>
        <p:blipFill>
          <a:blip r:embed="rId2" cstate="print"/>
          <a:srcRect/>
          <a:stretch>
            <a:fillRect/>
          </a:stretch>
        </p:blipFill>
        <p:spPr bwMode="auto">
          <a:xfrm>
            <a:off x="1775520" y="0"/>
            <a:ext cx="8424936" cy="6797392"/>
          </a:xfrm>
          <a:prstGeom prst="rect">
            <a:avLst/>
          </a:prstGeom>
          <a:noFill/>
        </p:spPr>
      </p:pic>
    </p:spTree>
    <p:extLst>
      <p:ext uri="{BB962C8B-B14F-4D97-AF65-F5344CB8AC3E}">
        <p14:creationId xmlns:p14="http://schemas.microsoft.com/office/powerpoint/2010/main" val="15392161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latin typeface="Bodoni MT Condensed" pitchFamily="18" charset="0"/>
              </a:rPr>
              <a:t>Anterior graphic of the shoulder</a:t>
            </a:r>
            <a:endParaRPr lang="fa-IR" dirty="0">
              <a:solidFill>
                <a:srgbClr val="FFC000"/>
              </a:solidFill>
              <a:latin typeface="Bodoni MT Condensed" pitchFamily="18" charset="0"/>
            </a:endParaRPr>
          </a:p>
        </p:txBody>
      </p:sp>
      <p:sp>
        <p:nvSpPr>
          <p:cNvPr id="3" name="Content Placeholder 2"/>
          <p:cNvSpPr>
            <a:spLocks noGrp="1"/>
          </p:cNvSpPr>
          <p:nvPr>
            <p:ph idx="1"/>
          </p:nvPr>
        </p:nvSpPr>
        <p:spPr/>
        <p:txBody>
          <a:bodyPr>
            <a:normAutofit/>
          </a:bodyPr>
          <a:lstStyle/>
          <a:p>
            <a:pPr algn="l" rtl="0"/>
            <a:r>
              <a:rPr lang="en-US" dirty="0" smtClean="0">
                <a:solidFill>
                  <a:schemeClr val="bg1"/>
                </a:solidFill>
              </a:rPr>
              <a:t>The tendon of the </a:t>
            </a:r>
            <a:r>
              <a:rPr lang="en-US" dirty="0" err="1" smtClean="0">
                <a:solidFill>
                  <a:schemeClr val="bg1"/>
                </a:solidFill>
              </a:rPr>
              <a:t>subscapularis</a:t>
            </a:r>
            <a:r>
              <a:rPr lang="en-US" dirty="0" smtClean="0">
                <a:solidFill>
                  <a:schemeClr val="bg1"/>
                </a:solidFill>
              </a:rPr>
              <a:t> muscle attaches both to the lesser tubercle as well as to the greater tubercle giving support to the long head of the biceps in the </a:t>
            </a:r>
            <a:r>
              <a:rPr lang="en-US" dirty="0" err="1" smtClean="0">
                <a:solidFill>
                  <a:schemeClr val="bg1"/>
                </a:solidFill>
              </a:rPr>
              <a:t>bicipital</a:t>
            </a:r>
            <a:r>
              <a:rPr lang="en-US" dirty="0" smtClean="0">
                <a:solidFill>
                  <a:schemeClr val="bg1"/>
                </a:solidFill>
              </a:rPr>
              <a:t> groove.</a:t>
            </a:r>
            <a:br>
              <a:rPr lang="en-US" dirty="0" smtClean="0">
                <a:solidFill>
                  <a:schemeClr val="bg1"/>
                </a:solidFill>
              </a:rPr>
            </a:br>
            <a:r>
              <a:rPr lang="en-US" dirty="0" smtClean="0">
                <a:solidFill>
                  <a:schemeClr val="bg1"/>
                </a:solidFill>
              </a:rPr>
              <a:t>Dislocation of the long head of the biceps will inevitably result in rupture of part of the </a:t>
            </a:r>
            <a:r>
              <a:rPr lang="en-US" dirty="0" err="1" smtClean="0">
                <a:solidFill>
                  <a:schemeClr val="bg1"/>
                </a:solidFill>
              </a:rPr>
              <a:t>subscapularis</a:t>
            </a:r>
            <a:r>
              <a:rPr lang="en-US" dirty="0" smtClean="0">
                <a:solidFill>
                  <a:schemeClr val="bg1"/>
                </a:solidFill>
              </a:rPr>
              <a:t> tendon.</a:t>
            </a:r>
            <a:br>
              <a:rPr lang="en-US" dirty="0" smtClean="0">
                <a:solidFill>
                  <a:schemeClr val="bg1"/>
                </a:solidFill>
              </a:rPr>
            </a:br>
            <a:r>
              <a:rPr lang="en-US" dirty="0" smtClean="0">
                <a:solidFill>
                  <a:schemeClr val="bg1"/>
                </a:solidFill>
              </a:rPr>
              <a:t>The rotator cuff is made of the tendons of </a:t>
            </a:r>
            <a:r>
              <a:rPr lang="en-US" dirty="0" err="1" smtClean="0">
                <a:solidFill>
                  <a:schemeClr val="bg1"/>
                </a:solidFill>
              </a:rPr>
              <a:t>subscapularis</a:t>
            </a:r>
            <a:r>
              <a:rPr lang="en-US" dirty="0" smtClean="0">
                <a:solidFill>
                  <a:schemeClr val="bg1"/>
                </a:solidFill>
              </a:rPr>
              <a:t>, </a:t>
            </a:r>
            <a:r>
              <a:rPr lang="en-US" dirty="0" err="1" smtClean="0">
                <a:solidFill>
                  <a:schemeClr val="bg1"/>
                </a:solidFill>
              </a:rPr>
              <a:t>supraspinatus</a:t>
            </a:r>
            <a:r>
              <a:rPr lang="en-US" dirty="0" smtClean="0">
                <a:solidFill>
                  <a:schemeClr val="bg1"/>
                </a:solidFill>
              </a:rPr>
              <a:t>, </a:t>
            </a:r>
            <a:r>
              <a:rPr lang="en-US" dirty="0" err="1" smtClean="0">
                <a:solidFill>
                  <a:schemeClr val="bg1"/>
                </a:solidFill>
              </a:rPr>
              <a:t>infraspinatus</a:t>
            </a:r>
            <a:r>
              <a:rPr lang="en-US" dirty="0" smtClean="0">
                <a:solidFill>
                  <a:schemeClr val="bg1"/>
                </a:solidFill>
              </a:rPr>
              <a:t> and </a:t>
            </a:r>
            <a:r>
              <a:rPr lang="en-US" dirty="0" err="1" smtClean="0">
                <a:solidFill>
                  <a:schemeClr val="bg1"/>
                </a:solidFill>
              </a:rPr>
              <a:t>teres</a:t>
            </a:r>
            <a:r>
              <a:rPr lang="en-US" dirty="0" smtClean="0">
                <a:solidFill>
                  <a:schemeClr val="bg1"/>
                </a:solidFill>
              </a:rPr>
              <a:t> minor muscle. </a:t>
            </a:r>
            <a:endParaRPr lang="fa-IR" dirty="0">
              <a:solidFill>
                <a:schemeClr val="bg1"/>
              </a:solidFill>
            </a:endParaRPr>
          </a:p>
        </p:txBody>
      </p:sp>
      <p:sp>
        <p:nvSpPr>
          <p:cNvPr id="4" name="Rectangle 3"/>
          <p:cNvSpPr/>
          <p:nvPr/>
        </p:nvSpPr>
        <p:spPr>
          <a:xfrm>
            <a:off x="1881158" y="1428736"/>
            <a:ext cx="8358246" cy="47149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Tree>
    <p:extLst>
      <p:ext uri="{BB962C8B-B14F-4D97-AF65-F5344CB8AC3E}">
        <p14:creationId xmlns:p14="http://schemas.microsoft.com/office/powerpoint/2010/main" val="15890596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
          <p:cNvPicPr>
            <a:picLocks noChangeAspect="1" noChangeArrowheads="1"/>
          </p:cNvPicPr>
          <p:nvPr/>
        </p:nvPicPr>
        <p:blipFill>
          <a:blip r:embed="rId2" cstate="print"/>
          <a:srcRect/>
          <a:stretch>
            <a:fillRect/>
          </a:stretch>
        </p:blipFill>
        <p:spPr bwMode="auto">
          <a:xfrm>
            <a:off x="2351584" y="14436"/>
            <a:ext cx="7380312" cy="6843564"/>
          </a:xfrm>
          <a:prstGeom prst="rect">
            <a:avLst/>
          </a:prstGeom>
          <a:noFill/>
        </p:spPr>
      </p:pic>
    </p:spTree>
    <p:extLst>
      <p:ext uri="{BB962C8B-B14F-4D97-AF65-F5344CB8AC3E}">
        <p14:creationId xmlns:p14="http://schemas.microsoft.com/office/powerpoint/2010/main" val="37099836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latin typeface="Bodoni MT Condensed" pitchFamily="18" charset="0"/>
              </a:rPr>
              <a:t>Posterior graphic of the shoulder</a:t>
            </a:r>
            <a:endParaRPr lang="fa-IR" dirty="0">
              <a:solidFill>
                <a:srgbClr val="FFC000"/>
              </a:solidFill>
              <a:latin typeface="Bodoni MT Condensed" pitchFamily="18" charset="0"/>
            </a:endParaRPr>
          </a:p>
        </p:txBody>
      </p:sp>
      <p:sp>
        <p:nvSpPr>
          <p:cNvPr id="3" name="Content Placeholder 2"/>
          <p:cNvSpPr>
            <a:spLocks noGrp="1"/>
          </p:cNvSpPr>
          <p:nvPr>
            <p:ph idx="1"/>
          </p:nvPr>
        </p:nvSpPr>
        <p:spPr/>
        <p:txBody>
          <a:bodyPr>
            <a:normAutofit/>
          </a:bodyPr>
          <a:lstStyle/>
          <a:p>
            <a:pPr algn="l" rtl="0"/>
            <a:r>
              <a:rPr lang="en-US" dirty="0" smtClean="0">
                <a:solidFill>
                  <a:schemeClr val="bg1"/>
                </a:solidFill>
              </a:rPr>
              <a:t>The </a:t>
            </a:r>
            <a:r>
              <a:rPr lang="en-US" dirty="0" err="1" smtClean="0">
                <a:solidFill>
                  <a:schemeClr val="bg1"/>
                </a:solidFill>
              </a:rPr>
              <a:t>supraspinatus</a:t>
            </a:r>
            <a:r>
              <a:rPr lang="en-US" dirty="0" smtClean="0">
                <a:solidFill>
                  <a:schemeClr val="bg1"/>
                </a:solidFill>
              </a:rPr>
              <a:t>, </a:t>
            </a:r>
            <a:r>
              <a:rPr lang="en-US" dirty="0" err="1" smtClean="0">
                <a:solidFill>
                  <a:schemeClr val="bg1"/>
                </a:solidFill>
              </a:rPr>
              <a:t>infraspinatus</a:t>
            </a:r>
            <a:r>
              <a:rPr lang="en-US" dirty="0" smtClean="0">
                <a:solidFill>
                  <a:schemeClr val="bg1"/>
                </a:solidFill>
              </a:rPr>
              <a:t> and </a:t>
            </a:r>
            <a:r>
              <a:rPr lang="en-US" dirty="0" err="1" smtClean="0">
                <a:solidFill>
                  <a:schemeClr val="bg1"/>
                </a:solidFill>
              </a:rPr>
              <a:t>teres</a:t>
            </a:r>
            <a:r>
              <a:rPr lang="en-US" dirty="0" smtClean="0">
                <a:solidFill>
                  <a:schemeClr val="bg1"/>
                </a:solidFill>
              </a:rPr>
              <a:t> minor muscles and tendons are shown. </a:t>
            </a:r>
            <a:br>
              <a:rPr lang="en-US" dirty="0" smtClean="0">
                <a:solidFill>
                  <a:schemeClr val="bg1"/>
                </a:solidFill>
              </a:rPr>
            </a:br>
            <a:r>
              <a:rPr lang="en-US" dirty="0" smtClean="0">
                <a:solidFill>
                  <a:schemeClr val="bg1"/>
                </a:solidFill>
              </a:rPr>
              <a:t>They all attach to the greater </a:t>
            </a:r>
            <a:r>
              <a:rPr lang="en-US" dirty="0" err="1" smtClean="0">
                <a:solidFill>
                  <a:schemeClr val="bg1"/>
                </a:solidFill>
              </a:rPr>
              <a:t>tuberosity</a:t>
            </a:r>
            <a:r>
              <a:rPr lang="en-US" dirty="0" smtClean="0">
                <a:solidFill>
                  <a:schemeClr val="bg1"/>
                </a:solidFill>
              </a:rPr>
              <a:t>. </a:t>
            </a:r>
            <a:br>
              <a:rPr lang="en-US" dirty="0" smtClean="0">
                <a:solidFill>
                  <a:schemeClr val="bg1"/>
                </a:solidFill>
              </a:rPr>
            </a:br>
            <a:r>
              <a:rPr lang="en-US" dirty="0" smtClean="0">
                <a:solidFill>
                  <a:schemeClr val="bg1"/>
                </a:solidFill>
              </a:rPr>
              <a:t>The rotator cuff muscles and tendons act to stabilize the shoulder joint during movements.</a:t>
            </a:r>
            <a:br>
              <a:rPr lang="en-US" dirty="0" smtClean="0">
                <a:solidFill>
                  <a:schemeClr val="bg1"/>
                </a:solidFill>
              </a:rPr>
            </a:br>
            <a:r>
              <a:rPr lang="en-US" dirty="0" smtClean="0">
                <a:solidFill>
                  <a:schemeClr val="bg1"/>
                </a:solidFill>
              </a:rPr>
              <a:t>Without the rotator cuff, the humeral head would ride up partially out of the </a:t>
            </a:r>
            <a:r>
              <a:rPr lang="en-US" dirty="0" err="1" smtClean="0">
                <a:solidFill>
                  <a:schemeClr val="bg1"/>
                </a:solidFill>
              </a:rPr>
              <a:t>glenoid</a:t>
            </a:r>
            <a:r>
              <a:rPr lang="en-US" dirty="0" smtClean="0">
                <a:solidFill>
                  <a:schemeClr val="bg1"/>
                </a:solidFill>
              </a:rPr>
              <a:t> </a:t>
            </a:r>
            <a:r>
              <a:rPr lang="en-US" dirty="0" err="1" smtClean="0">
                <a:solidFill>
                  <a:schemeClr val="bg1"/>
                </a:solidFill>
              </a:rPr>
              <a:t>fossa</a:t>
            </a:r>
            <a:r>
              <a:rPr lang="en-US" dirty="0" smtClean="0">
                <a:solidFill>
                  <a:schemeClr val="bg1"/>
                </a:solidFill>
              </a:rPr>
              <a:t>, lessening the efficiency of the deltoid muscle. </a:t>
            </a:r>
            <a:br>
              <a:rPr lang="en-US" dirty="0" smtClean="0">
                <a:solidFill>
                  <a:schemeClr val="bg1"/>
                </a:solidFill>
              </a:rPr>
            </a:br>
            <a:r>
              <a:rPr lang="en-US" dirty="0" smtClean="0">
                <a:solidFill>
                  <a:schemeClr val="bg1"/>
                </a:solidFill>
              </a:rPr>
              <a:t>Large tears of the rotator cuff may allow the humeral head to migrate upwards resulting in a high riding humeral head.</a:t>
            </a:r>
            <a:endParaRPr lang="fa-IR" dirty="0">
              <a:solidFill>
                <a:schemeClr val="bg1"/>
              </a:solidFill>
            </a:endParaRPr>
          </a:p>
        </p:txBody>
      </p:sp>
      <p:sp>
        <p:nvSpPr>
          <p:cNvPr id="4" name="Rectangle 3"/>
          <p:cNvSpPr/>
          <p:nvPr/>
        </p:nvSpPr>
        <p:spPr>
          <a:xfrm>
            <a:off x="1881158" y="1428736"/>
            <a:ext cx="8358246" cy="457203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Tree>
    <p:extLst>
      <p:ext uri="{BB962C8B-B14F-4D97-AF65-F5344CB8AC3E}">
        <p14:creationId xmlns:p14="http://schemas.microsoft.com/office/powerpoint/2010/main" val="201265932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dirty="0">
                <a:solidFill>
                  <a:schemeClr val="tx2">
                    <a:lumMod val="20000"/>
                    <a:lumOff val="80000"/>
                  </a:schemeClr>
                </a:solidFill>
                <a:latin typeface="Bodoni MT Condensed" pitchFamily="18" charset="0"/>
              </a:rPr>
              <a:t>Shoulder MRI</a:t>
            </a:r>
            <a:br>
              <a:rPr lang="en-US" sz="6600" dirty="0">
                <a:solidFill>
                  <a:schemeClr val="tx2">
                    <a:lumMod val="20000"/>
                    <a:lumOff val="80000"/>
                  </a:schemeClr>
                </a:solidFill>
                <a:latin typeface="Bodoni MT Condensed" pitchFamily="18" charset="0"/>
              </a:rPr>
            </a:br>
            <a:r>
              <a:rPr lang="en-US" sz="6600" b="1" dirty="0">
                <a:solidFill>
                  <a:schemeClr val="tx2">
                    <a:lumMod val="20000"/>
                    <a:lumOff val="80000"/>
                  </a:schemeClr>
                </a:solidFill>
                <a:latin typeface="Bodoni MT Condensed" pitchFamily="18" charset="0"/>
              </a:rPr>
              <a:t>Axial view</a:t>
            </a:r>
            <a:br>
              <a:rPr lang="en-US" sz="6600" b="1" dirty="0">
                <a:solidFill>
                  <a:schemeClr val="tx2">
                    <a:lumMod val="20000"/>
                    <a:lumOff val="80000"/>
                  </a:schemeClr>
                </a:solidFill>
                <a:latin typeface="Bodoni MT Condensed" pitchFamily="18" charset="0"/>
              </a:rPr>
            </a:br>
            <a:endParaRPr lang="fa-IR" sz="6600" dirty="0">
              <a:solidFill>
                <a:schemeClr val="tx2">
                  <a:lumMod val="20000"/>
                  <a:lumOff val="80000"/>
                </a:schemeClr>
              </a:solidFill>
              <a:latin typeface="Bodoni MT Condensed" pitchFamily="18" charset="0"/>
            </a:endParaRPr>
          </a:p>
        </p:txBody>
      </p:sp>
      <p:sp>
        <p:nvSpPr>
          <p:cNvPr id="3" name="Subtitle 2"/>
          <p:cNvSpPr>
            <a:spLocks noGrp="1"/>
          </p:cNvSpPr>
          <p:nvPr>
            <p:ph type="subTitle" idx="1"/>
          </p:nvPr>
        </p:nvSpPr>
        <p:spPr/>
        <p:txBody>
          <a:bodyPr/>
          <a:lstStyle/>
          <a:p>
            <a:r>
              <a:rPr lang="en-US" sz="6600" b="1" dirty="0">
                <a:solidFill>
                  <a:srgbClr val="FFFF00"/>
                </a:solidFill>
                <a:latin typeface="Bodoni MT Condensed" pitchFamily="18" charset="0"/>
              </a:rPr>
              <a:t>Normal anatomy </a:t>
            </a:r>
          </a:p>
          <a:p>
            <a:endParaRPr lang="fa-IR" dirty="0"/>
          </a:p>
        </p:txBody>
      </p:sp>
    </p:spTree>
    <p:extLst>
      <p:ext uri="{BB962C8B-B14F-4D97-AF65-F5344CB8AC3E}">
        <p14:creationId xmlns:p14="http://schemas.microsoft.com/office/powerpoint/2010/main" val="354200409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C000"/>
                </a:solidFill>
                <a:latin typeface="Bodoni MT Condensed" pitchFamily="18" charset="0"/>
              </a:rPr>
              <a:t>Axial anatomy and checklist</a:t>
            </a:r>
            <a:br>
              <a:rPr lang="en-US" b="1" dirty="0" smtClean="0">
                <a:solidFill>
                  <a:srgbClr val="FFC000"/>
                </a:solidFill>
                <a:latin typeface="Bodoni MT Condensed" pitchFamily="18" charset="0"/>
              </a:rPr>
            </a:br>
            <a:endParaRPr lang="fa-IR" dirty="0">
              <a:solidFill>
                <a:srgbClr val="FFC000"/>
              </a:solidFill>
              <a:latin typeface="Bodoni MT Condensed" pitchFamily="18" charset="0"/>
            </a:endParaRPr>
          </a:p>
        </p:txBody>
      </p:sp>
      <p:sp>
        <p:nvSpPr>
          <p:cNvPr id="3" name="Content Placeholder 2"/>
          <p:cNvSpPr>
            <a:spLocks noGrp="1"/>
          </p:cNvSpPr>
          <p:nvPr>
            <p:ph idx="1"/>
          </p:nvPr>
        </p:nvSpPr>
        <p:spPr>
          <a:xfrm>
            <a:off x="1981200" y="1340769"/>
            <a:ext cx="8229600" cy="4785395"/>
          </a:xfrm>
        </p:spPr>
        <p:txBody>
          <a:bodyPr>
            <a:normAutofit fontScale="92500" lnSpcReduction="20000"/>
          </a:bodyPr>
          <a:lstStyle/>
          <a:p>
            <a:pPr algn="l" rtl="0"/>
            <a:r>
              <a:rPr lang="en-US" dirty="0" smtClean="0">
                <a:solidFill>
                  <a:schemeClr val="bg1"/>
                </a:solidFill>
              </a:rPr>
              <a:t>Look for an </a:t>
            </a:r>
            <a:r>
              <a:rPr lang="en-US" dirty="0" err="1" smtClean="0">
                <a:solidFill>
                  <a:schemeClr val="bg1"/>
                </a:solidFill>
              </a:rPr>
              <a:t>os</a:t>
            </a:r>
            <a:r>
              <a:rPr lang="en-US" dirty="0" smtClean="0">
                <a:solidFill>
                  <a:schemeClr val="bg1"/>
                </a:solidFill>
              </a:rPr>
              <a:t> </a:t>
            </a:r>
            <a:r>
              <a:rPr lang="en-US" dirty="0" err="1" smtClean="0">
                <a:solidFill>
                  <a:schemeClr val="bg1"/>
                </a:solidFill>
              </a:rPr>
              <a:t>acromiale</a:t>
            </a:r>
            <a:r>
              <a:rPr lang="en-US" dirty="0" smtClean="0">
                <a:solidFill>
                  <a:schemeClr val="bg1"/>
                </a:solidFill>
              </a:rPr>
              <a:t>. </a:t>
            </a:r>
          </a:p>
          <a:p>
            <a:pPr algn="l" rtl="0"/>
            <a:r>
              <a:rPr lang="en-US" dirty="0" smtClean="0">
                <a:solidFill>
                  <a:schemeClr val="bg1"/>
                </a:solidFill>
              </a:rPr>
              <a:t>Notice that the </a:t>
            </a:r>
            <a:r>
              <a:rPr lang="en-US" dirty="0" err="1" smtClean="0">
                <a:solidFill>
                  <a:schemeClr val="bg1"/>
                </a:solidFill>
              </a:rPr>
              <a:t>supraspinatus</a:t>
            </a:r>
            <a:r>
              <a:rPr lang="en-US" dirty="0" smtClean="0">
                <a:solidFill>
                  <a:schemeClr val="bg1"/>
                </a:solidFill>
              </a:rPr>
              <a:t> tendon is parallel to the axis of the muscle. This is not always the case. </a:t>
            </a:r>
          </a:p>
          <a:p>
            <a:pPr algn="l" rtl="0"/>
            <a:r>
              <a:rPr lang="en-US" dirty="0" smtClean="0">
                <a:solidFill>
                  <a:schemeClr val="bg1"/>
                </a:solidFill>
              </a:rPr>
              <a:t>Notice that the biceps tendon is attached at the 12 o'clock position. The insertion has a variable range. </a:t>
            </a:r>
          </a:p>
          <a:p>
            <a:pPr algn="l" rtl="0"/>
            <a:r>
              <a:rPr lang="en-US" dirty="0" smtClean="0">
                <a:solidFill>
                  <a:schemeClr val="bg1"/>
                </a:solidFill>
              </a:rPr>
              <a:t>Notice superior labrum and attachment of the superior </a:t>
            </a:r>
            <a:r>
              <a:rPr lang="en-US" dirty="0" err="1" smtClean="0">
                <a:solidFill>
                  <a:schemeClr val="bg1"/>
                </a:solidFill>
              </a:rPr>
              <a:t>glenohumeral</a:t>
            </a:r>
            <a:r>
              <a:rPr lang="en-US" dirty="0" smtClean="0">
                <a:solidFill>
                  <a:schemeClr val="bg1"/>
                </a:solidFill>
              </a:rPr>
              <a:t> ligament. </a:t>
            </a:r>
          </a:p>
          <a:p>
            <a:pPr algn="l" rtl="0"/>
            <a:r>
              <a:rPr lang="en-US" dirty="0" smtClean="0">
                <a:solidFill>
                  <a:schemeClr val="bg1"/>
                </a:solidFill>
              </a:rPr>
              <a:t/>
            </a:r>
            <a:br>
              <a:rPr lang="en-US" dirty="0" smtClean="0">
                <a:solidFill>
                  <a:schemeClr val="bg1"/>
                </a:solidFill>
              </a:rPr>
            </a:br>
            <a:r>
              <a:rPr lang="en-US" dirty="0" smtClean="0">
                <a:solidFill>
                  <a:schemeClr val="bg1"/>
                </a:solidFill>
              </a:rPr>
              <a:t>At this level look for SLAP-lesions and variants like </a:t>
            </a:r>
            <a:r>
              <a:rPr lang="en-US" dirty="0" err="1" smtClean="0">
                <a:solidFill>
                  <a:schemeClr val="bg1"/>
                </a:solidFill>
              </a:rPr>
              <a:t>sublabral</a:t>
            </a:r>
            <a:r>
              <a:rPr lang="en-US" dirty="0" smtClean="0">
                <a:solidFill>
                  <a:schemeClr val="bg1"/>
                </a:solidFill>
              </a:rPr>
              <a:t> foramen.</a:t>
            </a:r>
          </a:p>
          <a:p>
            <a:pPr algn="l" rtl="0"/>
            <a:r>
              <a:rPr lang="en-US" dirty="0" smtClean="0">
                <a:solidFill>
                  <a:schemeClr val="bg1"/>
                </a:solidFill>
              </a:rPr>
              <a:t/>
            </a:r>
            <a:br>
              <a:rPr lang="en-US" dirty="0" smtClean="0">
                <a:solidFill>
                  <a:schemeClr val="bg1"/>
                </a:solidFill>
              </a:rPr>
            </a:br>
            <a:r>
              <a:rPr lang="en-US" dirty="0" smtClean="0">
                <a:solidFill>
                  <a:schemeClr val="bg1"/>
                </a:solidFill>
              </a:rPr>
              <a:t>At this level also look for Hill-Sachs lesion on the </a:t>
            </a:r>
            <a:r>
              <a:rPr lang="en-US" dirty="0" err="1" smtClean="0">
                <a:solidFill>
                  <a:schemeClr val="bg1"/>
                </a:solidFill>
              </a:rPr>
              <a:t>posterolateral</a:t>
            </a:r>
            <a:r>
              <a:rPr lang="en-US" dirty="0" smtClean="0">
                <a:solidFill>
                  <a:schemeClr val="bg1"/>
                </a:solidFill>
              </a:rPr>
              <a:t> margin of the humeral head. </a:t>
            </a:r>
            <a:endParaRPr lang="fa-IR" dirty="0">
              <a:solidFill>
                <a:schemeClr val="bg1"/>
              </a:solidFill>
            </a:endParaRPr>
          </a:p>
        </p:txBody>
      </p:sp>
      <p:sp>
        <p:nvSpPr>
          <p:cNvPr id="4" name="Rectangle 3"/>
          <p:cNvSpPr/>
          <p:nvPr/>
        </p:nvSpPr>
        <p:spPr>
          <a:xfrm>
            <a:off x="1881158" y="1285860"/>
            <a:ext cx="8358246" cy="50006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Tree>
    <p:extLst>
      <p:ext uri="{BB962C8B-B14F-4D97-AF65-F5344CB8AC3E}">
        <p14:creationId xmlns:p14="http://schemas.microsoft.com/office/powerpoint/2010/main" val="7853533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20689"/>
            <a:ext cx="8229600" cy="5505475"/>
          </a:xfrm>
        </p:spPr>
        <p:txBody>
          <a:bodyPr>
            <a:normAutofit fontScale="92500" lnSpcReduction="10000"/>
          </a:bodyPr>
          <a:lstStyle/>
          <a:p>
            <a:pPr algn="l" rtl="0"/>
            <a:r>
              <a:rPr lang="en-US" dirty="0" smtClean="0">
                <a:solidFill>
                  <a:schemeClr val="bg1"/>
                </a:solidFill>
              </a:rPr>
              <a:t>The fibers of the </a:t>
            </a:r>
            <a:r>
              <a:rPr lang="en-US" dirty="0" err="1" smtClean="0">
                <a:solidFill>
                  <a:schemeClr val="bg1"/>
                </a:solidFill>
              </a:rPr>
              <a:t>subscapularis</a:t>
            </a:r>
            <a:r>
              <a:rPr lang="en-US" dirty="0" smtClean="0">
                <a:solidFill>
                  <a:schemeClr val="bg1"/>
                </a:solidFill>
              </a:rPr>
              <a:t> tendon hold the biceps tendon within its groove. </a:t>
            </a:r>
          </a:p>
          <a:p>
            <a:pPr algn="l" rtl="0"/>
            <a:r>
              <a:rPr lang="en-US" dirty="0" smtClean="0">
                <a:solidFill>
                  <a:schemeClr val="bg1"/>
                </a:solidFill>
              </a:rPr>
              <a:t>Study the cartilage. </a:t>
            </a:r>
          </a:p>
          <a:p>
            <a:pPr algn="l" rtl="0"/>
            <a:r>
              <a:rPr lang="en-US" dirty="0" smtClean="0">
                <a:solidFill>
                  <a:schemeClr val="bg1"/>
                </a:solidFill>
              </a:rPr>
              <a:t>At this level study the middle GHL and the anterior labrum. Look for variants like the Buford complex. Study the </a:t>
            </a:r>
            <a:r>
              <a:rPr lang="en-US" dirty="0" err="1" smtClean="0">
                <a:solidFill>
                  <a:schemeClr val="bg1"/>
                </a:solidFill>
              </a:rPr>
              <a:t>cartiage</a:t>
            </a:r>
            <a:r>
              <a:rPr lang="en-US" dirty="0" smtClean="0">
                <a:solidFill>
                  <a:schemeClr val="bg1"/>
                </a:solidFill>
              </a:rPr>
              <a:t>.</a:t>
            </a:r>
          </a:p>
          <a:p>
            <a:pPr algn="l" rtl="0"/>
            <a:r>
              <a:rPr lang="en-US" dirty="0" smtClean="0">
                <a:solidFill>
                  <a:schemeClr val="bg1"/>
                </a:solidFill>
              </a:rPr>
              <a:t> The concavity at the </a:t>
            </a:r>
            <a:r>
              <a:rPr lang="en-US" dirty="0" err="1" smtClean="0">
                <a:solidFill>
                  <a:schemeClr val="bg1"/>
                </a:solidFill>
              </a:rPr>
              <a:t>posterolateral</a:t>
            </a:r>
            <a:r>
              <a:rPr lang="en-US" dirty="0" smtClean="0">
                <a:solidFill>
                  <a:schemeClr val="bg1"/>
                </a:solidFill>
              </a:rPr>
              <a:t> margin of the humeral head should not be mistaken for a Hill Sachs, because this is the normal contour at this level. Hill Sachs lesions are only seen at the level of the </a:t>
            </a:r>
            <a:r>
              <a:rPr lang="en-US" dirty="0" err="1" smtClean="0">
                <a:solidFill>
                  <a:schemeClr val="bg1"/>
                </a:solidFill>
              </a:rPr>
              <a:t>coracoid</a:t>
            </a:r>
            <a:r>
              <a:rPr lang="en-US" dirty="0" smtClean="0">
                <a:solidFill>
                  <a:schemeClr val="bg1"/>
                </a:solidFill>
              </a:rPr>
              <a:t>.</a:t>
            </a:r>
            <a:br>
              <a:rPr lang="en-US" dirty="0" smtClean="0">
                <a:solidFill>
                  <a:schemeClr val="bg1"/>
                </a:solidFill>
              </a:rPr>
            </a:br>
            <a:r>
              <a:rPr lang="en-US" dirty="0" err="1" smtClean="0">
                <a:solidFill>
                  <a:schemeClr val="bg1"/>
                </a:solidFill>
              </a:rPr>
              <a:t>Anteriorly</a:t>
            </a:r>
            <a:r>
              <a:rPr lang="en-US" dirty="0" smtClean="0">
                <a:solidFill>
                  <a:schemeClr val="bg1"/>
                </a:solidFill>
              </a:rPr>
              <a:t> we are now at the 3-6 o'clock position. This is where the </a:t>
            </a:r>
            <a:r>
              <a:rPr lang="en-US" dirty="0" err="1" smtClean="0">
                <a:solidFill>
                  <a:schemeClr val="bg1"/>
                </a:solidFill>
              </a:rPr>
              <a:t>Bankart</a:t>
            </a:r>
            <a:r>
              <a:rPr lang="en-US" dirty="0" smtClean="0">
                <a:solidFill>
                  <a:schemeClr val="bg1"/>
                </a:solidFill>
              </a:rPr>
              <a:t> lesion and variants are seen. </a:t>
            </a:r>
          </a:p>
          <a:p>
            <a:pPr algn="l" rtl="0"/>
            <a:r>
              <a:rPr lang="en-US" dirty="0" smtClean="0">
                <a:solidFill>
                  <a:schemeClr val="bg1"/>
                </a:solidFill>
              </a:rPr>
              <a:t>Notice the fibers of the inferior GHL. At this level also look for </a:t>
            </a:r>
            <a:r>
              <a:rPr lang="en-US" dirty="0" err="1" smtClean="0">
                <a:solidFill>
                  <a:schemeClr val="bg1"/>
                </a:solidFill>
              </a:rPr>
              <a:t>Bankart</a:t>
            </a:r>
            <a:r>
              <a:rPr lang="en-US" dirty="0" smtClean="0">
                <a:solidFill>
                  <a:schemeClr val="bg1"/>
                </a:solidFill>
              </a:rPr>
              <a:t> lesions.</a:t>
            </a:r>
            <a:endParaRPr lang="fa-IR" dirty="0">
              <a:solidFill>
                <a:schemeClr val="bg1"/>
              </a:solidFill>
            </a:endParaRPr>
          </a:p>
        </p:txBody>
      </p:sp>
      <p:sp>
        <p:nvSpPr>
          <p:cNvPr id="4" name="Rectangle 3"/>
          <p:cNvSpPr/>
          <p:nvPr/>
        </p:nvSpPr>
        <p:spPr>
          <a:xfrm>
            <a:off x="1881158" y="428604"/>
            <a:ext cx="8358246" cy="55721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Tree>
    <p:extLst>
      <p:ext uri="{BB962C8B-B14F-4D97-AF65-F5344CB8AC3E}">
        <p14:creationId xmlns:p14="http://schemas.microsoft.com/office/powerpoint/2010/main" val="27299078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goharpey\Desktop\a509797ab6f6cd_a1.jpg"/>
          <p:cNvPicPr>
            <a:picLocks noChangeAspect="1" noChangeArrowheads="1"/>
          </p:cNvPicPr>
          <p:nvPr/>
        </p:nvPicPr>
        <p:blipFill>
          <a:blip r:embed="rId2" cstate="print"/>
          <a:srcRect/>
          <a:stretch>
            <a:fillRect/>
          </a:stretch>
        </p:blipFill>
        <p:spPr bwMode="auto">
          <a:xfrm>
            <a:off x="2052639" y="271464"/>
            <a:ext cx="8086725" cy="6315075"/>
          </a:xfrm>
          <a:prstGeom prst="rect">
            <a:avLst/>
          </a:prstGeom>
          <a:noFill/>
        </p:spPr>
      </p:pic>
    </p:spTree>
    <p:extLst>
      <p:ext uri="{BB962C8B-B14F-4D97-AF65-F5344CB8AC3E}">
        <p14:creationId xmlns:p14="http://schemas.microsoft.com/office/powerpoint/2010/main" val="10771499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
          <p:cNvPicPr>
            <a:picLocks noChangeAspect="1" noChangeArrowheads="1"/>
          </p:cNvPicPr>
          <p:nvPr/>
        </p:nvPicPr>
        <p:blipFill>
          <a:blip r:embed="rId2" cstate="print"/>
          <a:srcRect/>
          <a:stretch>
            <a:fillRect/>
          </a:stretch>
        </p:blipFill>
        <p:spPr bwMode="auto">
          <a:xfrm>
            <a:off x="1524000" y="1"/>
            <a:ext cx="8820472" cy="6875959"/>
          </a:xfrm>
          <a:prstGeom prst="rect">
            <a:avLst/>
          </a:prstGeom>
          <a:noFill/>
        </p:spPr>
      </p:pic>
    </p:spTree>
    <p:extLst>
      <p:ext uri="{BB962C8B-B14F-4D97-AF65-F5344CB8AC3E}">
        <p14:creationId xmlns:p14="http://schemas.microsoft.com/office/powerpoint/2010/main" val="1185786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0988"/>
            <a:ext cx="10515600" cy="5665975"/>
          </a:xfrm>
        </p:spPr>
        <p:txBody>
          <a:bodyPr>
            <a:normAutofit/>
          </a:bodyPr>
          <a:lstStyle/>
          <a:p>
            <a:pPr algn="l" rtl="0"/>
            <a:r>
              <a:rPr lang="en-US" dirty="0" smtClean="0">
                <a:solidFill>
                  <a:schemeClr val="bg1"/>
                </a:solidFill>
              </a:rPr>
              <a:t>Look for an </a:t>
            </a:r>
            <a:r>
              <a:rPr lang="en-US" dirty="0" err="1" smtClean="0">
                <a:solidFill>
                  <a:schemeClr val="bg1"/>
                </a:solidFill>
              </a:rPr>
              <a:t>os</a:t>
            </a:r>
            <a:r>
              <a:rPr lang="en-US" dirty="0" smtClean="0">
                <a:solidFill>
                  <a:schemeClr val="bg1"/>
                </a:solidFill>
              </a:rPr>
              <a:t> </a:t>
            </a:r>
            <a:r>
              <a:rPr lang="en-US" dirty="0" err="1" smtClean="0">
                <a:solidFill>
                  <a:schemeClr val="bg1"/>
                </a:solidFill>
              </a:rPr>
              <a:t>acromiale</a:t>
            </a:r>
            <a:r>
              <a:rPr lang="en-US" dirty="0" smtClean="0">
                <a:solidFill>
                  <a:schemeClr val="bg1"/>
                </a:solidFill>
              </a:rPr>
              <a:t>.</a:t>
            </a:r>
          </a:p>
          <a:p>
            <a:pPr algn="l" rtl="0"/>
            <a:r>
              <a:rPr lang="en-US" dirty="0" smtClean="0">
                <a:solidFill>
                  <a:schemeClr val="bg1"/>
                </a:solidFill>
              </a:rPr>
              <a:t>Notice that the supraspinatus tendon is parallel to the axis of the muscle. This is not always the case.</a:t>
            </a:r>
          </a:p>
          <a:p>
            <a:pPr algn="l" rtl="0"/>
            <a:r>
              <a:rPr lang="en-US" dirty="0" smtClean="0">
                <a:solidFill>
                  <a:schemeClr val="bg1"/>
                </a:solidFill>
              </a:rPr>
              <a:t>Notice that the biceps tendon is attached at the 12 o'clock position. The insertion has a variable range.</a:t>
            </a:r>
          </a:p>
          <a:p>
            <a:pPr algn="l" rtl="0"/>
            <a:r>
              <a:rPr lang="en-US" dirty="0" smtClean="0">
                <a:solidFill>
                  <a:schemeClr val="bg1"/>
                </a:solidFill>
              </a:rPr>
              <a:t>Notice superior labrum and attachment of the superior </a:t>
            </a:r>
            <a:r>
              <a:rPr lang="en-US" dirty="0" err="1" smtClean="0">
                <a:solidFill>
                  <a:schemeClr val="bg1"/>
                </a:solidFill>
              </a:rPr>
              <a:t>glenohumeral</a:t>
            </a:r>
            <a:r>
              <a:rPr lang="en-US" dirty="0" smtClean="0">
                <a:solidFill>
                  <a:schemeClr val="bg1"/>
                </a:solidFill>
              </a:rPr>
              <a:t> ligament.</a:t>
            </a:r>
          </a:p>
          <a:p>
            <a:pPr algn="l" rtl="0"/>
            <a:r>
              <a:rPr lang="en-US" dirty="0" smtClean="0">
                <a:solidFill>
                  <a:schemeClr val="bg1"/>
                </a:solidFill>
              </a:rPr>
              <a:t>At this level look for SLAP-lesions and variants like </a:t>
            </a:r>
            <a:r>
              <a:rPr lang="en-US" dirty="0" err="1" smtClean="0">
                <a:solidFill>
                  <a:schemeClr val="bg1"/>
                </a:solidFill>
              </a:rPr>
              <a:t>sublabral</a:t>
            </a:r>
            <a:r>
              <a:rPr lang="en-US" dirty="0" smtClean="0">
                <a:solidFill>
                  <a:schemeClr val="bg1"/>
                </a:solidFill>
              </a:rPr>
              <a:t> foramen.</a:t>
            </a:r>
          </a:p>
          <a:p>
            <a:pPr algn="l" rtl="0"/>
            <a:r>
              <a:rPr lang="en-US" dirty="0" smtClean="0">
                <a:solidFill>
                  <a:schemeClr val="bg1"/>
                </a:solidFill>
              </a:rPr>
              <a:t>At this level also look for Hill-Sachs lesion on the </a:t>
            </a:r>
            <a:r>
              <a:rPr lang="en-US" dirty="0" err="1" smtClean="0">
                <a:solidFill>
                  <a:schemeClr val="bg1"/>
                </a:solidFill>
              </a:rPr>
              <a:t>posterolateral</a:t>
            </a:r>
            <a:r>
              <a:rPr lang="en-US" dirty="0" smtClean="0">
                <a:solidFill>
                  <a:schemeClr val="bg1"/>
                </a:solidFill>
              </a:rPr>
              <a:t> margin of the humeral head.</a:t>
            </a:r>
          </a:p>
          <a:p>
            <a:pPr algn="l" rtl="0"/>
            <a:r>
              <a:rPr lang="en-US" dirty="0" smtClean="0">
                <a:solidFill>
                  <a:schemeClr val="bg1"/>
                </a:solidFill>
              </a:rPr>
              <a:t>The fibers of the </a:t>
            </a:r>
            <a:r>
              <a:rPr lang="en-US" dirty="0" err="1" smtClean="0">
                <a:solidFill>
                  <a:schemeClr val="bg1"/>
                </a:solidFill>
              </a:rPr>
              <a:t>subscapularis</a:t>
            </a:r>
            <a:r>
              <a:rPr lang="en-US" dirty="0" smtClean="0">
                <a:solidFill>
                  <a:schemeClr val="bg1"/>
                </a:solidFill>
              </a:rPr>
              <a:t> tendon hold the biceps tendon within its groove. Study the cartilage. </a:t>
            </a:r>
            <a:endParaRPr lang="fa-IR" dirty="0">
              <a:solidFill>
                <a:schemeClr val="bg1"/>
              </a:solidFill>
            </a:endParaRPr>
          </a:p>
        </p:txBody>
      </p:sp>
    </p:spTree>
    <p:extLst>
      <p:ext uri="{BB962C8B-B14F-4D97-AF65-F5344CB8AC3E}">
        <p14:creationId xmlns:p14="http://schemas.microsoft.com/office/powerpoint/2010/main" val="38162885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
          <p:cNvPicPr>
            <a:picLocks noChangeAspect="1" noChangeArrowheads="1"/>
          </p:cNvPicPr>
          <p:nvPr/>
        </p:nvPicPr>
        <p:blipFill>
          <a:blip r:embed="rId2" cstate="print"/>
          <a:srcRect/>
          <a:stretch>
            <a:fillRect/>
          </a:stretch>
        </p:blipFill>
        <p:spPr bwMode="auto">
          <a:xfrm>
            <a:off x="1524000" y="1"/>
            <a:ext cx="8748464" cy="6819825"/>
          </a:xfrm>
          <a:prstGeom prst="rect">
            <a:avLst/>
          </a:prstGeom>
          <a:noFill/>
        </p:spPr>
      </p:pic>
    </p:spTree>
    <p:extLst>
      <p:ext uri="{BB962C8B-B14F-4D97-AF65-F5344CB8AC3E}">
        <p14:creationId xmlns:p14="http://schemas.microsoft.com/office/powerpoint/2010/main" val="34917303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
          <p:cNvPicPr>
            <a:picLocks noChangeAspect="1" noChangeArrowheads="1"/>
          </p:cNvPicPr>
          <p:nvPr/>
        </p:nvPicPr>
        <p:blipFill>
          <a:blip r:embed="rId2" cstate="print"/>
          <a:srcRect/>
          <a:stretch>
            <a:fillRect/>
          </a:stretch>
        </p:blipFill>
        <p:spPr bwMode="auto">
          <a:xfrm>
            <a:off x="1524000" y="1"/>
            <a:ext cx="8820472" cy="6875959"/>
          </a:xfrm>
          <a:prstGeom prst="rect">
            <a:avLst/>
          </a:prstGeom>
          <a:noFill/>
        </p:spPr>
      </p:pic>
    </p:spTree>
    <p:extLst>
      <p:ext uri="{BB962C8B-B14F-4D97-AF65-F5344CB8AC3E}">
        <p14:creationId xmlns:p14="http://schemas.microsoft.com/office/powerpoint/2010/main" val="2897800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
          <p:cNvPicPr>
            <a:picLocks noChangeAspect="1" noChangeArrowheads="1"/>
          </p:cNvPicPr>
          <p:nvPr/>
        </p:nvPicPr>
        <p:blipFill>
          <a:blip r:embed="rId2" cstate="print"/>
          <a:srcRect/>
          <a:stretch>
            <a:fillRect/>
          </a:stretch>
        </p:blipFill>
        <p:spPr bwMode="auto">
          <a:xfrm>
            <a:off x="1524000" y="1"/>
            <a:ext cx="8820472" cy="6875959"/>
          </a:xfrm>
          <a:prstGeom prst="rect">
            <a:avLst/>
          </a:prstGeom>
          <a:noFill/>
        </p:spPr>
      </p:pic>
    </p:spTree>
    <p:extLst>
      <p:ext uri="{BB962C8B-B14F-4D97-AF65-F5344CB8AC3E}">
        <p14:creationId xmlns:p14="http://schemas.microsoft.com/office/powerpoint/2010/main" val="424993730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
          <p:cNvPicPr>
            <a:picLocks noChangeAspect="1" noChangeArrowheads="1"/>
          </p:cNvPicPr>
          <p:nvPr/>
        </p:nvPicPr>
        <p:blipFill>
          <a:blip r:embed="rId2" cstate="print"/>
          <a:srcRect/>
          <a:stretch>
            <a:fillRect/>
          </a:stretch>
        </p:blipFill>
        <p:spPr bwMode="auto">
          <a:xfrm>
            <a:off x="1524000" y="1"/>
            <a:ext cx="8820472" cy="6875959"/>
          </a:xfrm>
          <a:prstGeom prst="rect">
            <a:avLst/>
          </a:prstGeom>
          <a:noFill/>
        </p:spPr>
      </p:pic>
    </p:spTree>
    <p:extLst>
      <p:ext uri="{BB962C8B-B14F-4D97-AF65-F5344CB8AC3E}">
        <p14:creationId xmlns:p14="http://schemas.microsoft.com/office/powerpoint/2010/main" val="18856918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
          <p:cNvPicPr>
            <a:picLocks noChangeAspect="1" noChangeArrowheads="1"/>
          </p:cNvPicPr>
          <p:nvPr/>
        </p:nvPicPr>
        <p:blipFill>
          <a:blip r:embed="rId2" cstate="print"/>
          <a:srcRect/>
          <a:stretch>
            <a:fillRect/>
          </a:stretch>
        </p:blipFill>
        <p:spPr bwMode="auto">
          <a:xfrm>
            <a:off x="1524000" y="1"/>
            <a:ext cx="8820472" cy="6875959"/>
          </a:xfrm>
          <a:prstGeom prst="rect">
            <a:avLst/>
          </a:prstGeom>
          <a:noFill/>
        </p:spPr>
      </p:pic>
    </p:spTree>
    <p:extLst>
      <p:ext uri="{BB962C8B-B14F-4D97-AF65-F5344CB8AC3E}">
        <p14:creationId xmlns:p14="http://schemas.microsoft.com/office/powerpoint/2010/main" val="328261799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
          <p:cNvPicPr>
            <a:picLocks noChangeAspect="1" noChangeArrowheads="1"/>
          </p:cNvPicPr>
          <p:nvPr/>
        </p:nvPicPr>
        <p:blipFill>
          <a:blip r:embed="rId2" cstate="print"/>
          <a:srcRect/>
          <a:stretch>
            <a:fillRect/>
          </a:stretch>
        </p:blipFill>
        <p:spPr bwMode="auto">
          <a:xfrm>
            <a:off x="1487488" y="0"/>
            <a:ext cx="8856984" cy="6904422"/>
          </a:xfrm>
          <a:prstGeom prst="rect">
            <a:avLst/>
          </a:prstGeom>
          <a:noFill/>
        </p:spPr>
      </p:pic>
    </p:spTree>
    <p:extLst>
      <p:ext uri="{BB962C8B-B14F-4D97-AF65-F5344CB8AC3E}">
        <p14:creationId xmlns:p14="http://schemas.microsoft.com/office/powerpoint/2010/main" val="6382704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
          <p:cNvPicPr>
            <a:picLocks noChangeAspect="1" noChangeArrowheads="1"/>
          </p:cNvPicPr>
          <p:nvPr/>
        </p:nvPicPr>
        <p:blipFill>
          <a:blip r:embed="rId2" cstate="print"/>
          <a:srcRect/>
          <a:stretch>
            <a:fillRect/>
          </a:stretch>
        </p:blipFill>
        <p:spPr bwMode="auto">
          <a:xfrm>
            <a:off x="1524000" y="0"/>
            <a:ext cx="9144000" cy="5985166"/>
          </a:xfrm>
          <a:prstGeom prst="rect">
            <a:avLst/>
          </a:prstGeom>
          <a:noFill/>
        </p:spPr>
      </p:pic>
      <p:sp>
        <p:nvSpPr>
          <p:cNvPr id="3" name="Rectangle 2"/>
          <p:cNvSpPr/>
          <p:nvPr/>
        </p:nvSpPr>
        <p:spPr>
          <a:xfrm>
            <a:off x="2135560" y="6095038"/>
            <a:ext cx="7416824" cy="646331"/>
          </a:xfrm>
          <a:prstGeom prst="rect">
            <a:avLst/>
          </a:prstGeom>
        </p:spPr>
        <p:txBody>
          <a:bodyPr wrap="square">
            <a:spAutoFit/>
          </a:bodyPr>
          <a:lstStyle/>
          <a:p>
            <a:pPr algn="r" defTabSz="914400" rtl="1"/>
            <a:r>
              <a:rPr lang="en-US" b="1" dirty="0">
                <a:solidFill>
                  <a:prstClr val="white"/>
                </a:solidFill>
              </a:rPr>
              <a:t>In many cases the axis of the </a:t>
            </a:r>
            <a:r>
              <a:rPr lang="en-US" b="1" dirty="0" err="1">
                <a:solidFill>
                  <a:prstClr val="white"/>
                </a:solidFill>
              </a:rPr>
              <a:t>supraspinatus</a:t>
            </a:r>
            <a:r>
              <a:rPr lang="en-US" b="1" dirty="0">
                <a:solidFill>
                  <a:prstClr val="white"/>
                </a:solidFill>
              </a:rPr>
              <a:t> tendon (arrowheads) is rotated more </a:t>
            </a:r>
            <a:r>
              <a:rPr lang="en-US" b="1" dirty="0" err="1">
                <a:solidFill>
                  <a:prstClr val="white"/>
                </a:solidFill>
              </a:rPr>
              <a:t>anteriorly</a:t>
            </a:r>
            <a:r>
              <a:rPr lang="en-US" b="1" dirty="0">
                <a:solidFill>
                  <a:prstClr val="white"/>
                </a:solidFill>
              </a:rPr>
              <a:t> compared to the axis of the muscle (yellow arrow).</a:t>
            </a:r>
            <a:endParaRPr lang="fa-IR" b="1" dirty="0">
              <a:solidFill>
                <a:prstClr val="white"/>
              </a:solidFill>
            </a:endParaRPr>
          </a:p>
        </p:txBody>
      </p:sp>
    </p:spTree>
    <p:extLst>
      <p:ext uri="{BB962C8B-B14F-4D97-AF65-F5344CB8AC3E}">
        <p14:creationId xmlns:p14="http://schemas.microsoft.com/office/powerpoint/2010/main" val="16191287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b="1" dirty="0">
                <a:solidFill>
                  <a:schemeClr val="tx2">
                    <a:lumMod val="20000"/>
                    <a:lumOff val="80000"/>
                  </a:schemeClr>
                </a:solidFill>
                <a:latin typeface="Bodoni MT Condensed" pitchFamily="18" charset="0"/>
              </a:rPr>
              <a:t>Coronal anatomy</a:t>
            </a:r>
            <a:br>
              <a:rPr lang="en-US" sz="6000" b="1" dirty="0">
                <a:solidFill>
                  <a:schemeClr val="tx2">
                    <a:lumMod val="20000"/>
                    <a:lumOff val="80000"/>
                  </a:schemeClr>
                </a:solidFill>
                <a:latin typeface="Bodoni MT Condensed" pitchFamily="18" charset="0"/>
              </a:rPr>
            </a:br>
            <a:endParaRPr lang="fa-IR" sz="6000" dirty="0">
              <a:solidFill>
                <a:schemeClr val="tx2">
                  <a:lumMod val="20000"/>
                  <a:lumOff val="80000"/>
                </a:schemeClr>
              </a:solidFill>
              <a:latin typeface="Bodoni MT Condensed" pitchFamily="18" charset="0"/>
            </a:endParaRPr>
          </a:p>
        </p:txBody>
      </p:sp>
      <p:sp>
        <p:nvSpPr>
          <p:cNvPr id="3" name="Subtitle 2"/>
          <p:cNvSpPr>
            <a:spLocks noGrp="1"/>
          </p:cNvSpPr>
          <p:nvPr>
            <p:ph type="subTitle" idx="1"/>
          </p:nvPr>
        </p:nvSpPr>
        <p:spPr/>
        <p:txBody>
          <a:bodyPr/>
          <a:lstStyle/>
          <a:p>
            <a:r>
              <a:rPr lang="en-US" sz="6000" b="1" dirty="0">
                <a:solidFill>
                  <a:srgbClr val="FFFF00"/>
                </a:solidFill>
                <a:latin typeface="Bodoni MT Condensed" pitchFamily="18" charset="0"/>
              </a:rPr>
              <a:t>Normal anatomy </a:t>
            </a:r>
          </a:p>
          <a:p>
            <a:endParaRPr lang="fa-IR" dirty="0"/>
          </a:p>
        </p:txBody>
      </p:sp>
    </p:spTree>
    <p:extLst>
      <p:ext uri="{BB962C8B-B14F-4D97-AF65-F5344CB8AC3E}">
        <p14:creationId xmlns:p14="http://schemas.microsoft.com/office/powerpoint/2010/main" val="80532547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
          <p:cNvPicPr>
            <a:picLocks noChangeAspect="1" noChangeArrowheads="1"/>
          </p:cNvPicPr>
          <p:nvPr/>
        </p:nvPicPr>
        <p:blipFill>
          <a:blip r:embed="rId2" cstate="print"/>
          <a:srcRect/>
          <a:stretch>
            <a:fillRect/>
          </a:stretch>
        </p:blipFill>
        <p:spPr bwMode="auto">
          <a:xfrm>
            <a:off x="1524000" y="0"/>
            <a:ext cx="9144000" cy="6421582"/>
          </a:xfrm>
          <a:prstGeom prst="rect">
            <a:avLst/>
          </a:prstGeom>
          <a:noFill/>
        </p:spPr>
      </p:pic>
    </p:spTree>
    <p:extLst>
      <p:ext uri="{BB962C8B-B14F-4D97-AF65-F5344CB8AC3E}">
        <p14:creationId xmlns:p14="http://schemas.microsoft.com/office/powerpoint/2010/main" val="28784534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
          <p:cNvPicPr>
            <a:picLocks noChangeAspect="1" noChangeArrowheads="1"/>
          </p:cNvPicPr>
          <p:nvPr/>
        </p:nvPicPr>
        <p:blipFill>
          <a:blip r:embed="rId2" cstate="print"/>
          <a:srcRect/>
          <a:stretch>
            <a:fillRect/>
          </a:stretch>
        </p:blipFill>
        <p:spPr bwMode="auto">
          <a:xfrm>
            <a:off x="1524000" y="-27384"/>
            <a:ext cx="9125674" cy="6408712"/>
          </a:xfrm>
          <a:prstGeom prst="rect">
            <a:avLst/>
          </a:prstGeom>
          <a:noFill/>
        </p:spPr>
      </p:pic>
    </p:spTree>
    <p:extLst>
      <p:ext uri="{BB962C8B-B14F-4D97-AF65-F5344CB8AC3E}">
        <p14:creationId xmlns:p14="http://schemas.microsoft.com/office/powerpoint/2010/main" val="1825245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2506</Words>
  <Application>Microsoft Office PowerPoint</Application>
  <PresentationFormat>Widescreen</PresentationFormat>
  <Paragraphs>226</Paragraphs>
  <Slides>150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150</vt:i4>
      </vt:variant>
    </vt:vector>
  </HeadingPairs>
  <TitlesOfParts>
    <vt:vector size="160" baseType="lpstr">
      <vt:lpstr>Arial</vt:lpstr>
      <vt:lpstr>Bodoni MT Condensed</vt:lpstr>
      <vt:lpstr>Book Antiqua</vt:lpstr>
      <vt:lpstr>Calibri</vt:lpstr>
      <vt:lpstr>Calibri Light</vt:lpstr>
      <vt:lpstr>Courier New</vt:lpstr>
      <vt:lpstr>Garamond</vt:lpstr>
      <vt:lpstr>Times New Roman</vt:lpstr>
      <vt:lpstr>Wingdings 2</vt:lpstr>
      <vt:lpstr>Office Theme</vt:lpstr>
      <vt:lpstr>Shoulder MRI  Anatomy Normal anatomy, Variants and Checklist</vt:lpstr>
      <vt:lpstr>PowerPoint Presentation</vt:lpstr>
      <vt:lpstr>PowerPoint Presentation</vt:lpstr>
      <vt:lpstr>PowerPoint Presentation</vt:lpstr>
      <vt:lpstr>Anterior graphic of the shoulder. </vt:lpstr>
      <vt:lpstr>PowerPoint Presentation</vt:lpstr>
      <vt:lpstr>Posterior graphic of the shoulder. </vt:lpstr>
      <vt:lpstr>Normal anatomy :  Axial anatomy and checklist </vt:lpstr>
      <vt:lpstr>PowerPoint Presentation</vt:lpstr>
      <vt:lpstr>PowerPoint Presentation</vt:lpstr>
      <vt:lpstr>PowerPoint Presentation</vt:lpstr>
      <vt:lpstr>PowerPoint Presentation</vt:lpstr>
      <vt:lpstr>Axis of supraspinous tendon </vt:lpstr>
      <vt:lpstr>PowerPoint Presentation</vt:lpstr>
      <vt:lpstr>Coronal anatomy and checklist</vt:lpstr>
      <vt:lpstr>PowerPoint Presentation</vt:lpstr>
      <vt:lpstr>PowerPoint Presentation</vt:lpstr>
      <vt:lpstr>PowerPoint Presentation</vt:lpstr>
      <vt:lpstr>Sagittal anatomy and checklist</vt:lpstr>
      <vt:lpstr>PowerPoint Presentation</vt:lpstr>
      <vt:lpstr>PowerPoint Presentation</vt:lpstr>
      <vt:lpstr>PowerPoint Presentation</vt:lpstr>
      <vt:lpstr>PowerPoint Presentation</vt:lpstr>
      <vt:lpstr>PowerPoint Presentation</vt:lpstr>
      <vt:lpstr>Acromial types</vt:lpstr>
      <vt:lpstr>Bones</vt:lpstr>
      <vt:lpstr>PowerPoint Presentation</vt:lpstr>
      <vt:lpstr>PowerPoint Presentation</vt:lpstr>
      <vt:lpstr>Classification: Acromion morphology based on sagittal oblique MRI:</vt:lpstr>
      <vt:lpstr>PowerPoint Presentation</vt:lpstr>
      <vt:lpstr>PowerPoint Presentation</vt:lpstr>
      <vt:lpstr>PowerPoint Presentation</vt:lpstr>
      <vt:lpstr>PowerPoint Presentation</vt:lpstr>
      <vt:lpstr>PowerPoint Presentation</vt:lpstr>
      <vt:lpstr>PowerPoint Presentation</vt:lpstr>
      <vt:lpstr>ABER view</vt:lpstr>
      <vt:lpstr>PowerPoint Presentation</vt:lpstr>
      <vt:lpstr>PowerPoint Presentation</vt:lpstr>
      <vt:lpstr>PowerPoint Presentation</vt:lpstr>
      <vt:lpstr>PowerPoint Presentation</vt:lpstr>
      <vt:lpstr>ABER - anatomy</vt:lpstr>
      <vt:lpstr>PowerPoint Presentation</vt:lpstr>
      <vt:lpstr>Labral variants</vt:lpstr>
      <vt:lpstr>PowerPoint Presentation</vt:lpstr>
      <vt:lpstr>PowerPoint Presentation</vt:lpstr>
      <vt:lpstr>PowerPoint Presentation</vt:lpstr>
      <vt:lpstr>Sublabral recess </vt:lpstr>
      <vt:lpstr>PowerPoint Presentation</vt:lpstr>
      <vt:lpstr>PowerPoint Presentation</vt:lpstr>
      <vt:lpstr>PowerPoint Presentation</vt:lpstr>
      <vt:lpstr>  The image shows the typical findings of a sublabral recess. </vt:lpstr>
      <vt:lpstr>Sublabral Foramen</vt:lpstr>
      <vt:lpstr>PowerPoint Presentation</vt:lpstr>
      <vt:lpstr>Buford complex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Os Acromiale</vt:lpstr>
      <vt:lpstr>PowerPoint Presentation</vt:lpstr>
      <vt:lpstr>PowerPoint Presentation</vt:lpstr>
      <vt:lpstr>PowerPoint Presentation</vt:lpstr>
      <vt:lpstr>PowerPoint Presentation</vt:lpstr>
      <vt:lpstr>Axial Gradient Echo Image (MEDIC) : revealed an unfused lateral most ossification center of acromion, best appreciated on upper most axial sections suggestive of os acromiale.</vt:lpstr>
      <vt:lpstr> There is retraction of musculotendinous junction of supraspinatus medial to the acromioclavicular joint and fatty infiltration of muscle fibres of supraspinatus- indirect signs of complete rotator cuff tear</vt:lpstr>
      <vt:lpstr>Failure of fusion of an anterior acromial ossification center is demonstrated on both images. The persistent apophysis is visible within the lateral acromion (arrows) on (2a) the T1 weighted coronal view and within the posterior acromion (arrow) on (2b) the T2-weighted sagittal image.</vt:lpstr>
      <vt:lpstr>Video of Buford complex</vt:lpstr>
      <vt:lpstr>Bankart lesion</vt:lpstr>
      <vt:lpstr>Glenohumeral ligaments</vt:lpstr>
      <vt:lpstr>Lesion of the SLAP tear</vt:lpstr>
      <vt:lpstr>SLAP tear: symptoms and treatment</vt:lpstr>
      <vt:lpstr>Shoulder MRI</vt:lpstr>
      <vt:lpstr>PowerPoint Presentation</vt:lpstr>
      <vt:lpstr>The glenohumeral joint has the following supporting structures:</vt:lpstr>
      <vt:lpstr>PowerPoint Presentation</vt:lpstr>
      <vt:lpstr>Anterior graphic of the shoulder</vt:lpstr>
      <vt:lpstr>PowerPoint Presentation</vt:lpstr>
      <vt:lpstr>Posterior graphic of the shoulder</vt:lpstr>
      <vt:lpstr>Shoulder MRI Axial view </vt:lpstr>
      <vt:lpstr>Axial anatomy and checklist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Coronal anatomy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Sagittal anatomy </vt:lpstr>
      <vt:lpstr>In sagittal 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Rotator Cuff Tear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SLAP Tears</vt:lpstr>
      <vt:lpstr>SLAP Tears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hill sach lesion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Shoulder MRI  Anatomy Normal anatomy, Variants and Checklist</dc:title>
  <dc:creator>noor</dc:creator>
  <cp:lastModifiedBy>EDC001</cp:lastModifiedBy>
  <cp:revision>51</cp:revision>
  <dcterms:created xsi:type="dcterms:W3CDTF">2019-02-16T06:55:41Z</dcterms:created>
  <dcterms:modified xsi:type="dcterms:W3CDTF">2019-08-30T09:32:05Z</dcterms:modified>
</cp:coreProperties>
</file>