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57" r:id="rId4"/>
    <p:sldId id="258" r:id="rId5"/>
    <p:sldId id="299" r:id="rId6"/>
    <p:sldId id="259" r:id="rId7"/>
    <p:sldId id="260" r:id="rId8"/>
    <p:sldId id="301" r:id="rId9"/>
    <p:sldId id="302" r:id="rId10"/>
    <p:sldId id="261" r:id="rId11"/>
    <p:sldId id="296" r:id="rId12"/>
    <p:sldId id="262" r:id="rId13"/>
    <p:sldId id="263" r:id="rId14"/>
    <p:sldId id="303" r:id="rId15"/>
    <p:sldId id="304" r:id="rId16"/>
    <p:sldId id="305" r:id="rId17"/>
    <p:sldId id="264" r:id="rId18"/>
    <p:sldId id="265" r:id="rId19"/>
    <p:sldId id="266" r:id="rId20"/>
    <p:sldId id="267" r:id="rId21"/>
    <p:sldId id="268" r:id="rId22"/>
    <p:sldId id="297" r:id="rId23"/>
    <p:sldId id="269" r:id="rId24"/>
    <p:sldId id="270" r:id="rId25"/>
    <p:sldId id="271" r:id="rId26"/>
    <p:sldId id="298" r:id="rId27"/>
    <p:sldId id="273" r:id="rId28"/>
    <p:sldId id="274" r:id="rId29"/>
    <p:sldId id="275" r:id="rId30"/>
    <p:sldId id="2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E52263-888A-4C38-A87C-C8F96D0FF5D1}"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032C1-9556-4AE3-9832-BBDE844089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52263-888A-4C38-A87C-C8F96D0FF5D1}"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032C1-9556-4AE3-9832-BBDE844089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52263-888A-4C38-A87C-C8F96D0FF5D1}"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032C1-9556-4AE3-9832-BBDE844089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52263-888A-4C38-A87C-C8F96D0FF5D1}"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032C1-9556-4AE3-9832-BBDE844089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52263-888A-4C38-A87C-C8F96D0FF5D1}"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032C1-9556-4AE3-9832-BBDE844089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E52263-888A-4C38-A87C-C8F96D0FF5D1}"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032C1-9556-4AE3-9832-BBDE844089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E52263-888A-4C38-A87C-C8F96D0FF5D1}" type="datetimeFigureOut">
              <a:rPr lang="en-US" smtClean="0"/>
              <a:pPr/>
              <a:t>9/5/2012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032C1-9556-4AE3-9832-BBDE844089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E52263-888A-4C38-A87C-C8F96D0FF5D1}" type="datetimeFigureOut">
              <a:rPr lang="en-US" smtClean="0"/>
              <a:pPr/>
              <a:t>9/5/2012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032C1-9556-4AE3-9832-BBDE844089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52263-888A-4C38-A87C-C8F96D0FF5D1}" type="datetimeFigureOut">
              <a:rPr lang="en-US" smtClean="0"/>
              <a:pPr/>
              <a:t>9/5/2012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032C1-9556-4AE3-9832-BBDE844089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52263-888A-4C38-A87C-C8F96D0FF5D1}"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032C1-9556-4AE3-9832-BBDE844089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52263-888A-4C38-A87C-C8F96D0FF5D1}"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032C1-9556-4AE3-9832-BBDE844089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52263-888A-4C38-A87C-C8F96D0FF5D1}" type="datetimeFigureOut">
              <a:rPr lang="en-US" smtClean="0"/>
              <a:pPr/>
              <a:t>9/5/2012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032C1-9556-4AE3-9832-BBDE844089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bg1"/>
                </a:solidFill>
                <a:latin typeface="Garamond" pitchFamily="18" charset="0"/>
              </a:rPr>
              <a:t>Magnetic Resonance Imaging of Muscles</a:t>
            </a:r>
            <a:endParaRPr lang="en-US" b="1" dirty="0">
              <a:solidFill>
                <a:schemeClr val="bg1"/>
              </a:solidFill>
              <a:latin typeface="Garamond" pitchFamily="18" charset="0"/>
            </a:endParaRPr>
          </a:p>
        </p:txBody>
      </p:sp>
      <p:sp>
        <p:nvSpPr>
          <p:cNvPr id="3" name="Subtitle 2"/>
          <p:cNvSpPr>
            <a:spLocks noGrp="1"/>
          </p:cNvSpPr>
          <p:nvPr>
            <p:ph type="subTitle" idx="1"/>
          </p:nvPr>
        </p:nvSpPr>
        <p:spPr/>
        <p:txBody>
          <a:bodyPr>
            <a:normAutofit fontScale="92500" lnSpcReduction="10000"/>
          </a:bodyPr>
          <a:lstStyle/>
          <a:p>
            <a:r>
              <a:rPr lang="en-US" b="1" dirty="0" smtClean="0">
                <a:solidFill>
                  <a:schemeClr val="bg1"/>
                </a:solidFill>
                <a:latin typeface="Garamond" pitchFamily="18" charset="0"/>
              </a:rPr>
              <a:t>Magnetic resonance (MR) imaging is a valuable tool in the study of skeletal muscle anatomy, exercise physiology, and traumatized tissue</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b="1" dirty="0" smtClean="0">
                <a:solidFill>
                  <a:schemeClr val="bg1"/>
                </a:solidFill>
                <a:latin typeface="Garamond" pitchFamily="18" charset="0"/>
              </a:rPr>
              <a:t>Muscle Injuries And Pain</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fontScale="90000"/>
          </a:bodyPr>
          <a:lstStyle/>
          <a:p>
            <a:r>
              <a:rPr lang="en-US" sz="4000" b="1" dirty="0" smtClean="0">
                <a:solidFill>
                  <a:schemeClr val="bg1"/>
                </a:solidFill>
                <a:latin typeface="Garamond" pitchFamily="18" charset="0"/>
              </a:rPr>
              <a:t>A simple grading system of MTU strains</a:t>
            </a:r>
            <a:r>
              <a:rPr lang="en-US" b="1" dirty="0" smtClean="0">
                <a:solidFill>
                  <a:schemeClr val="bg1"/>
                </a:solidFill>
                <a:latin typeface="Garamond" pitchFamily="18" charset="0"/>
              </a:rPr>
              <a:t/>
            </a:r>
            <a:br>
              <a:rPr lang="en-US" b="1" dirty="0" smtClean="0">
                <a:solidFill>
                  <a:schemeClr val="bg1"/>
                </a:solidFill>
                <a:latin typeface="Garamond" pitchFamily="18" charset="0"/>
              </a:rPr>
            </a:br>
            <a:r>
              <a:rPr lang="en-US" sz="3600" b="1" dirty="0" smtClean="0">
                <a:solidFill>
                  <a:schemeClr val="bg1"/>
                </a:solidFill>
                <a:latin typeface="Garamond" pitchFamily="18" charset="0"/>
              </a:rPr>
              <a:t>muscle-tendon unit (MTU)</a:t>
            </a:r>
            <a:endParaRPr lang="en-US" b="1" dirty="0">
              <a:solidFill>
                <a:schemeClr val="bg1"/>
              </a:solidFill>
              <a:latin typeface="Garamond" pitchFamily="18" charset="0"/>
            </a:endParaRPr>
          </a:p>
        </p:txBody>
      </p:sp>
      <p:sp>
        <p:nvSpPr>
          <p:cNvPr id="4" name="Content Placeholder 3"/>
          <p:cNvSpPr>
            <a:spLocks noGrp="1"/>
          </p:cNvSpPr>
          <p:nvPr>
            <p:ph idx="1"/>
          </p:nvPr>
        </p:nvSpPr>
        <p:spPr>
          <a:xfrm>
            <a:off x="457200" y="1447800"/>
            <a:ext cx="8229600" cy="4525963"/>
          </a:xfrm>
        </p:spPr>
        <p:txBody>
          <a:bodyPr>
            <a:noAutofit/>
          </a:bodyPr>
          <a:lstStyle/>
          <a:p>
            <a:pPr algn="justLow"/>
            <a:r>
              <a:rPr lang="en-US" sz="2400" b="1" dirty="0" smtClean="0">
                <a:solidFill>
                  <a:schemeClr val="bg1"/>
                </a:solidFill>
                <a:latin typeface="Garamond" pitchFamily="18" charset="0"/>
              </a:rPr>
              <a:t>A simple grading system of MTU strains has been advanced in which injuries are characterized as mild, moderate, or severe. According to this scheme, if weakness is absent, the strain is mild, or first degree, and is believed to represent injury in the absence of </a:t>
            </a:r>
            <a:r>
              <a:rPr lang="en-US" sz="2400" b="1" dirty="0" err="1" smtClean="0">
                <a:solidFill>
                  <a:schemeClr val="bg1"/>
                </a:solidFill>
                <a:latin typeface="Garamond" pitchFamily="18" charset="0"/>
              </a:rPr>
              <a:t>myofascial</a:t>
            </a:r>
            <a:r>
              <a:rPr lang="en-US" sz="2400" b="1" dirty="0" smtClean="0">
                <a:solidFill>
                  <a:schemeClr val="bg1"/>
                </a:solidFill>
                <a:latin typeface="Garamond" pitchFamily="18" charset="0"/>
              </a:rPr>
              <a:t> disruption. In order to be categorized as a mild strain, pathologic findings must be restricted to mild inflammatory cell infiltration, edema, and swelling. In moderate, or second degree, strains, weakness is associated with a variable degree of separation of muscle from tendon or fascia. In severe, or third degree strains, </a:t>
            </a:r>
            <a:r>
              <a:rPr lang="en-US" sz="2400" b="1" dirty="0" err="1" smtClean="0">
                <a:solidFill>
                  <a:schemeClr val="bg1"/>
                </a:solidFill>
                <a:latin typeface="Garamond" pitchFamily="18" charset="0"/>
              </a:rPr>
              <a:t>myofascial</a:t>
            </a:r>
            <a:r>
              <a:rPr lang="en-US" sz="2400" b="1" dirty="0" smtClean="0">
                <a:solidFill>
                  <a:schemeClr val="bg1"/>
                </a:solidFill>
                <a:latin typeface="Garamond" pitchFamily="18" charset="0"/>
              </a:rPr>
              <a:t> separation is complete and there is an associated lack of muscle function. </a:t>
            </a:r>
            <a:endParaRPr lang="en-US" sz="2400"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0" y="0"/>
            <a:ext cx="8001000" cy="6862315"/>
          </a:xfrm>
          <a:prstGeom prst="rect">
            <a:avLst/>
          </a:prstGeom>
          <a:noFill/>
          <a:ln w="9525">
            <a:noFill/>
            <a:miter lim="800000"/>
            <a:headEnd/>
            <a:tailEnd/>
          </a:ln>
          <a:effectLst/>
        </p:spPr>
      </p:pic>
      <p:sp>
        <p:nvSpPr>
          <p:cNvPr id="4" name="Rectangle 3"/>
          <p:cNvSpPr/>
          <p:nvPr/>
        </p:nvSpPr>
        <p:spPr>
          <a:xfrm>
            <a:off x="5486400" y="76200"/>
            <a:ext cx="3505200" cy="2862322"/>
          </a:xfrm>
          <a:prstGeom prst="rect">
            <a:avLst/>
          </a:prstGeom>
        </p:spPr>
        <p:txBody>
          <a:bodyPr wrap="square">
            <a:spAutoFit/>
          </a:bodyPr>
          <a:lstStyle/>
          <a:p>
            <a:r>
              <a:rPr lang="en-US" sz="2000" b="1" dirty="0" smtClean="0">
                <a:solidFill>
                  <a:schemeClr val="bg1"/>
                </a:solidFill>
                <a:latin typeface="Garamond" pitchFamily="18" charset="0"/>
              </a:rPr>
              <a:t>Cervical strain. Coronal image of the neck and shoulders of a woman following a motorcycle accident. Diffusely abnormal signal intensity is obvious in the left </a:t>
            </a:r>
            <a:r>
              <a:rPr lang="en-US" sz="2000" b="1" dirty="0" err="1" smtClean="0">
                <a:solidFill>
                  <a:schemeClr val="bg1"/>
                </a:solidFill>
                <a:latin typeface="Garamond" pitchFamily="18" charset="0"/>
              </a:rPr>
              <a:t>scalenus</a:t>
            </a:r>
            <a:r>
              <a:rPr lang="en-US" sz="2000" b="1" dirty="0" smtClean="0">
                <a:solidFill>
                  <a:schemeClr val="bg1"/>
                </a:solidFill>
                <a:latin typeface="Garamond" pitchFamily="18" charset="0"/>
              </a:rPr>
              <a:t> anterior muscle (arrow) as well as the left </a:t>
            </a:r>
            <a:r>
              <a:rPr lang="en-US" sz="2000" b="1" dirty="0" err="1" smtClean="0">
                <a:solidFill>
                  <a:schemeClr val="bg1"/>
                </a:solidFill>
                <a:latin typeface="Garamond" pitchFamily="18" charset="0"/>
              </a:rPr>
              <a:t>supraspinatus</a:t>
            </a:r>
            <a:r>
              <a:rPr lang="en-US" sz="2000" b="1" dirty="0" smtClean="0">
                <a:solidFill>
                  <a:schemeClr val="bg1"/>
                </a:solidFill>
                <a:latin typeface="Garamond" pitchFamily="18" charset="0"/>
              </a:rPr>
              <a:t>(double arrows). </a:t>
            </a:r>
            <a:endParaRPr lang="en-US" sz="2000"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8458200" cy="6838998"/>
          </a:xfrm>
          <a:prstGeom prst="rect">
            <a:avLst/>
          </a:prstGeom>
          <a:noFill/>
          <a:ln w="9525">
            <a:noFill/>
            <a:miter lim="800000"/>
            <a:headEnd/>
            <a:tailEnd/>
          </a:ln>
          <a:effectLst/>
        </p:spPr>
      </p:pic>
      <p:sp>
        <p:nvSpPr>
          <p:cNvPr id="3" name="Rectangle 2"/>
          <p:cNvSpPr/>
          <p:nvPr/>
        </p:nvSpPr>
        <p:spPr>
          <a:xfrm>
            <a:off x="228600" y="5553670"/>
            <a:ext cx="8686800" cy="923330"/>
          </a:xfrm>
          <a:prstGeom prst="rect">
            <a:avLst/>
          </a:prstGeom>
        </p:spPr>
        <p:txBody>
          <a:bodyPr wrap="square">
            <a:spAutoFit/>
          </a:bodyPr>
          <a:lstStyle/>
          <a:p>
            <a:r>
              <a:rPr lang="en-US" b="1" dirty="0" smtClean="0">
                <a:solidFill>
                  <a:schemeClr val="bg1"/>
                </a:solidFill>
                <a:latin typeface="Garamond" pitchFamily="18" charset="0"/>
              </a:rPr>
              <a:t> Lumbar strain. A construction worker had severe </a:t>
            </a:r>
            <a:r>
              <a:rPr lang="en-US" b="1" dirty="0" err="1" smtClean="0">
                <a:solidFill>
                  <a:schemeClr val="bg1"/>
                </a:solidFill>
                <a:latin typeface="Garamond" pitchFamily="18" charset="0"/>
              </a:rPr>
              <a:t>paraspinous</a:t>
            </a:r>
            <a:r>
              <a:rPr lang="en-US" b="1" dirty="0" smtClean="0">
                <a:solidFill>
                  <a:schemeClr val="bg1"/>
                </a:solidFill>
                <a:latin typeface="Garamond" pitchFamily="18" charset="0"/>
              </a:rPr>
              <a:t> muscle spasm while lifting at work. Coronal STIR image shows abnormal signal intensity in the </a:t>
            </a:r>
            <a:r>
              <a:rPr lang="en-US" b="1" dirty="0" err="1" smtClean="0">
                <a:solidFill>
                  <a:schemeClr val="bg1"/>
                </a:solidFill>
                <a:latin typeface="Garamond" pitchFamily="18" charset="0"/>
              </a:rPr>
              <a:t>latissimus</a:t>
            </a:r>
            <a:r>
              <a:rPr lang="en-US" b="1" dirty="0" smtClean="0">
                <a:solidFill>
                  <a:schemeClr val="bg1"/>
                </a:solidFill>
                <a:latin typeface="Garamond" pitchFamily="18" charset="0"/>
              </a:rPr>
              <a:t> </a:t>
            </a:r>
            <a:r>
              <a:rPr lang="en-US" b="1" dirty="0" err="1" smtClean="0">
                <a:solidFill>
                  <a:schemeClr val="bg1"/>
                </a:solidFill>
                <a:latin typeface="Garamond" pitchFamily="18" charset="0"/>
              </a:rPr>
              <a:t>dorsi</a:t>
            </a:r>
            <a:r>
              <a:rPr lang="en-US" b="1" dirty="0" smtClean="0">
                <a:solidFill>
                  <a:schemeClr val="bg1"/>
                </a:solidFill>
                <a:latin typeface="Garamond" pitchFamily="18" charset="0"/>
              </a:rPr>
              <a:t> muscles, which is worse on the right side </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  Fig. 3A "/>
          <p:cNvPicPr>
            <a:picLocks noChangeAspect="1" noChangeArrowheads="1"/>
          </p:cNvPicPr>
          <p:nvPr/>
        </p:nvPicPr>
        <p:blipFill>
          <a:blip r:embed="rId2"/>
          <a:srcRect/>
          <a:stretch>
            <a:fillRect/>
          </a:stretch>
        </p:blipFill>
        <p:spPr bwMode="auto">
          <a:xfrm>
            <a:off x="0" y="0"/>
            <a:ext cx="9144000" cy="6982693"/>
          </a:xfrm>
          <a:prstGeom prst="rect">
            <a:avLst/>
          </a:prstGeom>
          <a:noFill/>
        </p:spPr>
      </p:pic>
      <p:sp>
        <p:nvSpPr>
          <p:cNvPr id="3" name="TextBox 2"/>
          <p:cNvSpPr txBox="1"/>
          <p:nvPr/>
        </p:nvSpPr>
        <p:spPr>
          <a:xfrm>
            <a:off x="2209800" y="5715000"/>
            <a:ext cx="6359946" cy="369332"/>
          </a:xfrm>
          <a:prstGeom prst="rect">
            <a:avLst/>
          </a:prstGeom>
          <a:noFill/>
        </p:spPr>
        <p:txBody>
          <a:bodyPr wrap="none" rtlCol="0">
            <a:spAutoFit/>
          </a:bodyPr>
          <a:lstStyle/>
          <a:p>
            <a:r>
              <a:rPr lang="en-US" dirty="0" smtClean="0">
                <a:solidFill>
                  <a:srgbClr val="FFC000"/>
                </a:solidFill>
              </a:rPr>
              <a:t>Lt. rectus </a:t>
            </a:r>
            <a:r>
              <a:rPr lang="en-US" dirty="0" err="1" smtClean="0">
                <a:solidFill>
                  <a:srgbClr val="FFC000"/>
                </a:solidFill>
              </a:rPr>
              <a:t>abdominis</a:t>
            </a:r>
            <a:r>
              <a:rPr lang="en-US" dirty="0" smtClean="0">
                <a:solidFill>
                  <a:srgbClr val="FFC000"/>
                </a:solidFill>
              </a:rPr>
              <a:t> hypertrophy and focal edema or hemorrhage</a:t>
            </a:r>
            <a:endParaRPr lang="en-US" dirty="0">
              <a:solidFill>
                <a:srgbClr val="FFC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  Fig. 3B "/>
          <p:cNvPicPr>
            <a:picLocks noChangeAspect="1" noChangeArrowheads="1"/>
          </p:cNvPicPr>
          <p:nvPr/>
        </p:nvPicPr>
        <p:blipFill>
          <a:blip r:embed="rId2"/>
          <a:srcRect/>
          <a:stretch>
            <a:fillRect/>
          </a:stretch>
        </p:blipFill>
        <p:spPr bwMode="auto">
          <a:xfrm>
            <a:off x="0" y="0"/>
            <a:ext cx="9144000" cy="698269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3010" name="Picture 2" descr="  Fig. 4 "/>
          <p:cNvPicPr>
            <a:picLocks noChangeAspect="1" noChangeArrowheads="1"/>
          </p:cNvPicPr>
          <p:nvPr/>
        </p:nvPicPr>
        <p:blipFill>
          <a:blip r:embed="rId2"/>
          <a:srcRect/>
          <a:stretch>
            <a:fillRect/>
          </a:stretch>
        </p:blipFill>
        <p:spPr bwMode="auto">
          <a:xfrm>
            <a:off x="381000" y="0"/>
            <a:ext cx="8458200" cy="6881901"/>
          </a:xfrm>
          <a:prstGeom prst="rect">
            <a:avLst/>
          </a:prstGeom>
          <a:noFill/>
        </p:spPr>
      </p:pic>
      <p:sp>
        <p:nvSpPr>
          <p:cNvPr id="3" name="Rectangle 2"/>
          <p:cNvSpPr/>
          <p:nvPr/>
        </p:nvSpPr>
        <p:spPr>
          <a:xfrm>
            <a:off x="3270928" y="1295400"/>
            <a:ext cx="3587072" cy="400110"/>
          </a:xfrm>
          <a:prstGeom prst="rect">
            <a:avLst/>
          </a:prstGeom>
        </p:spPr>
        <p:txBody>
          <a:bodyPr wrap="none">
            <a:spAutoFit/>
          </a:bodyPr>
          <a:lstStyle/>
          <a:p>
            <a:r>
              <a:rPr lang="en-US" sz="2000" b="1" dirty="0" smtClean="0">
                <a:solidFill>
                  <a:srgbClr val="FFFF00"/>
                </a:solidFill>
              </a:rPr>
              <a:t>left lower rectus </a:t>
            </a:r>
            <a:r>
              <a:rPr lang="en-US" sz="2000" b="1" dirty="0" err="1" smtClean="0">
                <a:solidFill>
                  <a:srgbClr val="FFFF00"/>
                </a:solidFill>
              </a:rPr>
              <a:t>abdominis</a:t>
            </a:r>
            <a:r>
              <a:rPr lang="en-US" sz="2000" b="1" dirty="0" smtClean="0">
                <a:solidFill>
                  <a:srgbClr val="FFFF00"/>
                </a:solidFill>
              </a:rPr>
              <a:t> tear</a:t>
            </a:r>
            <a:endParaRPr lang="en-US" sz="2000" b="1"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3429000" cy="6835339"/>
          </a:xfrm>
          <a:prstGeom prst="rect">
            <a:avLst/>
          </a:prstGeom>
          <a:noFill/>
          <a:ln w="9525">
            <a:noFill/>
            <a:miter lim="800000"/>
            <a:headEnd/>
            <a:tailEnd/>
          </a:ln>
          <a:effectLst/>
        </p:spPr>
      </p:pic>
      <p:sp>
        <p:nvSpPr>
          <p:cNvPr id="4" name="Rectangle 3"/>
          <p:cNvSpPr/>
          <p:nvPr/>
        </p:nvSpPr>
        <p:spPr>
          <a:xfrm>
            <a:off x="3581400" y="3105835"/>
            <a:ext cx="4572000" cy="646331"/>
          </a:xfrm>
          <a:prstGeom prst="rect">
            <a:avLst/>
          </a:prstGeom>
        </p:spPr>
        <p:txBody>
          <a:bodyPr>
            <a:spAutoFit/>
          </a:bodyPr>
          <a:lstStyle/>
          <a:p>
            <a:r>
              <a:rPr lang="en-US" b="1" dirty="0" smtClean="0">
                <a:solidFill>
                  <a:schemeClr val="bg1"/>
                </a:solidFill>
                <a:latin typeface="Garamond" pitchFamily="18" charset="0"/>
              </a:rPr>
              <a:t>Coronal STIR image shows grade 1 strain of the </a:t>
            </a:r>
            <a:r>
              <a:rPr lang="en-US" b="1" dirty="0" err="1" smtClean="0">
                <a:solidFill>
                  <a:schemeClr val="bg1"/>
                </a:solidFill>
                <a:latin typeface="Garamond" pitchFamily="18" charset="0"/>
              </a:rPr>
              <a:t>gastrocnemius</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22347" cy="4495800"/>
          </a:xfrm>
          <a:prstGeom prst="rect">
            <a:avLst/>
          </a:prstGeom>
          <a:noFill/>
          <a:ln w="9525">
            <a:noFill/>
            <a:miter lim="800000"/>
            <a:headEnd/>
            <a:tailEnd/>
          </a:ln>
          <a:effectLst/>
        </p:spPr>
      </p:pic>
      <p:sp>
        <p:nvSpPr>
          <p:cNvPr id="3" name="Rectangle 2"/>
          <p:cNvSpPr/>
          <p:nvPr/>
        </p:nvSpPr>
        <p:spPr>
          <a:xfrm>
            <a:off x="609600" y="5096470"/>
            <a:ext cx="7696200" cy="923330"/>
          </a:xfrm>
          <a:prstGeom prst="rect">
            <a:avLst/>
          </a:prstGeom>
        </p:spPr>
        <p:txBody>
          <a:bodyPr wrap="square">
            <a:spAutoFit/>
          </a:bodyPr>
          <a:lstStyle/>
          <a:p>
            <a:r>
              <a:rPr lang="en-US" b="1" dirty="0" smtClean="0">
                <a:solidFill>
                  <a:schemeClr val="bg1"/>
                </a:solidFill>
                <a:latin typeface="Garamond" pitchFamily="18" charset="0"/>
              </a:rPr>
              <a:t> Axial image of grade 2 strain of the  </a:t>
            </a:r>
            <a:r>
              <a:rPr lang="en-US" b="1" dirty="0" err="1" smtClean="0">
                <a:solidFill>
                  <a:schemeClr val="bg1"/>
                </a:solidFill>
                <a:latin typeface="Garamond" pitchFamily="18" charset="0"/>
              </a:rPr>
              <a:t>gastrocnemius</a:t>
            </a:r>
            <a:r>
              <a:rPr lang="en-US" b="1" dirty="0" smtClean="0">
                <a:solidFill>
                  <a:schemeClr val="bg1"/>
                </a:solidFill>
                <a:latin typeface="Garamond" pitchFamily="18" charset="0"/>
              </a:rPr>
              <a:t>. There is focal disruption of the muscle architecture as well as increased signal intensity associated with edema and interstitial hemorrhage (TR/TE, 2000/80 </a:t>
            </a:r>
            <a:r>
              <a:rPr lang="en-US" b="1" dirty="0" err="1" smtClean="0">
                <a:solidFill>
                  <a:schemeClr val="bg1"/>
                </a:solidFill>
                <a:latin typeface="Garamond" pitchFamily="18" charset="0"/>
              </a:rPr>
              <a:t>msec</a:t>
            </a:r>
            <a:r>
              <a:rPr lang="en-US" b="1" dirty="0" smtClean="0">
                <a:solidFill>
                  <a:schemeClr val="bg1"/>
                </a:solidFill>
                <a:latin typeface="Garamond" pitchFamily="18" charset="0"/>
              </a:rPr>
              <a:t>). </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5181600"/>
            <a:ext cx="9144000" cy="1200329"/>
          </a:xfrm>
          <a:prstGeom prst="rect">
            <a:avLst/>
          </a:prstGeom>
        </p:spPr>
        <p:txBody>
          <a:bodyPr wrap="square">
            <a:spAutoFit/>
          </a:bodyPr>
          <a:lstStyle/>
          <a:p>
            <a:r>
              <a:rPr lang="en-US" b="1" dirty="0" smtClean="0">
                <a:solidFill>
                  <a:schemeClr val="bg1"/>
                </a:solidFill>
                <a:latin typeface="Garamond" pitchFamily="18" charset="0"/>
              </a:rPr>
              <a:t>Grade 3 strain of the </a:t>
            </a:r>
            <a:r>
              <a:rPr lang="en-US" b="1" dirty="0" err="1" smtClean="0">
                <a:solidFill>
                  <a:schemeClr val="bg1"/>
                </a:solidFill>
                <a:latin typeface="Garamond" pitchFamily="18" charset="0"/>
              </a:rPr>
              <a:t>pectoralis</a:t>
            </a:r>
            <a:r>
              <a:rPr lang="en-US" b="1" dirty="0" smtClean="0">
                <a:solidFill>
                  <a:schemeClr val="bg1"/>
                </a:solidFill>
                <a:latin typeface="Garamond" pitchFamily="18" charset="0"/>
              </a:rPr>
              <a:t>. Rupture and retraction of the right </a:t>
            </a:r>
            <a:r>
              <a:rPr lang="en-US" b="1" dirty="0" err="1" smtClean="0">
                <a:solidFill>
                  <a:schemeClr val="bg1"/>
                </a:solidFill>
                <a:latin typeface="Garamond" pitchFamily="18" charset="0"/>
              </a:rPr>
              <a:t>pectoralis</a:t>
            </a:r>
            <a:r>
              <a:rPr lang="en-US" b="1" dirty="0" smtClean="0">
                <a:solidFill>
                  <a:schemeClr val="bg1"/>
                </a:solidFill>
                <a:latin typeface="Garamond" pitchFamily="18" charset="0"/>
              </a:rPr>
              <a:t> in a weight lifter that occurred during maximum weight bench pressing. Note the marked distortion of the anatomy as well as the localized edema. A focal hematoma shows high signal intensity on (A) T1-weighted and (B) T2-weighted images </a:t>
            </a:r>
            <a:endParaRPr lang="en-US" b="1" dirty="0">
              <a:solidFill>
                <a:schemeClr val="bg1"/>
              </a:solidFill>
              <a:latin typeface="Garamond"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763288"/>
            <a:ext cx="9144000" cy="3656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2" descr="http://t3.gstatic.com/images?q=tbn:ANd9GcR_VVMC7XVFfPPmJyDeMU8leLN3TuzkvoUm2Y1bODpjsd-kA4gPqg&amp;t=1"/>
          <p:cNvPicPr>
            <a:picLocks noChangeAspect="1" noChangeArrowheads="1"/>
          </p:cNvPicPr>
          <p:nvPr/>
        </p:nvPicPr>
        <p:blipFill>
          <a:blip r:embed="rId2"/>
          <a:srcRect/>
          <a:stretch>
            <a:fillRect/>
          </a:stretch>
        </p:blipFill>
        <p:spPr bwMode="auto">
          <a:xfrm>
            <a:off x="0" y="464763"/>
            <a:ext cx="8991600" cy="570743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7010400" cy="6845692"/>
          </a:xfrm>
          <a:prstGeom prst="rect">
            <a:avLst/>
          </a:prstGeom>
          <a:noFill/>
          <a:ln w="9525">
            <a:noFill/>
            <a:miter lim="800000"/>
            <a:headEnd/>
            <a:tailEnd/>
          </a:ln>
          <a:effectLst/>
        </p:spPr>
      </p:pic>
      <p:sp>
        <p:nvSpPr>
          <p:cNvPr id="3" name="Rectangle 2"/>
          <p:cNvSpPr/>
          <p:nvPr/>
        </p:nvSpPr>
        <p:spPr>
          <a:xfrm>
            <a:off x="3124200" y="-22324"/>
            <a:ext cx="6019800" cy="2308324"/>
          </a:xfrm>
          <a:prstGeom prst="rect">
            <a:avLst/>
          </a:prstGeom>
        </p:spPr>
        <p:txBody>
          <a:bodyPr wrap="square">
            <a:spAutoFit/>
          </a:bodyPr>
          <a:lstStyle/>
          <a:p>
            <a:r>
              <a:rPr lang="en-US" b="1" dirty="0" smtClean="0">
                <a:solidFill>
                  <a:schemeClr val="bg1"/>
                </a:solidFill>
                <a:latin typeface="Garamond" pitchFamily="18" charset="0"/>
              </a:rPr>
              <a:t>Triceps rupture. (A, B) Contiguous axial STIR and (C) coronal T2-weighted images obtained at the level of the distal triceps show extensive areas of high signal intensity intervening between the retracted tendon (white arrow) and the </a:t>
            </a:r>
            <a:r>
              <a:rPr lang="en-US" b="1" dirty="0" err="1" smtClean="0">
                <a:solidFill>
                  <a:schemeClr val="bg1"/>
                </a:solidFill>
                <a:latin typeface="Garamond" pitchFamily="18" charset="0"/>
              </a:rPr>
              <a:t>humerus</a:t>
            </a:r>
            <a:r>
              <a:rPr lang="en-US" b="1" dirty="0" smtClean="0">
                <a:solidFill>
                  <a:schemeClr val="bg1"/>
                </a:solidFill>
                <a:latin typeface="Garamond" pitchFamily="18" charset="0"/>
              </a:rPr>
              <a:t> (H). Discontinuity is evident (C) between the remaining intact tendon (black arrow) and the retracted portion (arrow). The longitudinal image shows retraction of the MTU portion superiorly </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5791200" cy="6780873"/>
          </a:xfrm>
          <a:prstGeom prst="rect">
            <a:avLst/>
          </a:prstGeom>
          <a:noFill/>
          <a:ln w="9525">
            <a:noFill/>
            <a:miter lim="800000"/>
            <a:headEnd/>
            <a:tailEnd/>
          </a:ln>
          <a:effectLst/>
        </p:spPr>
      </p:pic>
      <p:sp>
        <p:nvSpPr>
          <p:cNvPr id="3" name="Rectangle 2"/>
          <p:cNvSpPr/>
          <p:nvPr/>
        </p:nvSpPr>
        <p:spPr>
          <a:xfrm>
            <a:off x="5867400" y="1676400"/>
            <a:ext cx="3124200" cy="3693319"/>
          </a:xfrm>
          <a:prstGeom prst="rect">
            <a:avLst/>
          </a:prstGeom>
        </p:spPr>
        <p:txBody>
          <a:bodyPr wrap="square">
            <a:spAutoFit/>
          </a:bodyPr>
          <a:lstStyle/>
          <a:p>
            <a:r>
              <a:rPr lang="en-US" b="1" dirty="0" smtClean="0">
                <a:solidFill>
                  <a:schemeClr val="bg1"/>
                </a:solidFill>
                <a:latin typeface="Garamond" pitchFamily="18" charset="0"/>
              </a:rPr>
              <a:t>Hematoma complicating calf strain. (A) Focal hematoma can be diagnosed when T1 shortening, due to </a:t>
            </a:r>
            <a:r>
              <a:rPr lang="en-US" b="1" dirty="0" err="1" smtClean="0">
                <a:solidFill>
                  <a:schemeClr val="bg1"/>
                </a:solidFill>
                <a:latin typeface="Garamond" pitchFamily="18" charset="0"/>
              </a:rPr>
              <a:t>methemoglobin</a:t>
            </a:r>
            <a:r>
              <a:rPr lang="en-US" b="1" dirty="0" smtClean="0">
                <a:solidFill>
                  <a:schemeClr val="bg1"/>
                </a:solidFill>
                <a:latin typeface="Garamond" pitchFamily="18" charset="0"/>
              </a:rPr>
              <a:t>, causes high signal intensity on this axial T1-weighted image (TR/TE, 600/20 </a:t>
            </a:r>
            <a:r>
              <a:rPr lang="en-US" b="1" dirty="0" err="1" smtClean="0">
                <a:solidFill>
                  <a:schemeClr val="bg1"/>
                </a:solidFill>
                <a:latin typeface="Garamond" pitchFamily="18" charset="0"/>
              </a:rPr>
              <a:t>msec</a:t>
            </a:r>
            <a:r>
              <a:rPr lang="en-US" b="1" dirty="0" smtClean="0">
                <a:solidFill>
                  <a:schemeClr val="bg1"/>
                </a:solidFill>
                <a:latin typeface="Garamond" pitchFamily="18" charset="0"/>
              </a:rPr>
              <a:t>). (B) </a:t>
            </a:r>
            <a:r>
              <a:rPr lang="en-US" b="1" dirty="0" err="1" smtClean="0">
                <a:solidFill>
                  <a:schemeClr val="bg1"/>
                </a:solidFill>
                <a:latin typeface="Garamond" pitchFamily="18" charset="0"/>
              </a:rPr>
              <a:t>Hemosiderin</a:t>
            </a:r>
            <a:r>
              <a:rPr lang="en-US" b="1" dirty="0" smtClean="0">
                <a:solidFill>
                  <a:schemeClr val="bg1"/>
                </a:solidFill>
                <a:latin typeface="Garamond" pitchFamily="18" charset="0"/>
              </a:rPr>
              <a:t> causes T2 shortening, seen as decreased signal intensity in the rim of the hematoma on this axial T2-weighted image. </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Garamond" pitchFamily="18" charset="0"/>
              </a:rPr>
              <a:t>Delayed Onset Muscle Soreness</a:t>
            </a:r>
            <a:endParaRPr lang="en-US" b="1" dirty="0">
              <a:solidFill>
                <a:schemeClr val="bg1"/>
              </a:solidFill>
              <a:latin typeface="Garamond" pitchFamily="18" charset="0"/>
            </a:endParaRPr>
          </a:p>
        </p:txBody>
      </p:sp>
      <p:sp>
        <p:nvSpPr>
          <p:cNvPr id="3" name="Content Placeholder 2"/>
          <p:cNvSpPr>
            <a:spLocks noGrp="1"/>
          </p:cNvSpPr>
          <p:nvPr>
            <p:ph idx="1"/>
          </p:nvPr>
        </p:nvSpPr>
        <p:spPr/>
        <p:txBody>
          <a:bodyPr>
            <a:normAutofit fontScale="85000" lnSpcReduction="20000"/>
          </a:bodyPr>
          <a:lstStyle/>
          <a:p>
            <a:r>
              <a:rPr lang="en-US" b="1" dirty="0" smtClean="0">
                <a:solidFill>
                  <a:schemeClr val="bg1"/>
                </a:solidFill>
                <a:latin typeface="Garamond" pitchFamily="18" charset="0"/>
              </a:rPr>
              <a:t>Muscle pain that occurs several hours to days after the activity is referred to as DOMS (as opposed to a muscle strain, which usually has corresponding pain that occurs during or immediately following a muscle contraction).The painful symptoms associated with DOMS typically increase in intensity during the first 24 hours after exertion, peak from 24 to 72 hours after the activity, and then subside. The degree of soreness is related to both the intensity of the muscular contraction and the duration of exercise, with intensity appearing to be the most important factor.</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0"/>
            <a:ext cx="9144000" cy="5046373"/>
          </a:xfrm>
          <a:prstGeom prst="rect">
            <a:avLst/>
          </a:prstGeom>
          <a:noFill/>
          <a:ln w="9525">
            <a:noFill/>
            <a:miter lim="800000"/>
            <a:headEnd/>
            <a:tailEnd/>
          </a:ln>
          <a:effectLst/>
        </p:spPr>
      </p:pic>
      <p:cxnSp>
        <p:nvCxnSpPr>
          <p:cNvPr id="4" name="Straight Arrow Connector 3"/>
          <p:cNvCxnSpPr/>
          <p:nvPr/>
        </p:nvCxnSpPr>
        <p:spPr>
          <a:xfrm rot="10800000">
            <a:off x="3352800" y="5410200"/>
            <a:ext cx="914400"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57200" y="533400"/>
            <a:ext cx="8153400" cy="5262979"/>
          </a:xfrm>
          <a:prstGeom prst="rect">
            <a:avLst/>
          </a:prstGeom>
        </p:spPr>
        <p:txBody>
          <a:bodyPr wrap="square">
            <a:spAutoFit/>
          </a:bodyPr>
          <a:lstStyle/>
          <a:p>
            <a:pPr algn="justLow"/>
            <a:r>
              <a:rPr lang="en-US" sz="2400" b="1" dirty="0" smtClean="0">
                <a:solidFill>
                  <a:schemeClr val="bg1"/>
                </a:solidFill>
                <a:latin typeface="Garamond" pitchFamily="18" charset="0"/>
              </a:rPr>
              <a:t>T2-weighted axial images obtained from the middle upper arm of the subject before (day 0) and serially after performance of eccentric muscle actions. The slight peripheral shading of the image obtained on day 0 was caused by contact of the subject’ s arm with the bore of the magnet during MR imaging. Anatomy is best depicted on the day 1 image, which shows a subtle increase in signal intensity in the biceps and </a:t>
            </a:r>
            <a:r>
              <a:rPr lang="en-US" sz="2400" b="1" dirty="0" err="1" smtClean="0">
                <a:solidFill>
                  <a:schemeClr val="bg1"/>
                </a:solidFill>
                <a:latin typeface="Garamond" pitchFamily="18" charset="0"/>
              </a:rPr>
              <a:t>brachialis</a:t>
            </a:r>
            <a:r>
              <a:rPr lang="en-US" sz="2400" b="1" dirty="0" smtClean="0">
                <a:solidFill>
                  <a:schemeClr val="bg1"/>
                </a:solidFill>
                <a:latin typeface="Garamond" pitchFamily="18" charset="0"/>
              </a:rPr>
              <a:t> muscles. The day 3 image shows a more diffuse pattern and a greater increase in signal intensity in the </a:t>
            </a:r>
            <a:r>
              <a:rPr lang="en-US" sz="2400" b="1" dirty="0" err="1" smtClean="0">
                <a:solidFill>
                  <a:schemeClr val="bg1"/>
                </a:solidFill>
                <a:latin typeface="Garamond" pitchFamily="18" charset="0"/>
              </a:rPr>
              <a:t>brachialis</a:t>
            </a:r>
            <a:r>
              <a:rPr lang="en-US" sz="2400" b="1" dirty="0" smtClean="0">
                <a:solidFill>
                  <a:schemeClr val="bg1"/>
                </a:solidFill>
                <a:latin typeface="Garamond" pitchFamily="18" charset="0"/>
              </a:rPr>
              <a:t> and almost the entire biceps muscle. The lateral aspect of the biceps, however, appears to have been unaffected throughout the time of the MR evaluation. The peak increased signal intensity is seen on day 5, along with the greatest distortion in the anatomy. </a:t>
            </a:r>
            <a:endParaRPr lang="en-US" sz="2400"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0" y="1066800"/>
            <a:ext cx="9114455" cy="2209800"/>
          </a:xfrm>
          <a:prstGeom prst="rect">
            <a:avLst/>
          </a:prstGeom>
          <a:noFill/>
          <a:ln w="9525">
            <a:noFill/>
            <a:miter lim="800000"/>
            <a:headEnd/>
            <a:tailEnd/>
          </a:ln>
          <a:effectLst/>
        </p:spPr>
      </p:pic>
      <p:sp>
        <p:nvSpPr>
          <p:cNvPr id="3" name="Rectangle 2"/>
          <p:cNvSpPr/>
          <p:nvPr/>
        </p:nvSpPr>
        <p:spPr>
          <a:xfrm>
            <a:off x="0" y="2743200"/>
            <a:ext cx="91440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3429000"/>
            <a:ext cx="8610600" cy="1200329"/>
          </a:xfrm>
          <a:prstGeom prst="rect">
            <a:avLst/>
          </a:prstGeom>
        </p:spPr>
        <p:txBody>
          <a:bodyPr wrap="square">
            <a:spAutoFit/>
          </a:bodyPr>
          <a:lstStyle/>
          <a:p>
            <a:r>
              <a:rPr lang="en-US" b="1" dirty="0" smtClean="0">
                <a:solidFill>
                  <a:schemeClr val="bg1"/>
                </a:solidFill>
                <a:latin typeface="Garamond" pitchFamily="18" charset="0"/>
              </a:rPr>
              <a:t>Delayed onset muscle soreness (DOMS). T2-weighted axial images obtained from the middle upper arms of five different subjects on day 5 after performing biceps curl exercise involving eccentric actions. Note the variability in the pattern of increased signal intensity affecting the biceps and </a:t>
            </a:r>
            <a:r>
              <a:rPr lang="en-US" b="1" dirty="0" err="1" smtClean="0">
                <a:solidFill>
                  <a:schemeClr val="bg1"/>
                </a:solidFill>
                <a:latin typeface="Garamond" pitchFamily="18" charset="0"/>
              </a:rPr>
              <a:t>brachialis</a:t>
            </a:r>
            <a:r>
              <a:rPr lang="en-US" b="1" dirty="0" smtClean="0">
                <a:solidFill>
                  <a:schemeClr val="bg1"/>
                </a:solidFill>
                <a:latin typeface="Garamond" pitchFamily="18" charset="0"/>
              </a:rPr>
              <a:t> muscles. </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Garamond" pitchFamily="18" charset="0"/>
              </a:rPr>
              <a:t>Muscle Contusion</a:t>
            </a:r>
            <a:endParaRPr lang="en-US" b="1" dirty="0">
              <a:solidFill>
                <a:schemeClr val="bg1"/>
              </a:solidFill>
              <a:latin typeface="Garamond" pitchFamily="18" charset="0"/>
            </a:endParaRPr>
          </a:p>
        </p:txBody>
      </p:sp>
      <p:sp>
        <p:nvSpPr>
          <p:cNvPr id="3" name="Content Placeholder 2"/>
          <p:cNvSpPr>
            <a:spLocks noGrp="1"/>
          </p:cNvSpPr>
          <p:nvPr>
            <p:ph idx="1"/>
          </p:nvPr>
        </p:nvSpPr>
        <p:spPr/>
        <p:txBody>
          <a:bodyPr>
            <a:normAutofit fontScale="77500" lnSpcReduction="20000"/>
          </a:bodyPr>
          <a:lstStyle/>
          <a:p>
            <a:pPr algn="justLow"/>
            <a:r>
              <a:rPr lang="en-US" b="1" dirty="0" smtClean="0">
                <a:solidFill>
                  <a:schemeClr val="bg1"/>
                </a:solidFill>
                <a:latin typeface="Garamond" pitchFamily="18" charset="0"/>
              </a:rPr>
              <a:t>A contusion of muscle is any compressive or concussive form of direct trauma to the tissue and is typically caused by a blunt object.</a:t>
            </a:r>
          </a:p>
          <a:p>
            <a:pPr algn="justLow"/>
            <a:r>
              <a:rPr lang="en-US" b="1" dirty="0" smtClean="0">
                <a:solidFill>
                  <a:schemeClr val="bg1"/>
                </a:solidFill>
                <a:latin typeface="Garamond" pitchFamily="18" charset="0"/>
              </a:rPr>
              <a:t>** Mild contusion: Active or passive range of motion is limited by less than one third of normal. Patients have an average of 6 days of  disability. </a:t>
            </a:r>
          </a:p>
          <a:p>
            <a:pPr algn="justLow"/>
            <a:r>
              <a:rPr lang="en-US" b="1" dirty="0" smtClean="0">
                <a:solidFill>
                  <a:schemeClr val="bg1"/>
                </a:solidFill>
                <a:latin typeface="Garamond" pitchFamily="18" charset="0"/>
              </a:rPr>
              <a:t>** Moderate contusion: Active motion is limited to one third to two thirds of the normal range of motion, usually due to the presence of muscle spasms. Patients have an average of 56 days of disability. </a:t>
            </a:r>
          </a:p>
          <a:p>
            <a:pPr algn="justLow"/>
            <a:r>
              <a:rPr lang="en-US" b="1" dirty="0" smtClean="0">
                <a:solidFill>
                  <a:schemeClr val="bg1"/>
                </a:solidFill>
                <a:latin typeface="Garamond" pitchFamily="18" charset="0"/>
              </a:rPr>
              <a:t>** Severe contusion: Active motion is limited by greater than two thirds of the normal range of motion. Patients have longer than 60 days of disability. </a:t>
            </a:r>
          </a:p>
          <a:p>
            <a:pPr algn="justLow"/>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371600" y="0"/>
            <a:ext cx="6553200" cy="5783367"/>
          </a:xfrm>
          <a:prstGeom prst="rect">
            <a:avLst/>
          </a:prstGeom>
          <a:noFill/>
          <a:ln w="9525">
            <a:noFill/>
            <a:miter lim="800000"/>
            <a:headEnd/>
            <a:tailEnd/>
          </a:ln>
          <a:effectLst/>
        </p:spPr>
      </p:pic>
      <p:sp>
        <p:nvSpPr>
          <p:cNvPr id="3" name="Rectangle 2"/>
          <p:cNvSpPr/>
          <p:nvPr/>
        </p:nvSpPr>
        <p:spPr>
          <a:xfrm>
            <a:off x="685800" y="5791200"/>
            <a:ext cx="7696200" cy="923330"/>
          </a:xfrm>
          <a:prstGeom prst="rect">
            <a:avLst/>
          </a:prstGeom>
        </p:spPr>
        <p:txBody>
          <a:bodyPr wrap="square">
            <a:spAutoFit/>
          </a:bodyPr>
          <a:lstStyle/>
          <a:p>
            <a:r>
              <a:rPr lang="en-US" b="1" dirty="0" smtClean="0">
                <a:solidFill>
                  <a:schemeClr val="bg1"/>
                </a:solidFill>
                <a:latin typeface="Garamond" pitchFamily="18" charset="0"/>
              </a:rPr>
              <a:t>Contusion. MR images of the </a:t>
            </a:r>
            <a:r>
              <a:rPr lang="en-US" b="1" dirty="0" err="1" smtClean="0">
                <a:solidFill>
                  <a:srgbClr val="FFFF00"/>
                </a:solidFill>
                <a:latin typeface="Garamond" pitchFamily="18" charset="0"/>
              </a:rPr>
              <a:t>gastrocnemius</a:t>
            </a:r>
            <a:r>
              <a:rPr lang="en-US" b="1" dirty="0" smtClean="0">
                <a:solidFill>
                  <a:schemeClr val="bg1"/>
                </a:solidFill>
                <a:latin typeface="Garamond" pitchFamily="18" charset="0"/>
              </a:rPr>
              <a:t> in a soccer player who sustained a contusion injury. The MR appearance on this axial image in contusion is similar to that seen in grade 1 or grade 2 muscle strains</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1"/>
            <a:ext cx="5257800" cy="6794223"/>
          </a:xfrm>
          <a:prstGeom prst="rect">
            <a:avLst/>
          </a:prstGeom>
          <a:noFill/>
          <a:ln w="9525">
            <a:noFill/>
            <a:miter lim="800000"/>
            <a:headEnd/>
            <a:tailEnd/>
          </a:ln>
          <a:effectLst/>
        </p:spPr>
      </p:pic>
      <p:sp>
        <p:nvSpPr>
          <p:cNvPr id="4" name="Rectangle 3"/>
          <p:cNvSpPr/>
          <p:nvPr/>
        </p:nvSpPr>
        <p:spPr>
          <a:xfrm>
            <a:off x="5334000" y="1676400"/>
            <a:ext cx="3581400" cy="2031325"/>
          </a:xfrm>
          <a:prstGeom prst="rect">
            <a:avLst/>
          </a:prstGeom>
        </p:spPr>
        <p:txBody>
          <a:bodyPr wrap="square">
            <a:spAutoFit/>
          </a:bodyPr>
          <a:lstStyle/>
          <a:p>
            <a:r>
              <a:rPr lang="en-US" b="1" dirty="0" err="1" smtClean="0">
                <a:solidFill>
                  <a:schemeClr val="bg1"/>
                </a:solidFill>
                <a:latin typeface="Garamond" pitchFamily="18" charset="0"/>
              </a:rPr>
              <a:t>Sequelae</a:t>
            </a:r>
            <a:r>
              <a:rPr lang="en-US" b="1" dirty="0" smtClean="0">
                <a:solidFill>
                  <a:schemeClr val="bg1"/>
                </a:solidFill>
                <a:latin typeface="Garamond" pitchFamily="18" charset="0"/>
              </a:rPr>
              <a:t> of </a:t>
            </a:r>
            <a:r>
              <a:rPr lang="en-US" b="1" dirty="0" err="1" smtClean="0">
                <a:solidFill>
                  <a:schemeClr val="bg1"/>
                </a:solidFill>
                <a:latin typeface="Garamond" pitchFamily="18" charset="0"/>
              </a:rPr>
              <a:t>exertional</a:t>
            </a:r>
            <a:r>
              <a:rPr lang="en-US" b="1" dirty="0" smtClean="0">
                <a:solidFill>
                  <a:schemeClr val="bg1"/>
                </a:solidFill>
                <a:latin typeface="Garamond" pitchFamily="18" charset="0"/>
              </a:rPr>
              <a:t> muscle injury, </a:t>
            </a:r>
            <a:r>
              <a:rPr lang="en-US" b="1" dirty="0" err="1" smtClean="0">
                <a:solidFill>
                  <a:schemeClr val="accent6">
                    <a:lumMod val="60000"/>
                    <a:lumOff val="40000"/>
                  </a:schemeClr>
                </a:solidFill>
                <a:latin typeface="Garamond" pitchFamily="18" charset="0"/>
              </a:rPr>
              <a:t>myositis</a:t>
            </a:r>
            <a:r>
              <a:rPr lang="en-US" b="1" dirty="0" smtClean="0">
                <a:solidFill>
                  <a:schemeClr val="accent6">
                    <a:lumMod val="60000"/>
                    <a:lumOff val="40000"/>
                  </a:schemeClr>
                </a:solidFill>
                <a:latin typeface="Garamond" pitchFamily="18" charset="0"/>
              </a:rPr>
              <a:t> </a:t>
            </a:r>
            <a:r>
              <a:rPr lang="en-US" b="1" dirty="0" err="1" smtClean="0">
                <a:solidFill>
                  <a:schemeClr val="accent6">
                    <a:lumMod val="60000"/>
                    <a:lumOff val="40000"/>
                  </a:schemeClr>
                </a:solidFill>
                <a:latin typeface="Garamond" pitchFamily="18" charset="0"/>
              </a:rPr>
              <a:t>ossificans</a:t>
            </a:r>
            <a:r>
              <a:rPr lang="en-US" b="1" dirty="0" smtClean="0">
                <a:solidFill>
                  <a:schemeClr val="bg1"/>
                </a:solidFill>
                <a:latin typeface="Garamond" pitchFamily="18" charset="0"/>
              </a:rPr>
              <a:t>. This coronal STIR image shows extensive increased signal intensity in the right quadriceps. A focal area of bone is evident in the soft tissue of the </a:t>
            </a:r>
            <a:r>
              <a:rPr lang="en-US" b="1" dirty="0" err="1" smtClean="0">
                <a:solidFill>
                  <a:schemeClr val="bg1"/>
                </a:solidFill>
                <a:latin typeface="Garamond" pitchFamily="18" charset="0"/>
              </a:rPr>
              <a:t>vastus</a:t>
            </a:r>
            <a:r>
              <a:rPr lang="en-US" b="1" dirty="0" smtClean="0">
                <a:solidFill>
                  <a:schemeClr val="bg1"/>
                </a:solidFill>
                <a:latin typeface="Garamond" pitchFamily="18" charset="0"/>
              </a:rPr>
              <a:t> </a:t>
            </a:r>
            <a:r>
              <a:rPr lang="en-US" b="1" dirty="0" err="1" smtClean="0">
                <a:solidFill>
                  <a:schemeClr val="bg1"/>
                </a:solidFill>
                <a:latin typeface="Garamond" pitchFamily="18" charset="0"/>
              </a:rPr>
              <a:t>lateralis</a:t>
            </a:r>
            <a:r>
              <a:rPr lang="en-US" b="1" dirty="0" smtClean="0">
                <a:solidFill>
                  <a:schemeClr val="bg1"/>
                </a:solidFill>
                <a:latin typeface="Garamond" pitchFamily="18" charset="0"/>
              </a:rPr>
              <a:t>. </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Garamond" pitchFamily="18" charset="0"/>
              </a:rPr>
              <a:t>Muscle Exercise</a:t>
            </a:r>
            <a:endParaRPr lang="en-US" b="1" dirty="0">
              <a:solidFill>
                <a:schemeClr val="bg1"/>
              </a:solidFill>
              <a:latin typeface="Garamond" pitchFamily="18" charset="0"/>
            </a:endParaRPr>
          </a:p>
        </p:txBody>
      </p:sp>
      <p:sp>
        <p:nvSpPr>
          <p:cNvPr id="3" name="Content Placeholder 2"/>
          <p:cNvSpPr>
            <a:spLocks noGrp="1"/>
          </p:cNvSpPr>
          <p:nvPr>
            <p:ph idx="1"/>
          </p:nvPr>
        </p:nvSpPr>
        <p:spPr>
          <a:xfrm>
            <a:off x="457200" y="1874837"/>
            <a:ext cx="8229600" cy="4525963"/>
          </a:xfrm>
        </p:spPr>
        <p:txBody>
          <a:bodyPr/>
          <a:lstStyle/>
          <a:p>
            <a:pPr algn="just"/>
            <a:r>
              <a:rPr lang="en-US" b="1" dirty="0" smtClean="0">
                <a:solidFill>
                  <a:schemeClr val="bg1"/>
                </a:solidFill>
                <a:latin typeface="Garamond" pitchFamily="18" charset="0"/>
              </a:rPr>
              <a:t>Muscle recruitment patterns can be determined for specific movements by comparing MR images obtained before exercise with those obtained either during or immediately after the activity is performed.</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4003257"/>
          </a:xfrm>
          <a:prstGeom prst="rect">
            <a:avLst/>
          </a:prstGeom>
          <a:noFill/>
          <a:ln w="9525">
            <a:noFill/>
            <a:miter lim="800000"/>
            <a:headEnd/>
            <a:tailEnd/>
          </a:ln>
          <a:effectLst/>
        </p:spPr>
      </p:pic>
      <p:sp>
        <p:nvSpPr>
          <p:cNvPr id="5" name="Rectangle 4"/>
          <p:cNvSpPr/>
          <p:nvPr/>
        </p:nvSpPr>
        <p:spPr>
          <a:xfrm>
            <a:off x="2286000" y="4258270"/>
            <a:ext cx="4572000" cy="923330"/>
          </a:xfrm>
          <a:prstGeom prst="rect">
            <a:avLst/>
          </a:prstGeom>
        </p:spPr>
        <p:txBody>
          <a:bodyPr>
            <a:spAutoFit/>
          </a:bodyPr>
          <a:lstStyle/>
          <a:p>
            <a:r>
              <a:rPr lang="en-US" b="1" dirty="0" smtClean="0">
                <a:solidFill>
                  <a:schemeClr val="bg1"/>
                </a:solidFill>
                <a:latin typeface="Garamond" pitchFamily="18" charset="0"/>
              </a:rPr>
              <a:t>T1-weighted axial image of bilateral thighs obtained to evaluate muscle anatomy (TR/TE, 600/20 </a:t>
            </a:r>
            <a:r>
              <a:rPr lang="en-US" b="1" dirty="0" err="1" smtClean="0">
                <a:solidFill>
                  <a:schemeClr val="bg1"/>
                </a:solidFill>
                <a:latin typeface="Garamond" pitchFamily="18" charset="0"/>
              </a:rPr>
              <a:t>msec</a:t>
            </a:r>
            <a:r>
              <a:rPr lang="en-US" b="1" dirty="0" smtClean="0">
                <a:solidFill>
                  <a:schemeClr val="bg1"/>
                </a:solidFill>
                <a:latin typeface="Garamond" pitchFamily="18" charset="0"/>
              </a:rPr>
              <a:t>). </a:t>
            </a:r>
            <a:endParaRPr lang="en-US" b="1" dirty="0">
              <a:solidFill>
                <a:schemeClr val="bg1"/>
              </a:solidFill>
              <a:latin typeface="Garamond" pitchFamily="18" charset="0"/>
            </a:endParaRPr>
          </a:p>
        </p:txBody>
      </p:sp>
      <p:sp>
        <p:nvSpPr>
          <p:cNvPr id="4" name="Oval 3"/>
          <p:cNvSpPr/>
          <p:nvPr/>
        </p:nvSpPr>
        <p:spPr>
          <a:xfrm>
            <a:off x="1447800" y="304800"/>
            <a:ext cx="4572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364037"/>
            <a:ext cx="9144000" cy="4360363"/>
          </a:xfrm>
          <a:prstGeom prst="rect">
            <a:avLst/>
          </a:prstGeom>
          <a:noFill/>
          <a:ln w="9525">
            <a:noFill/>
            <a:miter lim="800000"/>
            <a:headEnd/>
            <a:tailEnd/>
          </a:ln>
          <a:effectLst/>
        </p:spPr>
      </p:pic>
      <p:sp>
        <p:nvSpPr>
          <p:cNvPr id="3" name="Rectangle 2"/>
          <p:cNvSpPr/>
          <p:nvPr/>
        </p:nvSpPr>
        <p:spPr>
          <a:xfrm>
            <a:off x="304800" y="4951274"/>
            <a:ext cx="8305800" cy="1754326"/>
          </a:xfrm>
          <a:prstGeom prst="rect">
            <a:avLst/>
          </a:prstGeom>
        </p:spPr>
        <p:txBody>
          <a:bodyPr wrap="square">
            <a:spAutoFit/>
          </a:bodyPr>
          <a:lstStyle/>
          <a:p>
            <a:r>
              <a:rPr lang="en-US" b="1" dirty="0" smtClean="0">
                <a:solidFill>
                  <a:schemeClr val="bg1"/>
                </a:solidFill>
                <a:latin typeface="Garamond" pitchFamily="18" charset="0"/>
              </a:rPr>
              <a:t>MR imaging showing exercise-induced changes in signal intensity. Coronal plane IR-FSE images obtained immediately before (A) and after (B) the subject performed unilateral, side-lateral dumb bell raise exercise. Note the high signal intensity changes seen in the muscles of the rotator cuff. This information is often useful for evaluation of rehabilitation programs designed for training specific muscle groups </a:t>
            </a:r>
            <a:endParaRPr lang="en-US" b="1" dirty="0">
              <a:solidFill>
                <a:schemeClr val="bg1"/>
              </a:solidFill>
              <a:latin typeface="Garamond" pitchFamily="18" charset="0"/>
            </a:endParaRPr>
          </a:p>
        </p:txBody>
      </p:sp>
      <p:cxnSp>
        <p:nvCxnSpPr>
          <p:cNvPr id="5" name="Straight Arrow Connector 4"/>
          <p:cNvCxnSpPr/>
          <p:nvPr/>
        </p:nvCxnSpPr>
        <p:spPr>
          <a:xfrm rot="16200000" flipH="1">
            <a:off x="5029200" y="457200"/>
            <a:ext cx="457200" cy="457200"/>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3429000"/>
            <a:ext cx="9165930" cy="8991600"/>
          </a:xfrm>
          <a:prstGeom prst="rect">
            <a:avLst/>
          </a:prstGeom>
          <a:noFill/>
          <a:ln w="9525">
            <a:noFill/>
            <a:miter lim="800000"/>
            <a:headEnd/>
            <a:tailEnd/>
          </a:ln>
          <a:effectLst/>
        </p:spPr>
      </p:pic>
      <p:sp>
        <p:nvSpPr>
          <p:cNvPr id="3" name="Rectangle 2"/>
          <p:cNvSpPr/>
          <p:nvPr/>
        </p:nvSpPr>
        <p:spPr>
          <a:xfrm>
            <a:off x="0" y="-2667000"/>
            <a:ext cx="9144000" cy="396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5581471"/>
            <a:ext cx="8839200" cy="923330"/>
          </a:xfrm>
          <a:prstGeom prst="rect">
            <a:avLst/>
          </a:prstGeom>
        </p:spPr>
        <p:txBody>
          <a:bodyPr wrap="square">
            <a:spAutoFit/>
          </a:bodyPr>
          <a:lstStyle/>
          <a:p>
            <a:r>
              <a:rPr lang="en-US" b="1" dirty="0" smtClean="0">
                <a:solidFill>
                  <a:schemeClr val="bg1"/>
                </a:solidFill>
                <a:latin typeface="Garamond" pitchFamily="18" charset="0"/>
              </a:rPr>
              <a:t>Axial plane standard STIR image of the knee at the level of the femoral </a:t>
            </a:r>
            <a:r>
              <a:rPr lang="en-US" b="1" dirty="0" err="1" smtClean="0">
                <a:solidFill>
                  <a:schemeClr val="bg1"/>
                </a:solidFill>
                <a:latin typeface="Garamond" pitchFamily="18" charset="0"/>
              </a:rPr>
              <a:t>condyle</a:t>
            </a:r>
            <a:r>
              <a:rPr lang="en-US" b="1" dirty="0" smtClean="0">
                <a:solidFill>
                  <a:schemeClr val="bg1"/>
                </a:solidFill>
                <a:latin typeface="Garamond" pitchFamily="18" charset="0"/>
              </a:rPr>
              <a:t> showing bone contusion and soft tissue edema secondary to an impact injury. Same section location as seen in image B, obtained using an IR-FSE pulse sequence. </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ajs.sagepub.com/content/34/6/1008/F2/graphic-3.large.jpg"/>
          <p:cNvPicPr>
            <a:picLocks noChangeAspect="1" noChangeArrowheads="1"/>
          </p:cNvPicPr>
          <p:nvPr/>
        </p:nvPicPr>
        <p:blipFill>
          <a:blip r:embed="rId2"/>
          <a:srcRect/>
          <a:stretch>
            <a:fillRect/>
          </a:stretch>
        </p:blipFill>
        <p:spPr bwMode="auto">
          <a:xfrm>
            <a:off x="1123950" y="0"/>
            <a:ext cx="6877050" cy="68770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latin typeface="Garamond" pitchFamily="18" charset="0"/>
              </a:rPr>
              <a:t>exercise-induced changes in MR imaging </a:t>
            </a:r>
            <a:endParaRPr lang="en-US" b="1" dirty="0">
              <a:solidFill>
                <a:schemeClr val="bg1"/>
              </a:solidFill>
              <a:latin typeface="Garamond" pitchFamily="18" charset="0"/>
            </a:endParaRPr>
          </a:p>
        </p:txBody>
      </p:sp>
      <p:sp>
        <p:nvSpPr>
          <p:cNvPr id="3" name="Content Placeholder 2"/>
          <p:cNvSpPr>
            <a:spLocks noGrp="1"/>
          </p:cNvSpPr>
          <p:nvPr>
            <p:ph idx="1"/>
          </p:nvPr>
        </p:nvSpPr>
        <p:spPr/>
        <p:txBody>
          <a:bodyPr>
            <a:normAutofit fontScale="77500" lnSpcReduction="20000"/>
          </a:bodyPr>
          <a:lstStyle/>
          <a:p>
            <a:r>
              <a:rPr lang="en-US" b="1" dirty="0" smtClean="0">
                <a:solidFill>
                  <a:schemeClr val="bg1"/>
                </a:solidFill>
                <a:latin typeface="Garamond" pitchFamily="18" charset="0"/>
              </a:rPr>
              <a:t>Low-intensity, </a:t>
            </a:r>
            <a:r>
              <a:rPr lang="en-US" b="1" dirty="0" err="1" smtClean="0">
                <a:solidFill>
                  <a:schemeClr val="bg1"/>
                </a:solidFill>
                <a:latin typeface="Garamond" pitchFamily="18" charset="0"/>
              </a:rPr>
              <a:t>submaximal</a:t>
            </a:r>
            <a:r>
              <a:rPr lang="en-US" b="1" dirty="0" smtClean="0">
                <a:solidFill>
                  <a:schemeClr val="bg1"/>
                </a:solidFill>
                <a:latin typeface="Garamond" pitchFamily="18" charset="0"/>
              </a:rPr>
              <a:t> exercise causes an increase in muscle water content that is primarily due to changes in the extracellular compartment. Maximal-intensity exercise also causes an increase in muscle water, which is relatively greater in intracellular than extracellular water </a:t>
            </a:r>
            <a:r>
              <a:rPr lang="en-US" b="1" dirty="0" err="1" smtClean="0">
                <a:solidFill>
                  <a:schemeClr val="bg1"/>
                </a:solidFill>
                <a:latin typeface="Garamond" pitchFamily="18" charset="0"/>
              </a:rPr>
              <a:t>content.These</a:t>
            </a:r>
            <a:r>
              <a:rPr lang="en-US" b="1" dirty="0" smtClean="0">
                <a:solidFill>
                  <a:schemeClr val="bg1"/>
                </a:solidFill>
                <a:latin typeface="Garamond" pitchFamily="18" charset="0"/>
              </a:rPr>
              <a:t> water content changes are caused by the production of lactate and other substrates associated with a shift of water out of the vascular compartment and into the interstitial and intracellular spaces. As a result of these alterations in muscle water content, there is a short-term (</a:t>
            </a:r>
            <a:r>
              <a:rPr lang="en-US" b="1" dirty="0" err="1" smtClean="0">
                <a:solidFill>
                  <a:schemeClr val="bg1"/>
                </a:solidFill>
                <a:latin typeface="Garamond" pitchFamily="18" charset="0"/>
              </a:rPr>
              <a:t>ie</a:t>
            </a:r>
            <a:r>
              <a:rPr lang="en-US" b="1" dirty="0" smtClean="0">
                <a:solidFill>
                  <a:schemeClr val="bg1"/>
                </a:solidFill>
                <a:latin typeface="Garamond" pitchFamily="18" charset="0"/>
              </a:rPr>
              <a:t>, 10 minutes or less, depending on pulse sequence and other factors) increase in signal intensity that is seen during or immediately after exercise.</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7543800" cy="6770288"/>
          </a:xfrm>
          <a:prstGeom prst="rect">
            <a:avLst/>
          </a:prstGeom>
          <a:noFill/>
          <a:ln w="9525">
            <a:noFill/>
            <a:miter lim="800000"/>
            <a:headEnd/>
            <a:tailEnd/>
          </a:ln>
          <a:effectLst/>
        </p:spPr>
      </p:pic>
      <p:sp>
        <p:nvSpPr>
          <p:cNvPr id="3" name="Rectangle 2"/>
          <p:cNvSpPr/>
          <p:nvPr/>
        </p:nvSpPr>
        <p:spPr>
          <a:xfrm>
            <a:off x="381000" y="2858869"/>
            <a:ext cx="8382000" cy="646331"/>
          </a:xfrm>
          <a:prstGeom prst="rect">
            <a:avLst/>
          </a:prstGeom>
        </p:spPr>
        <p:txBody>
          <a:bodyPr wrap="square">
            <a:spAutoFit/>
          </a:bodyPr>
          <a:lstStyle/>
          <a:p>
            <a:r>
              <a:rPr lang="en-US" b="1" dirty="0" smtClean="0">
                <a:solidFill>
                  <a:schemeClr val="bg1"/>
                </a:solidFill>
                <a:latin typeface="Garamond" pitchFamily="18" charset="0"/>
              </a:rPr>
              <a:t>Images shown are before exercise, at 1 minute, at 3 minutes, and at 7 minutes. Note recruitment pattern of muscles related to duration of activity. </a:t>
            </a:r>
            <a:endParaRPr lang="en-US" b="1" dirty="0">
              <a:solidFill>
                <a:schemeClr val="bg1"/>
              </a:solidFill>
              <a:latin typeface="Garamond" pitchFamily="18" charset="0"/>
            </a:endParaRPr>
          </a:p>
        </p:txBody>
      </p:sp>
      <p:sp>
        <p:nvSpPr>
          <p:cNvPr id="4" name="Rectangle 3"/>
          <p:cNvSpPr/>
          <p:nvPr/>
        </p:nvSpPr>
        <p:spPr>
          <a:xfrm>
            <a:off x="6602909" y="228600"/>
            <a:ext cx="2693491" cy="646331"/>
          </a:xfrm>
          <a:prstGeom prst="rect">
            <a:avLst/>
          </a:prstGeom>
        </p:spPr>
        <p:txBody>
          <a:bodyPr wrap="square">
            <a:spAutoFit/>
          </a:bodyPr>
          <a:lstStyle/>
          <a:p>
            <a:r>
              <a:rPr lang="en-US" b="1" dirty="0" smtClean="0">
                <a:solidFill>
                  <a:schemeClr val="bg1"/>
                </a:solidFill>
                <a:latin typeface="Garamond" pitchFamily="18" charset="0"/>
              </a:rPr>
              <a:t>MR imaging of skeletal muscle during exercise</a:t>
            </a:r>
            <a:endParaRPr lang="en-US" b="1"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914" name="Picture 2" descr="Full-size image (40 K)"/>
          <p:cNvPicPr>
            <a:picLocks noChangeAspect="1" noChangeArrowheads="1"/>
          </p:cNvPicPr>
          <p:nvPr/>
        </p:nvPicPr>
        <p:blipFill>
          <a:blip r:embed="rId2"/>
          <a:srcRect/>
          <a:stretch>
            <a:fillRect/>
          </a:stretch>
        </p:blipFill>
        <p:spPr bwMode="auto">
          <a:xfrm>
            <a:off x="304800" y="0"/>
            <a:ext cx="8534400" cy="6875604"/>
          </a:xfrm>
          <a:prstGeom prst="rect">
            <a:avLst/>
          </a:prstGeom>
          <a:noFill/>
        </p:spPr>
      </p:pic>
      <p:cxnSp>
        <p:nvCxnSpPr>
          <p:cNvPr id="4" name="Straight Arrow Connector 3"/>
          <p:cNvCxnSpPr/>
          <p:nvPr/>
        </p:nvCxnSpPr>
        <p:spPr>
          <a:xfrm rot="10800000">
            <a:off x="762000" y="3810000"/>
            <a:ext cx="6096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066801"/>
            <a:ext cx="6781800" cy="1754326"/>
          </a:xfrm>
          <a:prstGeom prst="rect">
            <a:avLst/>
          </a:prstGeom>
        </p:spPr>
        <p:txBody>
          <a:bodyPr wrap="square">
            <a:spAutoFit/>
          </a:bodyPr>
          <a:lstStyle/>
          <a:p>
            <a:r>
              <a:rPr lang="en-US" dirty="0" smtClean="0"/>
              <a:t>MRI of the lower leg (mid-calf) obtained before and immediately after exercise. A: Before plantar flexion with the knee flexed at 90°, B: After plantar flexion with the knee flexed at 90°, C: Before plantar flexion with the knee fully extended (0° flexion), D: After plantar flexion with the knee fully extended (0° flexion). At full knee extension the </a:t>
            </a:r>
            <a:r>
              <a:rPr lang="en-US" dirty="0" err="1" smtClean="0"/>
              <a:t>peroneus</a:t>
            </a:r>
            <a:r>
              <a:rPr lang="en-US" dirty="0" smtClean="0"/>
              <a:t> was recruited to stabilize the ankle.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1415</Words>
  <Application>Microsoft Office PowerPoint</Application>
  <PresentationFormat>On-screen Show (4:3)</PresentationFormat>
  <Paragraphs>35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Magnetic Resonance Imaging of Muscles</vt:lpstr>
      <vt:lpstr>Slide 2</vt:lpstr>
      <vt:lpstr>Slide 3</vt:lpstr>
      <vt:lpstr>Slide 4</vt:lpstr>
      <vt:lpstr>Slide 5</vt:lpstr>
      <vt:lpstr>exercise-induced changes in MR imaging </vt:lpstr>
      <vt:lpstr>Slide 7</vt:lpstr>
      <vt:lpstr>Slide 8</vt:lpstr>
      <vt:lpstr>Slide 9</vt:lpstr>
      <vt:lpstr>Muscle Injuries And Pain</vt:lpstr>
      <vt:lpstr>A simple grading system of MTU strains muscle-tendon unit (MTU)</vt:lpstr>
      <vt:lpstr>Slide 12</vt:lpstr>
      <vt:lpstr>Slide 13</vt:lpstr>
      <vt:lpstr>Slide 14</vt:lpstr>
      <vt:lpstr>Slide 15</vt:lpstr>
      <vt:lpstr>Slide 16</vt:lpstr>
      <vt:lpstr>Slide 17</vt:lpstr>
      <vt:lpstr>Slide 18</vt:lpstr>
      <vt:lpstr>Slide 19</vt:lpstr>
      <vt:lpstr>Slide 20</vt:lpstr>
      <vt:lpstr>Slide 21</vt:lpstr>
      <vt:lpstr>Delayed Onset Muscle Soreness</vt:lpstr>
      <vt:lpstr>Slide 23</vt:lpstr>
      <vt:lpstr>Slide 24</vt:lpstr>
      <vt:lpstr>Slide 25</vt:lpstr>
      <vt:lpstr>Muscle Contusion</vt:lpstr>
      <vt:lpstr>Slide 27</vt:lpstr>
      <vt:lpstr>Slide 28</vt:lpstr>
      <vt:lpstr>Muscle Exercise</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Resonance Imaging of Muscles</dc:title>
  <dc:creator>Tavan</dc:creator>
  <cp:lastModifiedBy>Amirsam</cp:lastModifiedBy>
  <cp:revision>60</cp:revision>
  <dcterms:created xsi:type="dcterms:W3CDTF">2010-01-12T07:44:09Z</dcterms:created>
  <dcterms:modified xsi:type="dcterms:W3CDTF">2012-09-05T13:49:56Z</dcterms:modified>
</cp:coreProperties>
</file>