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7"/>
  </p:notesMasterIdLst>
  <p:sldIdLst>
    <p:sldId id="312" r:id="rId4"/>
    <p:sldId id="314" r:id="rId5"/>
    <p:sldId id="304" r:id="rId6"/>
    <p:sldId id="305" r:id="rId7"/>
    <p:sldId id="306" r:id="rId8"/>
    <p:sldId id="257" r:id="rId9"/>
    <p:sldId id="258" r:id="rId10"/>
    <p:sldId id="259" r:id="rId11"/>
    <p:sldId id="260" r:id="rId12"/>
    <p:sldId id="262" r:id="rId13"/>
    <p:sldId id="263" r:id="rId14"/>
    <p:sldId id="309" r:id="rId15"/>
    <p:sldId id="268" r:id="rId16"/>
    <p:sldId id="269" r:id="rId17"/>
    <p:sldId id="270" r:id="rId18"/>
    <p:sldId id="310" r:id="rId19"/>
    <p:sldId id="271" r:id="rId20"/>
    <p:sldId id="274" r:id="rId21"/>
    <p:sldId id="275" r:id="rId22"/>
    <p:sldId id="276" r:id="rId23"/>
    <p:sldId id="277" r:id="rId24"/>
    <p:sldId id="287" r:id="rId25"/>
    <p:sldId id="291" r:id="rId26"/>
    <p:sldId id="311" r:id="rId27"/>
    <p:sldId id="307" r:id="rId28"/>
    <p:sldId id="292" r:id="rId29"/>
    <p:sldId id="316" r:id="rId30"/>
    <p:sldId id="317" r:id="rId31"/>
    <p:sldId id="294" r:id="rId32"/>
    <p:sldId id="295" r:id="rId33"/>
    <p:sldId id="298" r:id="rId34"/>
    <p:sldId id="315" r:id="rId35"/>
    <p:sldId id="31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7BF74-AA0C-45E0-8B27-7A4979682031}"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A3C70D-B631-48E1-B77D-176AFD78F1E2}" type="slidenum">
              <a:rPr lang="en-US" smtClean="0"/>
              <a:t>‹#›</a:t>
            </a:fld>
            <a:endParaRPr lang="en-US"/>
          </a:p>
        </p:txBody>
      </p:sp>
    </p:spTree>
    <p:extLst>
      <p:ext uri="{BB962C8B-B14F-4D97-AF65-F5344CB8AC3E}">
        <p14:creationId xmlns:p14="http://schemas.microsoft.com/office/powerpoint/2010/main" val="272254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A3C70D-B631-48E1-B77D-176AFD78F1E2}" type="slidenum">
              <a:rPr lang="en-US" smtClean="0"/>
              <a:t>6</a:t>
            </a:fld>
            <a:endParaRPr lang="en-US"/>
          </a:p>
        </p:txBody>
      </p:sp>
    </p:spTree>
    <p:extLst>
      <p:ext uri="{BB962C8B-B14F-4D97-AF65-F5344CB8AC3E}">
        <p14:creationId xmlns:p14="http://schemas.microsoft.com/office/powerpoint/2010/main" val="94921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410E3-5F8C-4087-B7AB-C8A9A1D8A9B3}"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66478-D5E0-40CD-90EB-372BCB07F8EF}" type="slidenum">
              <a:rPr lang="en-US" smtClean="0"/>
              <a:t>‹#›</a:t>
            </a:fld>
            <a:endParaRPr lang="en-US"/>
          </a:p>
        </p:txBody>
      </p:sp>
    </p:spTree>
    <p:extLst>
      <p:ext uri="{BB962C8B-B14F-4D97-AF65-F5344CB8AC3E}">
        <p14:creationId xmlns:p14="http://schemas.microsoft.com/office/powerpoint/2010/main" val="131596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18190F-9475-4D9B-8F51-5D7D691B06C1}"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66478-D5E0-40CD-90EB-372BCB07F8EF}" type="slidenum">
              <a:rPr lang="en-US" smtClean="0"/>
              <a:t>‹#›</a:t>
            </a:fld>
            <a:endParaRPr lang="en-US"/>
          </a:p>
        </p:txBody>
      </p:sp>
    </p:spTree>
    <p:extLst>
      <p:ext uri="{BB962C8B-B14F-4D97-AF65-F5344CB8AC3E}">
        <p14:creationId xmlns:p14="http://schemas.microsoft.com/office/powerpoint/2010/main" val="178478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4B4F29-4833-4E2A-B382-ABEF18DE60DF}"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66478-D5E0-40CD-90EB-372BCB07F8EF}" type="slidenum">
              <a:rPr lang="en-US" smtClean="0"/>
              <a:t>‹#›</a:t>
            </a:fld>
            <a:endParaRPr lang="en-US"/>
          </a:p>
        </p:txBody>
      </p:sp>
    </p:spTree>
    <p:extLst>
      <p:ext uri="{BB962C8B-B14F-4D97-AF65-F5344CB8AC3E}">
        <p14:creationId xmlns:p14="http://schemas.microsoft.com/office/powerpoint/2010/main" val="3029116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A09EEA-B737-40F1-ABD6-A4EC5DB999A5}" type="datetime1">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B96293-2727-4A6E-9688-2BFDFEB11C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82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3E471C-17BC-48AE-B0A7-D9498679343B}" type="datetime1">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B96293-2727-4A6E-9688-2BFDFEB11C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25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EC9F13-6F0C-4C78-8F2C-3363DDA924F6}" type="datetime1">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B96293-2727-4A6E-9688-2BFDFEB11C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234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8D572E-2D23-40E8-9254-DC954B3560F1}" type="datetime1">
              <a:rPr lang="en-US" smtClean="0">
                <a:solidFill>
                  <a:prstClr val="black">
                    <a:tint val="75000"/>
                  </a:prstClr>
                </a:solidFill>
              </a:rPr>
              <a:pPr/>
              <a:t>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B96293-2727-4A6E-9688-2BFDFEB11C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825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AA4E28-8D59-4DC3-B700-C55CC16CEE75}" type="datetime1">
              <a:rPr lang="en-US" smtClean="0">
                <a:solidFill>
                  <a:prstClr val="black">
                    <a:tint val="75000"/>
                  </a:prstClr>
                </a:solidFill>
              </a:rPr>
              <a:pPr/>
              <a:t>12/9/2019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B96293-2727-4A6E-9688-2BFDFEB11C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29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39B79-DD97-4324-8ED4-139BC952784B}" type="datetime1">
              <a:rPr lang="en-US" smtClean="0">
                <a:solidFill>
                  <a:prstClr val="black">
                    <a:tint val="75000"/>
                  </a:prstClr>
                </a:solidFill>
              </a:rPr>
              <a:pPr/>
              <a:t>12/9/2019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B96293-2727-4A6E-9688-2BFDFEB11C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977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DDC48-FF13-4A0E-9290-005DE781D69C}" type="datetime1">
              <a:rPr lang="en-US" smtClean="0">
                <a:solidFill>
                  <a:prstClr val="black">
                    <a:tint val="75000"/>
                  </a:prstClr>
                </a:solidFill>
              </a:rPr>
              <a:pPr/>
              <a:t>12/9/2019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B96293-2727-4A6E-9688-2BFDFEB11C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071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09DC4-9DC4-4673-BBD5-58B972EA6AC0}" type="datetime1">
              <a:rPr lang="en-US" smtClean="0">
                <a:solidFill>
                  <a:prstClr val="black">
                    <a:tint val="75000"/>
                  </a:prstClr>
                </a:solidFill>
              </a:rPr>
              <a:pPr/>
              <a:t>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B96293-2727-4A6E-9688-2BFDFEB11C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35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3E6EC0-F849-4C8C-8C6D-D1D5A85D7A2D}"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66478-D5E0-40CD-90EB-372BCB07F8EF}" type="slidenum">
              <a:rPr lang="en-US" smtClean="0"/>
              <a:t>‹#›</a:t>
            </a:fld>
            <a:endParaRPr lang="en-US"/>
          </a:p>
        </p:txBody>
      </p:sp>
    </p:spTree>
    <p:extLst>
      <p:ext uri="{BB962C8B-B14F-4D97-AF65-F5344CB8AC3E}">
        <p14:creationId xmlns:p14="http://schemas.microsoft.com/office/powerpoint/2010/main" val="1553805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8D1F6-A3B8-4C91-B542-19C42E017787}" type="datetime1">
              <a:rPr lang="en-US" smtClean="0">
                <a:solidFill>
                  <a:prstClr val="black">
                    <a:tint val="75000"/>
                  </a:prstClr>
                </a:solidFill>
              </a:rPr>
              <a:pPr/>
              <a:t>12/9/2019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B96293-2727-4A6E-9688-2BFDFEB11C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732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24E8C-D529-425E-9358-29E7E7E9A129}" type="datetime1">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B96293-2727-4A6E-9688-2BFDFEB11C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611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D63C62-86E4-4245-B516-FD1879B646F9}" type="datetime1">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B96293-2727-4A6E-9688-2BFDFEB11C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771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26ED76-8DE0-40B0-B4EC-CFE96F9F99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7449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870416-A262-4A40-8287-7E5F8D5FB7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7011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36DEAD-17F2-4752-9AAF-DBA9404882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5962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22848DE-C3F9-4177-ADA3-A45E51F0BD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5833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A95892E-9E83-42EA-BF4E-226DD3BB84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5839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575289-EE8D-41FB-B37A-4103F9D942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5639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39EC900-EF24-4396-9E4B-BFF91FE595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404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74555-EB01-4E19-B62F-DFEFF6B49513}" type="datetime1">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766478-D5E0-40CD-90EB-372BCB07F8EF}" type="slidenum">
              <a:rPr lang="en-US" smtClean="0"/>
              <a:t>‹#›</a:t>
            </a:fld>
            <a:endParaRPr lang="en-US"/>
          </a:p>
        </p:txBody>
      </p:sp>
    </p:spTree>
    <p:extLst>
      <p:ext uri="{BB962C8B-B14F-4D97-AF65-F5344CB8AC3E}">
        <p14:creationId xmlns:p14="http://schemas.microsoft.com/office/powerpoint/2010/main" val="3928955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1DA7641-616F-4E1F-A962-1D4FF73763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2770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419476-026B-4E96-8301-C24FB77FE0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3198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349779-BCBA-4C27-AB3B-B8276182BC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6199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799DEA-5C8C-425D-9F3E-0DAB66527C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9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9B5F4-CFFB-4A40-B62E-B7244F7057AE}" type="datetime1">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66478-D5E0-40CD-90EB-372BCB07F8EF}" type="slidenum">
              <a:rPr lang="en-US" smtClean="0"/>
              <a:t>‹#›</a:t>
            </a:fld>
            <a:endParaRPr lang="en-US"/>
          </a:p>
        </p:txBody>
      </p:sp>
    </p:spTree>
    <p:extLst>
      <p:ext uri="{BB962C8B-B14F-4D97-AF65-F5344CB8AC3E}">
        <p14:creationId xmlns:p14="http://schemas.microsoft.com/office/powerpoint/2010/main" val="97728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73D7DF-4DBE-40A2-84D7-495FB67B7F14}" type="datetime1">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766478-D5E0-40CD-90EB-372BCB07F8EF}" type="slidenum">
              <a:rPr lang="en-US" smtClean="0"/>
              <a:t>‹#›</a:t>
            </a:fld>
            <a:endParaRPr lang="en-US"/>
          </a:p>
        </p:txBody>
      </p:sp>
    </p:spTree>
    <p:extLst>
      <p:ext uri="{BB962C8B-B14F-4D97-AF65-F5344CB8AC3E}">
        <p14:creationId xmlns:p14="http://schemas.microsoft.com/office/powerpoint/2010/main" val="191469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0A9602-0E1D-4BBC-AD1D-762C2E743BFF}" type="datetime1">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766478-D5E0-40CD-90EB-372BCB07F8EF}" type="slidenum">
              <a:rPr lang="en-US" smtClean="0"/>
              <a:t>‹#›</a:t>
            </a:fld>
            <a:endParaRPr lang="en-US"/>
          </a:p>
        </p:txBody>
      </p:sp>
    </p:spTree>
    <p:extLst>
      <p:ext uri="{BB962C8B-B14F-4D97-AF65-F5344CB8AC3E}">
        <p14:creationId xmlns:p14="http://schemas.microsoft.com/office/powerpoint/2010/main" val="148902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971D5-FAFF-4527-B9EF-71718E8626C1}" type="datetime1">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766478-D5E0-40CD-90EB-372BCB07F8EF}" type="slidenum">
              <a:rPr lang="en-US" smtClean="0"/>
              <a:t>‹#›</a:t>
            </a:fld>
            <a:endParaRPr lang="en-US"/>
          </a:p>
        </p:txBody>
      </p:sp>
    </p:spTree>
    <p:extLst>
      <p:ext uri="{BB962C8B-B14F-4D97-AF65-F5344CB8AC3E}">
        <p14:creationId xmlns:p14="http://schemas.microsoft.com/office/powerpoint/2010/main" val="117447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B77B4-5A74-40A7-902A-AAB143B026E6}" type="datetime1">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66478-D5E0-40CD-90EB-372BCB07F8EF}" type="slidenum">
              <a:rPr lang="en-US" smtClean="0"/>
              <a:t>‹#›</a:t>
            </a:fld>
            <a:endParaRPr lang="en-US"/>
          </a:p>
        </p:txBody>
      </p:sp>
    </p:spTree>
    <p:extLst>
      <p:ext uri="{BB962C8B-B14F-4D97-AF65-F5344CB8AC3E}">
        <p14:creationId xmlns:p14="http://schemas.microsoft.com/office/powerpoint/2010/main" val="125849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9F739-B099-4FA7-A133-BE412FD8B0ED}" type="datetime1">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66478-D5E0-40CD-90EB-372BCB07F8EF}" type="slidenum">
              <a:rPr lang="en-US" smtClean="0"/>
              <a:t>‹#›</a:t>
            </a:fld>
            <a:endParaRPr lang="en-US"/>
          </a:p>
        </p:txBody>
      </p:sp>
    </p:spTree>
    <p:extLst>
      <p:ext uri="{BB962C8B-B14F-4D97-AF65-F5344CB8AC3E}">
        <p14:creationId xmlns:p14="http://schemas.microsoft.com/office/powerpoint/2010/main" val="286891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BC721-9559-42F0-BA31-A1788CDFECE0}" type="datetime1">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66478-D5E0-40CD-90EB-372BCB07F8EF}" type="slidenum">
              <a:rPr lang="en-US" smtClean="0"/>
              <a:t>‹#›</a:t>
            </a:fld>
            <a:endParaRPr lang="en-US"/>
          </a:p>
        </p:txBody>
      </p:sp>
    </p:spTree>
    <p:extLst>
      <p:ext uri="{BB962C8B-B14F-4D97-AF65-F5344CB8AC3E}">
        <p14:creationId xmlns:p14="http://schemas.microsoft.com/office/powerpoint/2010/main" val="1971154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AF40F-E025-4937-A6BF-0E9CD361408A}" type="datetime1">
              <a:rPr lang="en-US" smtClean="0">
                <a:solidFill>
                  <a:prstClr val="black">
                    <a:tint val="75000"/>
                  </a:prstClr>
                </a:solidFill>
              </a:rPr>
              <a:pPr/>
              <a:t>12/9/2019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96293-2727-4A6E-9688-2BFDFEB11C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06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49DA5BD-A19F-4178-9787-5AC627DEF1C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366570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2EBFEFDB-17BB-478B-965A-AFC256026B1C}" type="slidenum">
              <a:rPr lang="en-US" altLang="en-US">
                <a:solidFill>
                  <a:srgbClr val="000000"/>
                </a:solidFill>
              </a:rPr>
              <a:pPr/>
              <a:t>1</a:t>
            </a:fld>
            <a:endParaRPr lang="en-US" altLang="en-US">
              <a:solidFill>
                <a:srgbClr val="000000"/>
              </a:solidFill>
            </a:endParaRPr>
          </a:p>
        </p:txBody>
      </p:sp>
      <p:sp>
        <p:nvSpPr>
          <p:cNvPr id="4098" name="Rectangle 2"/>
          <p:cNvSpPr>
            <a:spLocks noGrp="1" noChangeArrowheads="1"/>
          </p:cNvSpPr>
          <p:nvPr>
            <p:ph type="title"/>
          </p:nvPr>
        </p:nvSpPr>
        <p:spPr>
          <a:xfrm>
            <a:off x="489397" y="274638"/>
            <a:ext cx="11294771" cy="6126162"/>
          </a:xfrm>
          <a:gradFill rotWithShape="1">
            <a:gsLst>
              <a:gs pos="0">
                <a:srgbClr val="CCFF99"/>
              </a:gs>
              <a:gs pos="100000">
                <a:srgbClr val="CCFF99">
                  <a:gamma/>
                  <a:shade val="46275"/>
                  <a:invGamma/>
                </a:srgbClr>
              </a:gs>
            </a:gsLst>
            <a:path path="shape">
              <a:fillToRect l="50000" t="50000" r="50000" b="50000"/>
            </a:path>
          </a:gradFill>
        </p:spPr>
        <p:txBody>
          <a:bodyPr/>
          <a:lstStyle/>
          <a:p>
            <a:endParaRPr lang="en-US" altLang="en-US" dirty="0"/>
          </a:p>
        </p:txBody>
      </p:sp>
      <p:sp>
        <p:nvSpPr>
          <p:cNvPr id="4099" name="AutoShape 3"/>
          <p:cNvSpPr>
            <a:spLocks noChangeArrowheads="1"/>
          </p:cNvSpPr>
          <p:nvPr/>
        </p:nvSpPr>
        <p:spPr bwMode="auto">
          <a:xfrm>
            <a:off x="3733800" y="1219200"/>
            <a:ext cx="5029200" cy="4191000"/>
          </a:xfrm>
          <a:prstGeom prst="horizontalScroll">
            <a:avLst>
              <a:gd name="adj" fmla="val 1359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a-IR" altLang="en-US" sz="6000">
                <a:solidFill>
                  <a:srgbClr val="000099"/>
                </a:solidFill>
              </a:rPr>
              <a:t>به نام خدا</a:t>
            </a:r>
            <a:endParaRPr lang="en-US" altLang="en-US" sz="6000">
              <a:solidFill>
                <a:srgbClr val="000099"/>
              </a:solidFill>
            </a:endParaRPr>
          </a:p>
        </p:txBody>
      </p:sp>
    </p:spTree>
    <p:extLst>
      <p:ext uri="{BB962C8B-B14F-4D97-AF65-F5344CB8AC3E}">
        <p14:creationId xmlns:p14="http://schemas.microsoft.com/office/powerpoint/2010/main" val="203825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1703"/>
          </a:xfr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en-US" dirty="0" err="1" smtClean="0">
                <a:latin typeface="Times New Roman" panose="02020603050405020304" pitchFamily="18" charset="0"/>
                <a:cs typeface="Times New Roman" panose="02020603050405020304" pitchFamily="18" charset="0"/>
              </a:rPr>
              <a:t>Sarcopenia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3725169"/>
          </a:xfrm>
        </p:spPr>
        <p:txBody>
          <a:bodyPr>
            <a:noAutofit/>
          </a:bodyPr>
          <a:lstStyle/>
          <a:p>
            <a:r>
              <a:rPr lang="en-US" sz="3200" dirty="0">
                <a:latin typeface="Times New Roman" panose="02020603050405020304" pitchFamily="18" charset="0"/>
                <a:cs typeface="Times New Roman" panose="02020603050405020304" pitchFamily="18" charset="0"/>
              </a:rPr>
              <a:t>is low lean body mass (mostly muscle); fatigue is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common, strength may be lessened, and physical function </a:t>
            </a:r>
            <a:r>
              <a:rPr lang="en-US" sz="3200" dirty="0" smtClean="0">
                <a:latin typeface="Times New Roman" panose="02020603050405020304" pitchFamily="18" charset="0"/>
                <a:cs typeface="Times New Roman" panose="02020603050405020304" pitchFamily="18" charset="0"/>
              </a:rPr>
              <a:t>limited.</a:t>
            </a:r>
          </a:p>
          <a:p>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As functionality is lost, patients with cancer may no longer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be able to live independently, and they often report lower quality </a:t>
            </a:r>
            <a:r>
              <a:rPr lang="en-US" sz="3200" dirty="0" smtClean="0">
                <a:latin typeface="Times New Roman" panose="02020603050405020304" pitchFamily="18" charset="0"/>
                <a:cs typeface="Times New Roman" panose="02020603050405020304" pitchFamily="18" charset="0"/>
              </a:rPr>
              <a:t>of life</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C766478-D5E0-40CD-90EB-372BCB07F8EF}" type="slidenum">
              <a:rPr lang="en-US" smtClean="0"/>
              <a:t>10</a:t>
            </a:fld>
            <a:endParaRPr lang="en-US"/>
          </a:p>
        </p:txBody>
      </p:sp>
    </p:spTree>
    <p:extLst>
      <p:ext uri="{BB962C8B-B14F-4D97-AF65-F5344CB8AC3E}">
        <p14:creationId xmlns:p14="http://schemas.microsoft.com/office/powerpoint/2010/main" val="20388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157"/>
          </a:xfrm>
          <a:solidFill>
            <a:schemeClr val="accent6">
              <a:lumMod val="20000"/>
              <a:lumOff val="80000"/>
            </a:schemeClr>
          </a:solidFill>
          <a:scene3d>
            <a:camera prst="orthographicFront"/>
            <a:lightRig rig="threePt" dir="t"/>
          </a:scene3d>
          <a:sp3d>
            <a:bevelT w="114300" prst="hardEdge"/>
          </a:sp3d>
        </p:spPr>
        <p:txBody>
          <a:bodyPr/>
          <a:lstStyle/>
          <a:p>
            <a:pPr algn="ctr"/>
            <a:r>
              <a:rPr lang="en-US" dirty="0" err="1" smtClean="0">
                <a:latin typeface="Times New Roman" panose="02020603050405020304" pitchFamily="18" charset="0"/>
                <a:cs typeface="Times New Roman" panose="02020603050405020304" pitchFamily="18" charset="0"/>
              </a:rPr>
              <a:t>Sarcopenic</a:t>
            </a:r>
            <a:r>
              <a:rPr lang="en-US" dirty="0" smtClean="0">
                <a:latin typeface="Times New Roman" panose="02020603050405020304" pitchFamily="18" charset="0"/>
                <a:cs typeface="Times New Roman" panose="02020603050405020304" pitchFamily="18" charset="0"/>
              </a:rPr>
              <a:t> obesity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600" dirty="0">
                <a:latin typeface="Times New Roman" panose="02020603050405020304" pitchFamily="18" charset="0"/>
                <a:cs typeface="Times New Roman" panose="02020603050405020304" pitchFamily="18" charset="0"/>
              </a:rPr>
              <a:t>is low lean body mass in obese </a:t>
            </a:r>
            <a:r>
              <a:rPr lang="en-US" sz="3600" dirty="0" smtClean="0">
                <a:latin typeface="Times New Roman" panose="02020603050405020304" pitchFamily="18" charset="0"/>
                <a:cs typeface="Times New Roman" panose="02020603050405020304" pitchFamily="18" charset="0"/>
              </a:rPr>
              <a:t>individuals.</a:t>
            </a:r>
          </a:p>
          <a:p>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In such patients, clinicians frequently </a:t>
            </a:r>
            <a:r>
              <a:rPr lang="en-US" sz="3600" dirty="0">
                <a:solidFill>
                  <a:srgbClr val="FF0000"/>
                </a:solidFill>
                <a:latin typeface="Times New Roman" panose="02020603050405020304" pitchFamily="18" charset="0"/>
                <a:cs typeface="Times New Roman" panose="02020603050405020304" pitchFamily="18" charset="0"/>
              </a:rPr>
              <a:t>overlook muscle loss </a:t>
            </a:r>
            <a:r>
              <a:rPr lang="en-US" sz="3600" dirty="0" smtClean="0">
                <a:solidFill>
                  <a:srgbClr val="FF0000"/>
                </a:solidFill>
                <a:latin typeface="Times New Roman" panose="02020603050405020304" pitchFamily="18" charset="0"/>
                <a:cs typeface="Times New Roman" panose="02020603050405020304" pitchFamily="18" charset="0"/>
              </a:rPr>
              <a:t>due to </a:t>
            </a:r>
            <a:r>
              <a:rPr lang="en-US" sz="3600" dirty="0">
                <a:solidFill>
                  <a:srgbClr val="FF0000"/>
                </a:solidFill>
                <a:latin typeface="Times New Roman" panose="02020603050405020304" pitchFamily="18" charset="0"/>
                <a:cs typeface="Times New Roman" panose="02020603050405020304" pitchFamily="18" charset="0"/>
              </a:rPr>
              <a:t>the presence of excess fat</a:t>
            </a:r>
            <a:r>
              <a:rPr lang="en-US" sz="3600" dirty="0">
                <a:latin typeface="Times New Roman" panose="02020603050405020304" pitchFamily="18" charset="0"/>
                <a:cs typeface="Times New Roman" panose="02020603050405020304" pitchFamily="18" charset="0"/>
              </a:rPr>
              <a:t> and extracellular </a:t>
            </a:r>
            <a:r>
              <a:rPr lang="en-US" sz="3600" dirty="0" smtClean="0">
                <a:latin typeface="Times New Roman" panose="02020603050405020304" pitchFamily="18" charset="0"/>
                <a:cs typeface="Times New Roman" panose="02020603050405020304" pitchFamily="18" charset="0"/>
              </a:rPr>
              <a:t>water. </a:t>
            </a:r>
            <a:r>
              <a:rPr lang="en-US" sz="3600" dirty="0">
                <a:latin typeface="Times New Roman" panose="02020603050405020304" pitchFamily="18" charset="0"/>
                <a:cs typeface="Times New Roman" panose="02020603050405020304" pitchFamily="18" charset="0"/>
              </a:rPr>
              <a:t>In fact, </a:t>
            </a:r>
            <a:r>
              <a:rPr lang="en-US" sz="3600" dirty="0" smtClean="0">
                <a:latin typeface="Times New Roman" panose="02020603050405020304" pitchFamily="18" charset="0"/>
                <a:cs typeface="Times New Roman" panose="02020603050405020304" pitchFamily="18" charset="0"/>
              </a:rPr>
              <a:t>the presence </a:t>
            </a:r>
            <a:r>
              <a:rPr lang="en-US" sz="3600" dirty="0">
                <a:latin typeface="Times New Roman" panose="02020603050405020304" pitchFamily="18" charset="0"/>
                <a:cs typeface="Times New Roman" panose="02020603050405020304" pitchFamily="18" charset="0"/>
              </a:rPr>
              <a:t>of </a:t>
            </a:r>
            <a:r>
              <a:rPr lang="en-US" sz="3600" dirty="0" err="1">
                <a:latin typeface="Times New Roman" panose="02020603050405020304" pitchFamily="18" charset="0"/>
                <a:cs typeface="Times New Roman" panose="02020603050405020304" pitchFamily="18" charset="0"/>
              </a:rPr>
              <a:t>sarcopenic</a:t>
            </a:r>
            <a:r>
              <a:rPr lang="en-US" sz="3600" dirty="0">
                <a:latin typeface="Times New Roman" panose="02020603050405020304" pitchFamily="18" charset="0"/>
                <a:cs typeface="Times New Roman" panose="02020603050405020304" pitchFamily="18" charset="0"/>
              </a:rPr>
              <a:t> obesity is an important </a:t>
            </a:r>
            <a:r>
              <a:rPr lang="en-US" sz="3600" dirty="0">
                <a:solidFill>
                  <a:srgbClr val="FF0000"/>
                </a:solidFill>
                <a:latin typeface="Times New Roman" panose="02020603050405020304" pitchFamily="18" charset="0"/>
                <a:cs typeface="Times New Roman" panose="02020603050405020304" pitchFamily="18" charset="0"/>
              </a:rPr>
              <a:t>predictor of adverse</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outcome</a:t>
            </a:r>
            <a:r>
              <a:rPr lang="en-US" sz="3600" dirty="0">
                <a:latin typeface="Times New Roman" panose="02020603050405020304" pitchFamily="18" charset="0"/>
                <a:cs typeface="Times New Roman" panose="02020603050405020304" pitchFamily="18" charset="0"/>
              </a:rPr>
              <a:t>, which can be further worsened by surgical interventions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2C766478-D5E0-40CD-90EB-372BCB07F8EF}" type="slidenum">
              <a:rPr lang="en-US" smtClean="0"/>
              <a:t>11</a:t>
            </a:fld>
            <a:endParaRPr lang="en-US"/>
          </a:p>
        </p:txBody>
      </p:sp>
    </p:spTree>
    <p:extLst>
      <p:ext uri="{BB962C8B-B14F-4D97-AF65-F5344CB8AC3E}">
        <p14:creationId xmlns:p14="http://schemas.microsoft.com/office/powerpoint/2010/main" val="540064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766478-D5E0-40CD-90EB-372BCB07F8EF}" type="slidenum">
              <a:rPr lang="en-US" smtClean="0"/>
              <a:t>12</a:t>
            </a:fld>
            <a:endParaRPr lang="en-US"/>
          </a:p>
        </p:txBody>
      </p:sp>
      <p:pic>
        <p:nvPicPr>
          <p:cNvPr id="3" name="Picture 2"/>
          <p:cNvPicPr>
            <a:picLocks noChangeAspect="1"/>
          </p:cNvPicPr>
          <p:nvPr/>
        </p:nvPicPr>
        <p:blipFill>
          <a:blip r:embed="rId2"/>
          <a:stretch>
            <a:fillRect/>
          </a:stretch>
        </p:blipFill>
        <p:spPr>
          <a:xfrm>
            <a:off x="811369" y="528034"/>
            <a:ext cx="10419008" cy="5486400"/>
          </a:xfrm>
          <a:prstGeom prst="rect">
            <a:avLst/>
          </a:prstGeom>
        </p:spPr>
      </p:pic>
    </p:spTree>
    <p:extLst>
      <p:ext uri="{BB962C8B-B14F-4D97-AF65-F5344CB8AC3E}">
        <p14:creationId xmlns:p14="http://schemas.microsoft.com/office/powerpoint/2010/main" val="2184769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5945"/>
          </a:xfrm>
          <a:solidFill>
            <a:schemeClr val="accent6">
              <a:lumMod val="20000"/>
              <a:lumOff val="80000"/>
            </a:schemeClr>
          </a:solidFill>
        </p:spPr>
        <p:txBody>
          <a:bodyPr>
            <a:noAutofit/>
          </a:bodyPr>
          <a:lstStyle/>
          <a:p>
            <a:pPr algn="ctr"/>
            <a:r>
              <a:rPr lang="en-US" sz="3600" i="0" dirty="0" smtClean="0">
                <a:solidFill>
                  <a:srgbClr val="000000"/>
                </a:solidFill>
                <a:effectLst/>
                <a:latin typeface="Times New Roman" panose="02020603050405020304" pitchFamily="18" charset="0"/>
                <a:cs typeface="Times New Roman" panose="02020603050405020304" pitchFamily="18" charset="0"/>
              </a:rPr>
              <a:t/>
            </a:r>
            <a:br>
              <a:rPr lang="en-US" sz="3600" i="0" dirty="0" smtClean="0">
                <a:solidFill>
                  <a:srgbClr val="000000"/>
                </a:solidFill>
                <a:effectLst/>
                <a:latin typeface="Times New Roman" panose="02020603050405020304" pitchFamily="18" charset="0"/>
                <a:cs typeface="Times New Roman" panose="02020603050405020304" pitchFamily="18" charset="0"/>
              </a:rPr>
            </a:br>
            <a:r>
              <a:rPr lang="en-US" sz="3600" i="0" dirty="0" smtClean="0">
                <a:solidFill>
                  <a:srgbClr val="000000"/>
                </a:solidFill>
                <a:effectLst/>
                <a:latin typeface="Times New Roman" panose="02020603050405020304" pitchFamily="18" charset="0"/>
                <a:cs typeface="Times New Roman" panose="02020603050405020304" pitchFamily="18" charset="0"/>
              </a:rPr>
              <a:t>High health and financial costs of malnutrition in patients with cancer</a:t>
            </a:r>
            <a:br>
              <a:rPr lang="en-US" sz="3600" i="0" dirty="0" smtClean="0">
                <a:solidFill>
                  <a:srgbClr val="000000"/>
                </a:solidFill>
                <a:effectLst/>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4530725"/>
          </a:xfrm>
        </p:spPr>
        <p:txBody>
          <a:bodyPr>
            <a:normAutofit lnSpcReduction="10000"/>
          </a:bodyPr>
          <a:lstStyle/>
          <a:p>
            <a:r>
              <a:rPr lang="en-US" sz="3000" i="0" dirty="0" smtClean="0">
                <a:solidFill>
                  <a:srgbClr val="000000"/>
                </a:solidFill>
                <a:effectLst/>
                <a:latin typeface="Times New Roman" panose="02020603050405020304" pitchFamily="18" charset="0"/>
                <a:cs typeface="Times New Roman" panose="02020603050405020304" pitchFamily="18" charset="0"/>
              </a:rPr>
              <a:t>Numerous studies have highlighted the consequences of</a:t>
            </a:r>
            <a:br>
              <a:rPr lang="en-US" sz="3000" i="0" dirty="0" smtClean="0">
                <a:solidFill>
                  <a:srgbClr val="000000"/>
                </a:solidFill>
                <a:effectLst/>
                <a:latin typeface="Times New Roman" panose="02020603050405020304" pitchFamily="18" charset="0"/>
                <a:cs typeface="Times New Roman" panose="02020603050405020304" pitchFamily="18" charset="0"/>
              </a:rPr>
            </a:br>
            <a:r>
              <a:rPr lang="en-US" sz="3000" i="0" dirty="0" smtClean="0">
                <a:solidFill>
                  <a:srgbClr val="000000"/>
                </a:solidFill>
                <a:effectLst/>
                <a:latin typeface="Times New Roman" panose="02020603050405020304" pitchFamily="18" charset="0"/>
                <a:cs typeface="Times New Roman" panose="02020603050405020304" pitchFamily="18" charset="0"/>
              </a:rPr>
              <a:t>malnutrition in patients with cancer, including adverse impact on</a:t>
            </a:r>
            <a:br>
              <a:rPr lang="en-US" sz="3000" i="0" dirty="0" smtClean="0">
                <a:solidFill>
                  <a:srgbClr val="000000"/>
                </a:solidFill>
                <a:effectLst/>
                <a:latin typeface="Times New Roman" panose="02020603050405020304" pitchFamily="18" charset="0"/>
                <a:cs typeface="Times New Roman" panose="02020603050405020304" pitchFamily="18" charset="0"/>
              </a:rPr>
            </a:br>
            <a:r>
              <a:rPr lang="en-US" sz="3000" i="0" dirty="0" smtClean="0">
                <a:solidFill>
                  <a:srgbClr val="000000"/>
                </a:solidFill>
                <a:effectLst/>
                <a:latin typeface="Times New Roman" panose="02020603050405020304" pitchFamily="18" charset="0"/>
                <a:cs typeface="Times New Roman" panose="02020603050405020304" pitchFamily="18" charset="0"/>
              </a:rPr>
              <a:t>health and survival and added </a:t>
            </a:r>
            <a:r>
              <a:rPr lang="en-US" sz="3000" b="1" i="0" dirty="0" smtClean="0">
                <a:solidFill>
                  <a:srgbClr val="FF0000"/>
                </a:solidFill>
                <a:effectLst/>
                <a:latin typeface="Times New Roman" panose="02020603050405020304" pitchFamily="18" charset="0"/>
                <a:cs typeface="Times New Roman" panose="02020603050405020304" pitchFamily="18" charset="0"/>
              </a:rPr>
              <a:t>healthcare costs.</a:t>
            </a:r>
          </a:p>
          <a:p>
            <a:endParaRPr lang="en-US" sz="3000" dirty="0">
              <a:solidFill>
                <a:srgbClr val="000000"/>
              </a:solidFill>
              <a:latin typeface="Times New Roman" panose="02020603050405020304" pitchFamily="18" charset="0"/>
              <a:cs typeface="Times New Roman" panose="02020603050405020304" pitchFamily="18" charset="0"/>
            </a:endParaRPr>
          </a:p>
          <a:p>
            <a:r>
              <a:rPr lang="en-US" sz="3000" i="0" dirty="0" smtClean="0">
                <a:solidFill>
                  <a:srgbClr val="000000"/>
                </a:solidFill>
                <a:effectLst/>
                <a:latin typeface="Times New Roman" panose="02020603050405020304" pitchFamily="18" charset="0"/>
                <a:cs typeface="Times New Roman" panose="02020603050405020304" pitchFamily="18" charset="0"/>
              </a:rPr>
              <a:t>In terms of poor health outcomes, </a:t>
            </a:r>
            <a:r>
              <a:rPr lang="en-US" sz="3000" i="1" dirty="0" smtClean="0">
                <a:solidFill>
                  <a:srgbClr val="FF0000"/>
                </a:solidFill>
                <a:effectLst/>
                <a:latin typeface="Times New Roman" panose="02020603050405020304" pitchFamily="18" charset="0"/>
                <a:cs typeface="Times New Roman" panose="02020603050405020304" pitchFamily="18" charset="0"/>
              </a:rPr>
              <a:t>malnutrition was associated with loss of weight and muscle, reduced immune competence and more infections , psychosocial stress, lower quality of life, treatment toxicity, and greater risk of mortality.</a:t>
            </a:r>
          </a:p>
          <a:p>
            <a:pPr marL="0" indent="0">
              <a:buNone/>
            </a:pPr>
            <a:r>
              <a:rPr lang="en-US" i="0" dirty="0" smtClean="0">
                <a:solidFill>
                  <a:srgbClr val="000000"/>
                </a:solidFill>
                <a:effectLst/>
                <a:latin typeface="AdvOT863180fb"/>
              </a:rPr>
              <a:t/>
            </a:r>
            <a:br>
              <a:rPr lang="en-US" i="0" dirty="0" smtClean="0">
                <a:solidFill>
                  <a:srgbClr val="000000"/>
                </a:solidFill>
                <a:effectLst/>
                <a:latin typeface="AdvOT863180fb"/>
              </a:rPr>
            </a:br>
            <a:endParaRPr lang="en-US" dirty="0"/>
          </a:p>
        </p:txBody>
      </p:sp>
      <p:sp>
        <p:nvSpPr>
          <p:cNvPr id="4" name="Slide Number Placeholder 3"/>
          <p:cNvSpPr>
            <a:spLocks noGrp="1"/>
          </p:cNvSpPr>
          <p:nvPr>
            <p:ph type="sldNum" sz="quarter" idx="12"/>
          </p:nvPr>
        </p:nvSpPr>
        <p:spPr/>
        <p:txBody>
          <a:bodyPr/>
          <a:lstStyle/>
          <a:p>
            <a:fld id="{2C766478-D5E0-40CD-90EB-372BCB07F8EF}" type="slidenum">
              <a:rPr lang="en-US" smtClean="0"/>
              <a:t>13</a:t>
            </a:fld>
            <a:endParaRPr lang="en-US"/>
          </a:p>
        </p:txBody>
      </p:sp>
    </p:spTree>
    <p:extLst>
      <p:ext uri="{BB962C8B-B14F-4D97-AF65-F5344CB8AC3E}">
        <p14:creationId xmlns:p14="http://schemas.microsoft.com/office/powerpoint/2010/main" val="1378435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a:scene3d>
            <a:camera prst="orthographicFront"/>
            <a:lightRig rig="threePt" dir="t"/>
          </a:scene3d>
          <a:sp3d>
            <a:bevelT w="152400" h="50800" prst="softRound"/>
          </a:sp3d>
        </p:spPr>
        <p:txBody>
          <a:bodyPr>
            <a:normAutofit fontScale="90000"/>
          </a:bodyPr>
          <a:lstStyle/>
          <a:p>
            <a:pPr algn="ct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FFFF00"/>
                </a:solidFill>
                <a:effectLst/>
                <a:latin typeface="Times New Roman" panose="02020603050405020304" pitchFamily="18" charset="0"/>
                <a:cs typeface="Times New Roman" panose="02020603050405020304" pitchFamily="18" charset="0"/>
              </a:rPr>
              <a:t>Mechanisms underlying cancer-related impairment of nutritional status</a:t>
            </a:r>
            <a:br>
              <a:rPr lang="en-US" i="0" dirty="0" smtClean="0">
                <a:solidFill>
                  <a:srgbClr val="FFFF00"/>
                </a:solidFill>
                <a:effectLst/>
                <a:latin typeface="Times New Roman" panose="02020603050405020304" pitchFamily="18" charset="0"/>
                <a:cs typeface="Times New Roman" panose="02020603050405020304" pitchFamily="18" charset="0"/>
              </a:rPr>
            </a:br>
            <a:endParaRPr lang="en-US"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3200" i="0" dirty="0" smtClean="0">
                <a:solidFill>
                  <a:srgbClr val="000000"/>
                </a:solidFill>
                <a:effectLst/>
                <a:latin typeface="Times New Roman" panose="02020603050405020304" pitchFamily="18" charset="0"/>
                <a:cs typeface="Times New Roman" panose="02020603050405020304" pitchFamily="18" charset="0"/>
              </a:rPr>
              <a:t>Cancer-related malnutrition is a multimodal process because</a:t>
            </a:r>
            <a:br>
              <a:rPr lang="en-US" sz="3200" i="0" dirty="0" smtClean="0">
                <a:solidFill>
                  <a:srgbClr val="000000"/>
                </a:solidFill>
                <a:effectLst/>
                <a:latin typeface="Times New Roman" panose="02020603050405020304" pitchFamily="18" charset="0"/>
                <a:cs typeface="Times New Roman" panose="02020603050405020304" pitchFamily="18" charset="0"/>
              </a:rPr>
            </a:br>
            <a:r>
              <a:rPr lang="en-US" sz="3200" i="0" dirty="0" smtClean="0">
                <a:solidFill>
                  <a:srgbClr val="000000"/>
                </a:solidFill>
                <a:effectLst/>
                <a:latin typeface="Times New Roman" panose="02020603050405020304" pitchFamily="18" charset="0"/>
                <a:cs typeface="Times New Roman" panose="02020603050405020304" pitchFamily="18" charset="0"/>
              </a:rPr>
              <a:t>many factors collude to </a:t>
            </a:r>
            <a:r>
              <a:rPr lang="en-US" sz="3200" b="1" i="1" dirty="0" smtClean="0">
                <a:solidFill>
                  <a:srgbClr val="FF0000"/>
                </a:solidFill>
                <a:effectLst/>
                <a:latin typeface="Times New Roman" panose="02020603050405020304" pitchFamily="18" charset="0"/>
                <a:cs typeface="Times New Roman" panose="02020603050405020304" pitchFamily="18" charset="0"/>
              </a:rPr>
              <a:t>impair food intake, increase energy and protein needs, decrease anabolic stimuli such as physical activity, and alter metabolism in different organs or tissues. </a:t>
            </a:r>
          </a:p>
          <a:p>
            <a:r>
              <a:rPr lang="en-US" sz="3200" b="1" i="1" u="sng" dirty="0" smtClean="0">
                <a:solidFill>
                  <a:schemeClr val="accent1">
                    <a:lumMod val="50000"/>
                  </a:schemeClr>
                </a:solidFill>
                <a:effectLst/>
                <a:latin typeface="Times New Roman" panose="02020603050405020304" pitchFamily="18" charset="0"/>
                <a:cs typeface="Times New Roman" panose="02020603050405020304" pitchFamily="18" charset="0"/>
              </a:rPr>
              <a:t>The </a:t>
            </a:r>
            <a:r>
              <a:rPr lang="en-US" sz="3200" b="1" i="1" u="sng" dirty="0" smtClean="0">
                <a:solidFill>
                  <a:srgbClr val="FF0000"/>
                </a:solidFill>
                <a:effectLst/>
                <a:latin typeface="Times New Roman" panose="02020603050405020304" pitchFamily="18" charset="0"/>
                <a:cs typeface="Times New Roman" panose="02020603050405020304" pitchFamily="18" charset="0"/>
              </a:rPr>
              <a:t>multimodal</a:t>
            </a:r>
            <a:r>
              <a:rPr lang="en-US" sz="3200" b="1" i="1" u="sng" dirty="0" smtClean="0">
                <a:solidFill>
                  <a:schemeClr val="accent1">
                    <a:lumMod val="50000"/>
                  </a:schemeClr>
                </a:solidFill>
                <a:effectLst/>
                <a:latin typeface="Times New Roman" panose="02020603050405020304" pitchFamily="18" charset="0"/>
                <a:cs typeface="Times New Roman" panose="02020603050405020304" pitchFamily="18" charset="0"/>
              </a:rPr>
              <a:t> drivers of malnutrition form a rationale for use of </a:t>
            </a:r>
            <a:r>
              <a:rPr lang="en-US" sz="3200" b="1" i="1" u="sng" dirty="0" smtClean="0">
                <a:solidFill>
                  <a:srgbClr val="FF0000"/>
                </a:solidFill>
                <a:effectLst/>
                <a:latin typeface="Times New Roman" panose="02020603050405020304" pitchFamily="18" charset="0"/>
                <a:cs typeface="Times New Roman" panose="02020603050405020304" pitchFamily="18" charset="0"/>
              </a:rPr>
              <a:t>multiple</a:t>
            </a:r>
            <a:r>
              <a:rPr lang="en-US" sz="3200" b="1" i="1" u="sng" dirty="0" smtClean="0">
                <a:solidFill>
                  <a:schemeClr val="accent1">
                    <a:lumMod val="50000"/>
                  </a:schemeClr>
                </a:solidFill>
                <a:effectLst/>
                <a:latin typeface="Times New Roman" panose="02020603050405020304" pitchFamily="18" charset="0"/>
                <a:cs typeface="Times New Roman" panose="02020603050405020304" pitchFamily="18" charset="0"/>
              </a:rPr>
              <a:t> therapeutic strategies to prevent, delay, or treat malnutrition in people with cancer.</a:t>
            </a:r>
            <a:br>
              <a:rPr lang="en-US" sz="3200" b="1" i="1" u="sng" dirty="0" smtClean="0">
                <a:solidFill>
                  <a:schemeClr val="accent1">
                    <a:lumMod val="50000"/>
                  </a:schemeClr>
                </a:solidFill>
                <a:effectLst/>
                <a:latin typeface="Times New Roman" panose="02020603050405020304" pitchFamily="18" charset="0"/>
                <a:cs typeface="Times New Roman" panose="02020603050405020304" pitchFamily="18" charset="0"/>
              </a:rPr>
            </a:br>
            <a:endParaRPr lang="en-US" sz="3200" b="1" i="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C766478-D5E0-40CD-90EB-372BCB07F8EF}" type="slidenum">
              <a:rPr lang="en-US" smtClean="0"/>
              <a:t>14</a:t>
            </a:fld>
            <a:endParaRPr lang="en-US"/>
          </a:p>
        </p:txBody>
      </p:sp>
    </p:spTree>
    <p:extLst>
      <p:ext uri="{BB962C8B-B14F-4D97-AF65-F5344CB8AC3E}">
        <p14:creationId xmlns:p14="http://schemas.microsoft.com/office/powerpoint/2010/main" val="4022325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8824"/>
          </a:xfrm>
          <a:solidFill>
            <a:schemeClr val="accent1">
              <a:lumMod val="20000"/>
              <a:lumOff val="80000"/>
            </a:schemeClr>
          </a:solidFill>
        </p:spPr>
        <p:txBody>
          <a:bodyPr>
            <a:normAutofit fontScale="90000"/>
          </a:bodyPr>
          <a:lstStyle/>
          <a:p>
            <a:pPr algn="ct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Immune response, systemic inflammation, and symptoms</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Patients with cancer report </a:t>
            </a:r>
            <a:r>
              <a:rPr lang="en-US" dirty="0">
                <a:solidFill>
                  <a:srgbClr val="FF0000"/>
                </a:solidFill>
                <a:latin typeface="Times New Roman" panose="02020603050405020304" pitchFamily="18" charset="0"/>
                <a:cs typeface="Times New Roman" panose="02020603050405020304" pitchFamily="18" charset="0"/>
              </a:rPr>
              <a:t>clusters of symptoms </a:t>
            </a:r>
            <a:r>
              <a:rPr lang="en-US" dirty="0">
                <a:latin typeface="Times New Roman" panose="02020603050405020304" pitchFamily="18" charset="0"/>
                <a:cs typeface="Times New Roman" panose="02020603050405020304" pitchFamily="18" charset="0"/>
              </a:rPr>
              <a:t>that can be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related to poor nutrient intake, weight loss, and declining physical</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function, as well as fatigue, pain, and </a:t>
            </a:r>
            <a:r>
              <a:rPr lang="en-US" dirty="0" smtClean="0">
                <a:latin typeface="Times New Roman" panose="02020603050405020304" pitchFamily="18" charset="0"/>
                <a:cs typeface="Times New Roman" panose="02020603050405020304" pitchFamily="18" charset="0"/>
              </a:rPr>
              <a:t>depression .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fact, </a:t>
            </a:r>
            <a:r>
              <a:rPr lang="en-US" b="1" i="1" dirty="0">
                <a:solidFill>
                  <a:srgbClr val="FF0000"/>
                </a:solidFill>
                <a:latin typeface="Times New Roman" panose="02020603050405020304" pitchFamily="18" charset="0"/>
                <a:cs typeface="Times New Roman" panose="02020603050405020304" pitchFamily="18" charset="0"/>
              </a:rPr>
              <a:t>there is </a:t>
            </a:r>
            <a:r>
              <a:rPr lang="en-US" b="1" i="1" dirty="0" smtClean="0">
                <a:solidFill>
                  <a:srgbClr val="FF0000"/>
                </a:solidFill>
                <a:latin typeface="Times New Roman" panose="02020603050405020304" pitchFamily="18" charset="0"/>
                <a:cs typeface="Times New Roman" panose="02020603050405020304" pitchFamily="18" charset="0"/>
              </a:rPr>
              <a:t>a consistent </a:t>
            </a:r>
            <a:r>
              <a:rPr lang="en-US" b="1" i="1" dirty="0">
                <a:solidFill>
                  <a:srgbClr val="FF0000"/>
                </a:solidFill>
                <a:latin typeface="Times New Roman" panose="02020603050405020304" pitchFamily="18" charset="0"/>
                <a:cs typeface="Times New Roman" panose="02020603050405020304" pitchFamily="18" charset="0"/>
              </a:rPr>
              <a:t>association </a:t>
            </a:r>
            <a:r>
              <a:rPr lang="en-US" dirty="0">
                <a:latin typeface="Times New Roman" panose="02020603050405020304" pitchFamily="18" charset="0"/>
                <a:cs typeface="Times New Roman" panose="02020603050405020304" pitchFamily="18" charset="0"/>
              </a:rPr>
              <a:t>between symptoms, the presence of inflammatory markers, and </a:t>
            </a:r>
            <a:r>
              <a:rPr lang="en-US" dirty="0" err="1">
                <a:latin typeface="Times New Roman" panose="02020603050405020304" pitchFamily="18" charset="0"/>
                <a:cs typeface="Times New Roman" panose="02020603050405020304" pitchFamily="18" charset="0"/>
              </a:rPr>
              <a:t>upregulated</a:t>
            </a:r>
            <a:r>
              <a:rPr lang="en-US" dirty="0">
                <a:latin typeface="Times New Roman" panose="02020603050405020304" pitchFamily="18" charset="0"/>
                <a:cs typeface="Times New Roman" panose="02020603050405020304" pitchFamily="18" charset="0"/>
              </a:rPr>
              <a:t> immune </a:t>
            </a:r>
            <a:r>
              <a:rPr lang="en-US" dirty="0" smtClean="0">
                <a:latin typeface="Times New Roman" panose="02020603050405020304" pitchFamily="18" charset="0"/>
                <a:cs typeface="Times New Roman" panose="02020603050405020304" pitchFamily="18" charset="0"/>
              </a:rPr>
              <a:t>responses.</a:t>
            </a:r>
          </a:p>
          <a:p>
            <a:r>
              <a:rPr lang="en-US" dirty="0" smtClean="0">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Poor cancer outcomes </a:t>
            </a:r>
            <a:r>
              <a:rPr lang="en-US" dirty="0">
                <a:latin typeface="Times New Roman" panose="02020603050405020304" pitchFamily="18" charset="0"/>
                <a:cs typeface="Times New Roman" panose="02020603050405020304" pitchFamily="18" charset="0"/>
              </a:rPr>
              <a:t>are predicted by markers of the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systemic </a:t>
            </a:r>
            <a:r>
              <a:rPr lang="en-US" dirty="0" smtClean="0">
                <a:latin typeface="Times New Roman" panose="02020603050405020304" pitchFamily="18" charset="0"/>
                <a:cs typeface="Times New Roman" panose="02020603050405020304" pitchFamily="18" charset="0"/>
              </a:rPr>
              <a:t>inflammatory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C766478-D5E0-40CD-90EB-372BCB07F8EF}" type="slidenum">
              <a:rPr lang="en-US" smtClean="0"/>
              <a:t>15</a:t>
            </a:fld>
            <a:endParaRPr lang="en-US"/>
          </a:p>
        </p:txBody>
      </p:sp>
    </p:spTree>
    <p:extLst>
      <p:ext uri="{BB962C8B-B14F-4D97-AF65-F5344CB8AC3E}">
        <p14:creationId xmlns:p14="http://schemas.microsoft.com/office/powerpoint/2010/main" val="2480236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766478-D5E0-40CD-90EB-372BCB07F8EF}" type="slidenum">
              <a:rPr lang="en-US" smtClean="0"/>
              <a:t>16</a:t>
            </a:fld>
            <a:endParaRPr lang="en-US"/>
          </a:p>
        </p:txBody>
      </p:sp>
      <p:pic>
        <p:nvPicPr>
          <p:cNvPr id="3" name="Picture 2"/>
          <p:cNvPicPr>
            <a:picLocks noChangeAspect="1"/>
          </p:cNvPicPr>
          <p:nvPr/>
        </p:nvPicPr>
        <p:blipFill>
          <a:blip r:embed="rId2"/>
          <a:stretch>
            <a:fillRect/>
          </a:stretch>
        </p:blipFill>
        <p:spPr>
          <a:xfrm>
            <a:off x="1214437" y="871537"/>
            <a:ext cx="9763125" cy="5114925"/>
          </a:xfrm>
          <a:prstGeom prst="rect">
            <a:avLst/>
          </a:prstGeom>
        </p:spPr>
      </p:pic>
    </p:spTree>
    <p:extLst>
      <p:ext uri="{BB962C8B-B14F-4D97-AF65-F5344CB8AC3E}">
        <p14:creationId xmlns:p14="http://schemas.microsoft.com/office/powerpoint/2010/main" val="552536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7309"/>
          </a:xfrm>
          <a:solidFill>
            <a:schemeClr val="accent6">
              <a:lumMod val="40000"/>
              <a:lumOff val="60000"/>
            </a:schemeClr>
          </a:solidFill>
          <a:scene3d>
            <a:camera prst="orthographicFront"/>
            <a:lightRig rig="threePt" dir="t"/>
          </a:scene3d>
          <a:sp3d>
            <a:bevelT w="165100" prst="coolSlant"/>
          </a:sp3d>
        </p:spPr>
        <p:txBody>
          <a:bodyPr>
            <a:normAutofit fontScale="90000"/>
          </a:bodyPr>
          <a:lstStyle/>
          <a:p>
            <a:pPr algn="ct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Spillover of tumor-derived cytokines worsens systemic inflammation</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3441834"/>
          </a:xfrm>
        </p:spPr>
        <p:txBody>
          <a:bodyPr>
            <a:noAutofit/>
          </a:bodyPr>
          <a:lstStyle/>
          <a:p>
            <a:r>
              <a:rPr lang="en-US" sz="3200" i="0" dirty="0" smtClean="0">
                <a:solidFill>
                  <a:srgbClr val="000000"/>
                </a:solidFill>
                <a:effectLst/>
                <a:latin typeface="Times New Roman" panose="02020603050405020304" pitchFamily="18" charset="0"/>
                <a:cs typeface="Times New Roman" panose="02020603050405020304" pitchFamily="18" charset="0"/>
              </a:rPr>
              <a:t>Further systemic inflammation can be provoked by spillover of </a:t>
            </a:r>
            <a:r>
              <a:rPr lang="en-US" sz="3200" i="0" dirty="0" err="1" smtClean="0">
                <a:solidFill>
                  <a:srgbClr val="000000"/>
                </a:solidFill>
                <a:effectLst/>
                <a:latin typeface="Times New Roman" panose="02020603050405020304" pitchFamily="18" charset="0"/>
                <a:cs typeface="Times New Roman" panose="02020603050405020304" pitchFamily="18" charset="0"/>
              </a:rPr>
              <a:t>proinflammatory</a:t>
            </a:r>
            <a:r>
              <a:rPr lang="en-US" sz="3200" i="0" dirty="0" smtClean="0">
                <a:solidFill>
                  <a:srgbClr val="000000"/>
                </a:solidFill>
                <a:effectLst/>
                <a:latin typeface="Times New Roman" panose="02020603050405020304" pitchFamily="18" charset="0"/>
                <a:cs typeface="Times New Roman" panose="02020603050405020304" pitchFamily="18" charset="0"/>
              </a:rPr>
              <a:t> cytokines </a:t>
            </a:r>
            <a:r>
              <a:rPr lang="en-US" sz="3200" b="1" i="1" dirty="0" smtClean="0">
                <a:solidFill>
                  <a:srgbClr val="FF0000"/>
                </a:solidFill>
                <a:effectLst/>
                <a:latin typeface="Times New Roman" panose="02020603050405020304" pitchFamily="18" charset="0"/>
                <a:cs typeface="Times New Roman" panose="02020603050405020304" pitchFamily="18" charset="0"/>
              </a:rPr>
              <a:t>produced by the tumor</a:t>
            </a:r>
            <a:r>
              <a:rPr lang="en-US" sz="3200" i="0" dirty="0" smtClean="0">
                <a:solidFill>
                  <a:srgbClr val="000000"/>
                </a:solidFill>
                <a:effectLst/>
                <a:latin typeface="Times New Roman" panose="02020603050405020304" pitchFamily="18" charset="0"/>
                <a:cs typeface="Times New Roman" panose="02020603050405020304" pitchFamily="18" charset="0"/>
              </a:rPr>
              <a:t>. In</a:t>
            </a:r>
            <a:br>
              <a:rPr lang="en-US" sz="3200" i="0" dirty="0" smtClean="0">
                <a:solidFill>
                  <a:srgbClr val="000000"/>
                </a:solidFill>
                <a:effectLst/>
                <a:latin typeface="Times New Roman" panose="02020603050405020304" pitchFamily="18" charset="0"/>
                <a:cs typeface="Times New Roman" panose="02020603050405020304" pitchFamily="18" charset="0"/>
              </a:rPr>
            </a:br>
            <a:r>
              <a:rPr lang="en-US" sz="3200" i="0" dirty="0" smtClean="0">
                <a:solidFill>
                  <a:srgbClr val="000000"/>
                </a:solidFill>
                <a:effectLst/>
                <a:latin typeface="Times New Roman" panose="02020603050405020304" pitchFamily="18" charset="0"/>
                <a:cs typeface="Times New Roman" panose="02020603050405020304" pitchFamily="18" charset="0"/>
              </a:rPr>
              <a:t>turn, these </a:t>
            </a:r>
            <a:r>
              <a:rPr lang="en-US" sz="3200" i="0" dirty="0" err="1" smtClean="0">
                <a:solidFill>
                  <a:srgbClr val="000000"/>
                </a:solidFill>
                <a:effectLst/>
                <a:latin typeface="Times New Roman" panose="02020603050405020304" pitchFamily="18" charset="0"/>
                <a:cs typeface="Times New Roman" panose="02020603050405020304" pitchFamily="18" charset="0"/>
              </a:rPr>
              <a:t>proinflammatory</a:t>
            </a:r>
            <a:r>
              <a:rPr lang="en-US" sz="3200" i="0" dirty="0" smtClean="0">
                <a:solidFill>
                  <a:srgbClr val="000000"/>
                </a:solidFill>
                <a:effectLst/>
                <a:latin typeface="Times New Roman" panose="02020603050405020304" pitchFamily="18" charset="0"/>
                <a:cs typeface="Times New Roman" panose="02020603050405020304" pitchFamily="18" charset="0"/>
              </a:rPr>
              <a:t> cytokines </a:t>
            </a:r>
            <a:r>
              <a:rPr lang="en-US" sz="3200" b="1" i="1" u="sng" dirty="0" smtClean="0">
                <a:solidFill>
                  <a:srgbClr val="FF0000"/>
                </a:solidFill>
                <a:effectLst/>
                <a:latin typeface="Times New Roman" panose="02020603050405020304" pitchFamily="18" charset="0"/>
                <a:cs typeface="Times New Roman" panose="02020603050405020304" pitchFamily="18" charset="0"/>
              </a:rPr>
              <a:t>disrupt metabolism of carbohydrates, fats, and proteins</a:t>
            </a:r>
            <a:r>
              <a:rPr lang="en-US" sz="3200" i="0" dirty="0" smtClean="0">
                <a:solidFill>
                  <a:srgbClr val="000000"/>
                </a:solidFill>
                <a:effectLst/>
                <a:latin typeface="Times New Roman" panose="02020603050405020304" pitchFamily="18" charset="0"/>
                <a:cs typeface="Times New Roman" panose="02020603050405020304" pitchFamily="18" charset="0"/>
              </a:rPr>
              <a:t> throughout the body.</a:t>
            </a:r>
          </a:p>
          <a:p>
            <a:pPr marL="0" indent="0">
              <a:buNone/>
            </a:pPr>
            <a:endParaRPr lang="en-US" sz="3200" i="0" dirty="0" smtClean="0">
              <a:solidFill>
                <a:srgbClr val="000000"/>
              </a:solidFill>
              <a:effectLst/>
              <a:latin typeface="Times New Roman" panose="02020603050405020304" pitchFamily="18" charset="0"/>
              <a:cs typeface="Times New Roman" panose="02020603050405020304" pitchFamily="18" charset="0"/>
            </a:endParaRPr>
          </a:p>
          <a:p>
            <a:r>
              <a:rPr lang="en-US" sz="3200" i="0" dirty="0" smtClean="0">
                <a:solidFill>
                  <a:srgbClr val="000000"/>
                </a:solidFill>
                <a:effectLst/>
                <a:latin typeface="Times New Roman" panose="02020603050405020304" pitchFamily="18" charset="0"/>
                <a:cs typeface="Times New Roman" panose="02020603050405020304" pitchFamily="18" charset="0"/>
              </a:rPr>
              <a:t>Cytokines can affect the </a:t>
            </a:r>
            <a:r>
              <a:rPr lang="en-US" sz="3200" b="1" i="1" dirty="0" smtClean="0">
                <a:solidFill>
                  <a:srgbClr val="FF0000"/>
                </a:solidFill>
                <a:effectLst/>
                <a:latin typeface="Times New Roman" panose="02020603050405020304" pitchFamily="18" charset="0"/>
                <a:cs typeface="Times New Roman" panose="02020603050405020304" pitchFamily="18" charset="0"/>
              </a:rPr>
              <a:t>neuroendocrine control of appetite, leading to anorexia</a:t>
            </a:r>
            <a:r>
              <a:rPr lang="en-US" sz="3600" i="0" dirty="0" smtClean="0">
                <a:solidFill>
                  <a:srgbClr val="000000"/>
                </a:solidFill>
                <a:effectLst/>
                <a:latin typeface="Times New Roman" panose="02020603050405020304" pitchFamily="18" charset="0"/>
                <a:cs typeface="Times New Roman" panose="02020603050405020304" pitchFamily="18" charset="0"/>
              </a:rPr>
              <a:t/>
            </a:r>
            <a:br>
              <a:rPr lang="en-US" sz="3600" i="0" dirty="0" smtClean="0">
                <a:solidFill>
                  <a:srgbClr val="000000"/>
                </a:solidFill>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C766478-D5E0-40CD-90EB-372BCB07F8EF}" type="slidenum">
              <a:rPr lang="en-US" smtClean="0"/>
              <a:t>17</a:t>
            </a:fld>
            <a:endParaRPr lang="en-US"/>
          </a:p>
        </p:txBody>
      </p:sp>
    </p:spTree>
    <p:extLst>
      <p:ext uri="{BB962C8B-B14F-4D97-AF65-F5344CB8AC3E}">
        <p14:creationId xmlns:p14="http://schemas.microsoft.com/office/powerpoint/2010/main" val="633453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9175" y="962025"/>
            <a:ext cx="10153650" cy="4933950"/>
          </a:xfrm>
          <a:prstGeom prst="rect">
            <a:avLst/>
          </a:prstGeom>
        </p:spPr>
      </p:pic>
      <p:sp>
        <p:nvSpPr>
          <p:cNvPr id="3" name="Slide Number Placeholder 2"/>
          <p:cNvSpPr>
            <a:spLocks noGrp="1"/>
          </p:cNvSpPr>
          <p:nvPr>
            <p:ph type="sldNum" sz="quarter" idx="12"/>
          </p:nvPr>
        </p:nvSpPr>
        <p:spPr/>
        <p:txBody>
          <a:bodyPr/>
          <a:lstStyle/>
          <a:p>
            <a:fld id="{2C766478-D5E0-40CD-90EB-372BCB07F8EF}" type="slidenum">
              <a:rPr lang="en-US" smtClean="0"/>
              <a:t>18</a:t>
            </a:fld>
            <a:endParaRPr lang="en-US"/>
          </a:p>
        </p:txBody>
      </p:sp>
    </p:spTree>
    <p:extLst>
      <p:ext uri="{BB962C8B-B14F-4D97-AF65-F5344CB8AC3E}">
        <p14:creationId xmlns:p14="http://schemas.microsoft.com/office/powerpoint/2010/main" val="4157247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974"/>
          </a:xfrm>
          <a:solidFill>
            <a:schemeClr val="tx2">
              <a:lumMod val="60000"/>
              <a:lumOff val="40000"/>
            </a:schemeClr>
          </a:solidFill>
        </p:spPr>
        <p:txBody>
          <a:bodyPr>
            <a:normAutofit fontScale="90000"/>
          </a:bodyPr>
          <a:lstStyle/>
          <a:p>
            <a:pPr algn="ct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Hypoxic stress in the tumor microenvironment</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i="0" dirty="0" smtClean="0">
                <a:solidFill>
                  <a:srgbClr val="000000"/>
                </a:solidFill>
                <a:effectLst/>
                <a:latin typeface="Times New Roman" panose="02020603050405020304" pitchFamily="18" charset="0"/>
                <a:cs typeface="Times New Roman" panose="02020603050405020304" pitchFamily="18" charset="0"/>
              </a:rPr>
              <a:t>tumor hypoxia occurs when tumor cells have been deprived of</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oxygen. </a:t>
            </a:r>
            <a:r>
              <a:rPr lang="en-US" b="1" i="1" dirty="0" smtClean="0">
                <a:solidFill>
                  <a:srgbClr val="FF0000"/>
                </a:solidFill>
                <a:effectLst/>
                <a:latin typeface="Times New Roman" panose="02020603050405020304" pitchFamily="18" charset="0"/>
                <a:cs typeface="Times New Roman" panose="02020603050405020304" pitchFamily="18" charset="0"/>
              </a:rPr>
              <a:t>A tumor growing rapidly may outpace its blood supply</a:t>
            </a:r>
            <a:r>
              <a:rPr lang="en-US" i="0" dirty="0" smtClean="0">
                <a:solidFill>
                  <a:srgbClr val="000000"/>
                </a:solidFill>
                <a:effectLst/>
                <a:latin typeface="Times New Roman" panose="02020603050405020304" pitchFamily="18" charset="0"/>
                <a:cs typeface="Times New Roman" panose="02020603050405020304" pitchFamily="18" charset="0"/>
              </a:rPr>
              <a:t>,</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resulting in regions of the tumor where the partial pressure of</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oxygen is significantly lower than in healthy tissues. When</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such hypoxia develops, complex (mal-)adaptive mechanisms are initiated; tumor metabolism is altered to </a:t>
            </a:r>
            <a:r>
              <a:rPr lang="en-US" b="1" i="1" dirty="0" smtClean="0">
                <a:solidFill>
                  <a:srgbClr val="FF0000"/>
                </a:solidFill>
                <a:effectLst/>
                <a:latin typeface="Times New Roman" panose="02020603050405020304" pitchFamily="18" charset="0"/>
                <a:cs typeface="Times New Roman" panose="02020603050405020304" pitchFamily="18" charset="0"/>
              </a:rPr>
              <a:t>rely more on glycolysis </a:t>
            </a:r>
            <a:r>
              <a:rPr lang="en-US" i="0" dirty="0" smtClean="0">
                <a:solidFill>
                  <a:srgbClr val="000000"/>
                </a:solidFill>
                <a:effectLst/>
                <a:latin typeface="Times New Roman" panose="02020603050405020304" pitchFamily="18" charset="0"/>
                <a:cs typeface="Times New Roman" panose="02020603050405020304" pitchFamily="18" charset="0"/>
              </a:rPr>
              <a:t>and less on oxidative phosphorylation, and </a:t>
            </a:r>
            <a:r>
              <a:rPr lang="en-US" b="1" i="1" dirty="0" smtClean="0">
                <a:solidFill>
                  <a:srgbClr val="0070C0"/>
                </a:solidFill>
                <a:effectLst/>
                <a:latin typeface="Times New Roman" panose="02020603050405020304" pitchFamily="18" charset="0"/>
                <a:cs typeface="Times New Roman" panose="02020603050405020304" pitchFamily="18" charset="0"/>
              </a:rPr>
              <a:t>protection against harmful reactive oxygen species is reduced</a:t>
            </a:r>
          </a:p>
          <a:p>
            <a:r>
              <a:rPr lang="en-US" dirty="0">
                <a:solidFill>
                  <a:srgbClr val="000000"/>
                </a:solidFill>
                <a:latin typeface="Times New Roman" panose="02020603050405020304" pitchFamily="18" charset="0"/>
                <a:cs typeface="Times New Roman" panose="02020603050405020304" pitchFamily="18" charset="0"/>
              </a:rPr>
              <a:t>Oxidative pathways are also altered in skeletal muscle during muscle wasting and this seems to be a consequence of </a:t>
            </a:r>
            <a:r>
              <a:rPr lang="en-US" b="1" i="1" u="sng" dirty="0">
                <a:solidFill>
                  <a:srgbClr val="FF0000"/>
                </a:solidFill>
                <a:latin typeface="Times New Roman" panose="02020603050405020304" pitchFamily="18" charset="0"/>
                <a:cs typeface="Times New Roman" panose="02020603050405020304" pitchFamily="18" charset="0"/>
              </a:rPr>
              <a:t>mitochondrial abnormalities that include altered morphology and function</a:t>
            </a:r>
            <a:r>
              <a:rPr lang="en-US" dirty="0">
                <a:solidFill>
                  <a:srgbClr val="000000"/>
                </a:solidFill>
                <a:latin typeface="Times New Roman" panose="02020603050405020304" pitchFamily="18" charset="0"/>
                <a:cs typeface="Times New Roman" panose="02020603050405020304" pitchFamily="18" charset="0"/>
              </a:rPr>
              <a:t>, decreased ATP synthesis and uncoupling.</a:t>
            </a: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C766478-D5E0-40CD-90EB-372BCB07F8EF}" type="slidenum">
              <a:rPr lang="en-US" smtClean="0"/>
              <a:t>19</a:t>
            </a:fld>
            <a:endParaRPr lang="en-US"/>
          </a:p>
        </p:txBody>
      </p:sp>
    </p:spTree>
    <p:extLst>
      <p:ext uri="{BB962C8B-B14F-4D97-AF65-F5344CB8AC3E}">
        <p14:creationId xmlns:p14="http://schemas.microsoft.com/office/powerpoint/2010/main" val="2595052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8193"/>
            <a:ext cx="10515600" cy="2253802"/>
          </a:xfrm>
          <a:solidFill>
            <a:schemeClr val="accent4">
              <a:lumMod val="20000"/>
              <a:lumOff val="80000"/>
            </a:schemeClr>
          </a:solidFill>
          <a:ln w="38100">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sz="6000" dirty="0">
                <a:latin typeface="Times New Roman" panose="02020603050405020304" pitchFamily="18" charset="0"/>
                <a:cs typeface="Times New Roman" panose="02020603050405020304" pitchFamily="18" charset="0"/>
              </a:rPr>
              <a:t>cancer related malnutrition</a:t>
            </a:r>
          </a:p>
        </p:txBody>
      </p:sp>
      <p:sp>
        <p:nvSpPr>
          <p:cNvPr id="3" name="Slide Number Placeholder 2"/>
          <p:cNvSpPr>
            <a:spLocks noGrp="1"/>
          </p:cNvSpPr>
          <p:nvPr>
            <p:ph type="sldNum" sz="quarter" idx="12"/>
          </p:nvPr>
        </p:nvSpPr>
        <p:spPr/>
        <p:txBody>
          <a:bodyPr/>
          <a:lstStyle/>
          <a:p>
            <a:fld id="{2C766478-D5E0-40CD-90EB-372BCB07F8EF}"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805363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7738"/>
            <a:ext cx="10515600" cy="5515332"/>
          </a:xfrm>
        </p:spPr>
        <p:txBody>
          <a:bodyPr>
            <a:noAutofit/>
          </a:bodyPr>
          <a:lstStyle/>
          <a:p>
            <a:r>
              <a:rPr lang="en-US" i="0" dirty="0" smtClean="0">
                <a:solidFill>
                  <a:srgbClr val="000000"/>
                </a:solidFill>
                <a:effectLst/>
                <a:latin typeface="Times New Roman" panose="02020603050405020304" pitchFamily="18" charset="0"/>
                <a:cs typeface="Times New Roman" panose="02020603050405020304" pitchFamily="18" charset="0"/>
              </a:rPr>
              <a:t>These changes are associated with enhanced tumor growth, malignant progression, and even resistance to anticancer therapy</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i="0" dirty="0" smtClean="0">
              <a:solidFill>
                <a:srgbClr val="000000"/>
              </a:solidFill>
              <a:effectLst/>
              <a:latin typeface="Times New Roman" panose="02020603050405020304" pitchFamily="18" charset="0"/>
              <a:cs typeface="Times New Roman" panose="02020603050405020304" pitchFamily="18" charset="0"/>
            </a:endParaRPr>
          </a:p>
          <a:p>
            <a:r>
              <a:rPr lang="en-US" i="0" dirty="0" smtClean="0">
                <a:solidFill>
                  <a:srgbClr val="000000"/>
                </a:solidFill>
                <a:effectLst/>
                <a:latin typeface="Times New Roman" panose="02020603050405020304" pitchFamily="18" charset="0"/>
                <a:cs typeface="Times New Roman" panose="02020603050405020304" pitchFamily="18" charset="0"/>
              </a:rPr>
              <a:t>Nutritional interventions, by modulating the local generation of</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reactive oxygen species might potentially interfere with these</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processes.</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i="0" dirty="0" smtClean="0">
              <a:solidFill>
                <a:srgbClr val="000000"/>
              </a:solidFill>
              <a:effectLst/>
              <a:latin typeface="Times New Roman" panose="02020603050405020304" pitchFamily="18" charset="0"/>
              <a:cs typeface="Times New Roman" panose="02020603050405020304" pitchFamily="18" charset="0"/>
            </a:endParaRPr>
          </a:p>
          <a:p>
            <a:r>
              <a:rPr lang="en-US" i="0" dirty="0" smtClean="0">
                <a:solidFill>
                  <a:srgbClr val="000000"/>
                </a:solidFill>
                <a:effectLst/>
                <a:latin typeface="Times New Roman" panose="02020603050405020304" pitchFamily="18" charset="0"/>
                <a:cs typeface="Times New Roman" panose="02020603050405020304" pitchFamily="18" charset="0"/>
              </a:rPr>
              <a:t>Given the pathophysiological effects of tumor hypoxia,</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researchers are seeking new techniques to assess tumor hypoxia</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(e.g., oxygen electrodes, endogenous markers of hypoxia, magnetic resonance imaging-based measurements) with hopes that such information can potentially be used to improve the course of treatment</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C766478-D5E0-40CD-90EB-372BCB07F8EF}" type="slidenum">
              <a:rPr lang="en-US" smtClean="0"/>
              <a:t>20</a:t>
            </a:fld>
            <a:endParaRPr lang="en-US"/>
          </a:p>
        </p:txBody>
      </p:sp>
    </p:spTree>
    <p:extLst>
      <p:ext uri="{BB962C8B-B14F-4D97-AF65-F5344CB8AC3E}">
        <p14:creationId xmlns:p14="http://schemas.microsoft.com/office/powerpoint/2010/main" val="379732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Indirect effects of cancer or its treatments</a:t>
            </a:r>
            <a:r>
              <a:rPr lang="en-US" i="0" dirty="0" smtClean="0">
                <a:solidFill>
                  <a:srgbClr val="000000"/>
                </a:solidFill>
                <a:effectLst/>
                <a:latin typeface="AdvOTb92eb7df.I"/>
              </a:rPr>
              <a:t/>
            </a:r>
            <a:br>
              <a:rPr lang="en-US" i="0" dirty="0" smtClean="0">
                <a:solidFill>
                  <a:srgbClr val="000000"/>
                </a:solidFill>
                <a:effectLst/>
                <a:latin typeface="AdvOTb92eb7df.I"/>
              </a:rPr>
            </a:br>
            <a:endParaRPr lang="en-US" dirty="0"/>
          </a:p>
        </p:txBody>
      </p:sp>
      <p:sp>
        <p:nvSpPr>
          <p:cNvPr id="3" name="Content Placeholder 2"/>
          <p:cNvSpPr>
            <a:spLocks noGrp="1"/>
          </p:cNvSpPr>
          <p:nvPr>
            <p:ph idx="1"/>
          </p:nvPr>
        </p:nvSpPr>
        <p:spPr/>
        <p:txBody>
          <a:bodyPr>
            <a:noAutofit/>
          </a:bodyPr>
          <a:lstStyle/>
          <a:p>
            <a:r>
              <a:rPr lang="en-US" sz="3200" i="0" dirty="0" smtClean="0">
                <a:solidFill>
                  <a:srgbClr val="000000"/>
                </a:solidFill>
                <a:effectLst/>
                <a:latin typeface="Times New Roman" panose="02020603050405020304" pitchFamily="18" charset="0"/>
                <a:cs typeface="Times New Roman" panose="02020603050405020304" pitchFamily="18" charset="0"/>
              </a:rPr>
              <a:t>Beyond anorexia, poor food intake will often result </a:t>
            </a:r>
            <a:r>
              <a:rPr lang="en-US" sz="3200" b="1" i="1" dirty="0" smtClean="0">
                <a:solidFill>
                  <a:srgbClr val="FF0000"/>
                </a:solidFill>
                <a:effectLst/>
                <a:latin typeface="Times New Roman" panose="02020603050405020304" pitchFamily="18" charset="0"/>
                <a:cs typeface="Times New Roman" panose="02020603050405020304" pitchFamily="18" charset="0"/>
              </a:rPr>
              <a:t>from side effects of cancer treatments</a:t>
            </a:r>
            <a:r>
              <a:rPr lang="en-US" sz="3200" i="0" dirty="0" smtClean="0">
                <a:solidFill>
                  <a:srgbClr val="000000"/>
                </a:solidFill>
                <a:effectLst/>
                <a:latin typeface="Times New Roman" panose="02020603050405020304" pitchFamily="18" charset="0"/>
                <a:cs typeface="Times New Roman" panose="02020603050405020304" pitchFamily="18" charset="0"/>
              </a:rPr>
              <a:t> (drug- or radiation-therapy, surgery). </a:t>
            </a:r>
          </a:p>
          <a:p>
            <a:r>
              <a:rPr lang="en-US" sz="3200" i="0" dirty="0" smtClean="0">
                <a:solidFill>
                  <a:srgbClr val="000000"/>
                </a:solidFill>
                <a:effectLst/>
                <a:latin typeface="Times New Roman" panose="02020603050405020304" pitchFamily="18" charset="0"/>
                <a:cs typeface="Times New Roman" panose="02020603050405020304" pitchFamily="18" charset="0"/>
              </a:rPr>
              <a:t>Such conditions include pain, fatigue, dry mouth or</a:t>
            </a:r>
            <a:br>
              <a:rPr lang="en-US" sz="3200" i="0" dirty="0" smtClean="0">
                <a:solidFill>
                  <a:srgbClr val="000000"/>
                </a:solidFill>
                <a:effectLst/>
                <a:latin typeface="Times New Roman" panose="02020603050405020304" pitchFamily="18" charset="0"/>
                <a:cs typeface="Times New Roman" panose="02020603050405020304" pitchFamily="18" charset="0"/>
              </a:rPr>
            </a:br>
            <a:r>
              <a:rPr lang="en-US" sz="3200" i="0" dirty="0" smtClean="0">
                <a:solidFill>
                  <a:srgbClr val="000000"/>
                </a:solidFill>
                <a:effectLst/>
                <a:latin typeface="Times New Roman" panose="02020603050405020304" pitchFamily="18" charset="0"/>
                <a:cs typeface="Times New Roman" panose="02020603050405020304" pitchFamily="18" charset="0"/>
              </a:rPr>
              <a:t>mouth ulcers, difficulty chewing, thick saliva, dysphagia, abdominal pain, nausea, intractable vomiting due to intestinal blockage, constipation, and diarrhea due to infections or malabsorption</a:t>
            </a:r>
            <a:br>
              <a:rPr lang="en-US" sz="3200" i="0" dirty="0" smtClean="0">
                <a:solidFill>
                  <a:srgbClr val="000000"/>
                </a:solidFill>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C766478-D5E0-40CD-90EB-372BCB07F8EF}" type="slidenum">
              <a:rPr lang="en-US" smtClean="0"/>
              <a:t>21</a:t>
            </a:fld>
            <a:endParaRPr lang="en-US"/>
          </a:p>
        </p:txBody>
      </p:sp>
    </p:spTree>
    <p:extLst>
      <p:ext uri="{BB962C8B-B14F-4D97-AF65-F5344CB8AC3E}">
        <p14:creationId xmlns:p14="http://schemas.microsoft.com/office/powerpoint/2010/main" val="2242370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064"/>
          </a:xfrm>
          <a:solidFill>
            <a:schemeClr val="accent3">
              <a:lumMod val="20000"/>
              <a:lumOff val="80000"/>
            </a:schemeClr>
          </a:solidFill>
        </p:spPr>
        <p:txBody>
          <a:bodyPr>
            <a:normAutofit fontScale="90000"/>
          </a:bodyPr>
          <a:lstStyle/>
          <a:p>
            <a:pPr algn="ct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Nutritional counseling and nutritional support</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23348"/>
            <a:ext cx="10515600" cy="5033002"/>
          </a:xfrm>
        </p:spPr>
        <p:txBody>
          <a:bodyPr>
            <a:noAutofit/>
          </a:bodyPr>
          <a:lstStyle/>
          <a:p>
            <a:r>
              <a:rPr lang="en-US" dirty="0">
                <a:latin typeface="Times New Roman" panose="02020603050405020304" pitchFamily="18" charset="0"/>
                <a:cs typeface="Times New Roman" panose="02020603050405020304" pitchFamily="18" charset="0"/>
              </a:rPr>
              <a:t>Nutritional counseling is the </a:t>
            </a:r>
            <a:r>
              <a:rPr lang="en-US" b="1" dirty="0">
                <a:solidFill>
                  <a:srgbClr val="FF0000"/>
                </a:solidFill>
                <a:latin typeface="Times New Roman" panose="02020603050405020304" pitchFamily="18" charset="0"/>
                <a:cs typeface="Times New Roman" panose="02020603050405020304" pitchFamily="18" charset="0"/>
              </a:rPr>
              <a:t>first and most </a:t>
            </a:r>
            <a:r>
              <a:rPr lang="en-US" dirty="0">
                <a:latin typeface="Times New Roman" panose="02020603050405020304" pitchFamily="18" charset="0"/>
                <a:cs typeface="Times New Roman" panose="02020603050405020304" pitchFamily="18" charset="0"/>
              </a:rPr>
              <a:t>commonly utilized intervention for the management of malnourished patients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cancer.</a:t>
            </a:r>
          </a:p>
          <a:p>
            <a:r>
              <a:rPr lang="en-US" i="0" dirty="0" smtClean="0">
                <a:solidFill>
                  <a:srgbClr val="000000"/>
                </a:solidFill>
                <a:effectLst/>
                <a:latin typeface="Times New Roman" panose="02020603050405020304" pitchFamily="18" charset="0"/>
                <a:cs typeface="Times New Roman" panose="02020603050405020304" pitchFamily="18" charset="0"/>
              </a:rPr>
              <a:t>A dietitian-nutritionist can provide individualized advice to achieve energy and nutrient balance </a:t>
            </a:r>
            <a:r>
              <a:rPr lang="en-US" b="1" i="0" dirty="0" smtClean="0">
                <a:solidFill>
                  <a:srgbClr val="FF0000"/>
                </a:solidFill>
                <a:effectLst/>
                <a:latin typeface="Times New Roman" panose="02020603050405020304" pitchFamily="18" charset="0"/>
                <a:cs typeface="Times New Roman" panose="02020603050405020304" pitchFamily="18" charset="0"/>
              </a:rPr>
              <a:t>based on </a:t>
            </a:r>
            <a:r>
              <a:rPr lang="en-US" i="0" dirty="0" smtClean="0">
                <a:solidFill>
                  <a:srgbClr val="000000"/>
                </a:solidFill>
                <a:effectLst/>
                <a:latin typeface="Times New Roman" panose="02020603050405020304" pitchFamily="18" charset="0"/>
                <a:cs typeface="Times New Roman" panose="02020603050405020304" pitchFamily="18" charset="0"/>
              </a:rPr>
              <a:t>the patient's estimated REE, lifestyle, disease state, current intake, and food preferences.</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i="0" dirty="0" smtClean="0">
              <a:solidFill>
                <a:srgbClr val="000000"/>
              </a:solidFill>
              <a:effectLst/>
              <a:latin typeface="Times New Roman" panose="02020603050405020304" pitchFamily="18" charset="0"/>
              <a:cs typeface="Times New Roman" panose="02020603050405020304" pitchFamily="18" charset="0"/>
            </a:endParaRPr>
          </a:p>
          <a:p>
            <a:r>
              <a:rPr lang="en-US" i="0" dirty="0" smtClean="0">
                <a:solidFill>
                  <a:srgbClr val="000000"/>
                </a:solidFill>
                <a:effectLst/>
                <a:latin typeface="Times New Roman" panose="02020603050405020304" pitchFamily="18" charset="0"/>
                <a:cs typeface="Times New Roman" panose="02020603050405020304" pitchFamily="18" charset="0"/>
              </a:rPr>
              <a:t>Counseling needs to </a:t>
            </a:r>
            <a:r>
              <a:rPr lang="en-US" b="1" i="0" dirty="0" smtClean="0">
                <a:solidFill>
                  <a:srgbClr val="FF0000"/>
                </a:solidFill>
                <a:effectLst/>
                <a:latin typeface="Times New Roman" panose="02020603050405020304" pitchFamily="18" charset="0"/>
                <a:cs typeface="Times New Roman" panose="02020603050405020304" pitchFamily="18" charset="0"/>
              </a:rPr>
              <a:t>address</a:t>
            </a:r>
            <a:r>
              <a:rPr lang="en-US" i="0" dirty="0" smtClean="0">
                <a:solidFill>
                  <a:srgbClr val="000000"/>
                </a:solidFill>
                <a:effectLst/>
                <a:latin typeface="Times New Roman" panose="02020603050405020304" pitchFamily="18" charset="0"/>
                <a:cs typeface="Times New Roman" panose="02020603050405020304" pitchFamily="18" charset="0"/>
              </a:rPr>
              <a:t> the presence and severity of symptoms such as anorexia, nausea, dysphagia, abdominal bloating or cramping, diarrhea, and constipation.</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C766478-D5E0-40CD-90EB-372BCB07F8EF}" type="slidenum">
              <a:rPr lang="en-US" smtClean="0"/>
              <a:t>22</a:t>
            </a:fld>
            <a:endParaRPr lang="en-US"/>
          </a:p>
        </p:txBody>
      </p:sp>
    </p:spTree>
    <p:extLst>
      <p:ext uri="{BB962C8B-B14F-4D97-AF65-F5344CB8AC3E}">
        <p14:creationId xmlns:p14="http://schemas.microsoft.com/office/powerpoint/2010/main" val="403778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214"/>
            <a:ext cx="10515600" cy="866440"/>
          </a:xfrm>
          <a:solidFill>
            <a:schemeClr val="accent2">
              <a:lumMod val="60000"/>
              <a:lumOff val="40000"/>
            </a:schemeClr>
          </a:solidFill>
        </p:spPr>
        <p:txBody>
          <a:bodyPr>
            <a:normAutofit fontScale="90000"/>
          </a:bodyPr>
          <a:lstStyle/>
          <a:p>
            <a:pPr algn="ct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Anti-catabolic and anti-inflammatory ingredients</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00766"/>
            <a:ext cx="10515600" cy="4876197"/>
          </a:xfrm>
        </p:spPr>
        <p:txBody>
          <a:bodyPr>
            <a:normAutofit fontScale="77500" lnSpcReduction="20000"/>
          </a:bodyPr>
          <a:lstStyle/>
          <a:p>
            <a:r>
              <a:rPr lang="en-US" i="0" dirty="0" smtClean="0">
                <a:solidFill>
                  <a:srgbClr val="000000"/>
                </a:solidFill>
                <a:effectLst/>
                <a:latin typeface="Times New Roman" panose="02020603050405020304" pitchFamily="18" charset="0"/>
                <a:cs typeface="Times New Roman" panose="02020603050405020304" pitchFamily="18" charset="0"/>
              </a:rPr>
              <a:t>In patients with cancer, systemic inflammation </a:t>
            </a:r>
            <a:r>
              <a:rPr lang="en-US" b="1" i="0" dirty="0" smtClean="0">
                <a:solidFill>
                  <a:srgbClr val="FF0000"/>
                </a:solidFill>
                <a:effectLst/>
                <a:latin typeface="Times New Roman" panose="02020603050405020304" pitchFamily="18" charset="0"/>
                <a:cs typeface="Times New Roman" panose="02020603050405020304" pitchFamily="18" charset="0"/>
              </a:rPr>
              <a:t>inhibits</a:t>
            </a:r>
            <a:r>
              <a:rPr lang="en-US" i="0" dirty="0" smtClean="0">
                <a:solidFill>
                  <a:srgbClr val="000000"/>
                </a:solidFill>
                <a:effectLst/>
                <a:latin typeface="Times New Roman" panose="02020603050405020304" pitchFamily="18" charset="0"/>
                <a:cs typeface="Times New Roman" panose="02020603050405020304" pitchFamily="18" charset="0"/>
              </a:rPr>
              <a:t> nutrient utilization and promotes catabolism, thus leading to muscle breakdown.</a:t>
            </a:r>
          </a:p>
          <a:p>
            <a:pPr marL="0" indent="0">
              <a:buNone/>
            </a:pPr>
            <a:endParaRPr lang="en-US" i="0" dirty="0" smtClean="0">
              <a:solidFill>
                <a:srgbClr val="000000"/>
              </a:solidFill>
              <a:effectLst/>
              <a:latin typeface="Times New Roman" panose="02020603050405020304" pitchFamily="18" charset="0"/>
              <a:cs typeface="Times New Roman" panose="02020603050405020304" pitchFamily="18" charset="0"/>
            </a:endParaRPr>
          </a:p>
          <a:p>
            <a:r>
              <a:rPr lang="en-US" sz="3300" b="1" i="1" dirty="0" smtClean="0">
                <a:solidFill>
                  <a:srgbClr val="FF0000"/>
                </a:solidFill>
                <a:effectLst/>
                <a:latin typeface="Times New Roman" panose="02020603050405020304" pitchFamily="18" charset="0"/>
                <a:cs typeface="Times New Roman" panose="02020603050405020304" pitchFamily="18" charset="0"/>
              </a:rPr>
              <a:t>Calorie and protein fortification of regular foods, even with standard ONS, does not reduce systemic inflammation</a:t>
            </a:r>
            <a:r>
              <a:rPr lang="en-US" i="0" dirty="0" smtClean="0">
                <a:solidFill>
                  <a:srgbClr val="000000"/>
                </a:solidFill>
                <a:effectLst/>
                <a:latin typeface="Times New Roman" panose="02020603050405020304" pitchFamily="18" charset="0"/>
                <a:cs typeface="Times New Roman" panose="02020603050405020304" pitchFamily="18" charset="0"/>
              </a:rPr>
              <a:t>. Updated nutritional strategies now suggest considering nutrition with:</a:t>
            </a:r>
          </a:p>
          <a:p>
            <a:pPr marL="0" indent="0">
              <a:buNone/>
            </a:pPr>
            <a:r>
              <a:rPr lang="en-US" i="0" dirty="0" smtClean="0">
                <a:solidFill>
                  <a:srgbClr val="000000"/>
                </a:solidFill>
                <a:effectLst/>
                <a:latin typeface="Times New Roman" panose="02020603050405020304" pitchFamily="18" charset="0"/>
                <a:cs typeface="Times New Roman" panose="02020603050405020304" pitchFamily="18" charset="0"/>
              </a:rPr>
              <a:t> </a:t>
            </a:r>
            <a:r>
              <a:rPr lang="en-US" sz="3800" b="1" i="1" u="sng" dirty="0" smtClean="0">
                <a:solidFill>
                  <a:srgbClr val="0070C0"/>
                </a:solidFill>
                <a:effectLst/>
                <a:latin typeface="Times New Roman" panose="02020603050405020304" pitchFamily="18" charset="0"/>
                <a:cs typeface="Times New Roman" panose="02020603050405020304" pitchFamily="18" charset="0"/>
              </a:rPr>
              <a:t>anti-catabolic and inflammation-suppressing ingredients.</a:t>
            </a: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i="0" dirty="0" smtClean="0">
              <a:solidFill>
                <a:srgbClr val="000000"/>
              </a:solidFill>
              <a:effectLst/>
              <a:latin typeface="Times New Roman" panose="02020603050405020304" pitchFamily="18" charset="0"/>
              <a:cs typeface="Times New Roman" panose="02020603050405020304" pitchFamily="18" charset="0"/>
            </a:endParaRPr>
          </a:p>
          <a:p>
            <a:r>
              <a:rPr lang="en-US" i="0" dirty="0" smtClean="0">
                <a:solidFill>
                  <a:srgbClr val="000000"/>
                </a:solidFill>
                <a:effectLst/>
                <a:latin typeface="Times New Roman" panose="02020603050405020304" pitchFamily="18" charset="0"/>
                <a:cs typeface="Times New Roman" panose="02020603050405020304" pitchFamily="18" charset="0"/>
              </a:rPr>
              <a:t>Studies have indicated that ONS with addition of </a:t>
            </a:r>
            <a:r>
              <a:rPr lang="en-US" sz="3100" b="1" i="1" dirty="0" smtClean="0">
                <a:solidFill>
                  <a:srgbClr val="FF0000"/>
                </a:solidFill>
                <a:effectLst/>
                <a:latin typeface="Times New Roman" panose="02020603050405020304" pitchFamily="18" charset="0"/>
                <a:cs typeface="Times New Roman" panose="02020603050405020304" pitchFamily="18" charset="0"/>
              </a:rPr>
              <a:t>essential amino acids (EAA) or high-dose </a:t>
            </a:r>
            <a:r>
              <a:rPr lang="en-US" sz="3100" b="1" i="1" dirty="0" err="1" smtClean="0">
                <a:solidFill>
                  <a:srgbClr val="FF0000"/>
                </a:solidFill>
                <a:effectLst/>
                <a:latin typeface="Times New Roman" panose="02020603050405020304" pitchFamily="18" charset="0"/>
                <a:cs typeface="Times New Roman" panose="02020603050405020304" pitchFamily="18" charset="0"/>
              </a:rPr>
              <a:t>leucine</a:t>
            </a:r>
            <a:r>
              <a:rPr lang="en-US" sz="3100" b="1" i="1" dirty="0" smtClean="0">
                <a:solidFill>
                  <a:srgbClr val="FF0000"/>
                </a:solidFill>
                <a:effectLst/>
                <a:latin typeface="Times New Roman" panose="02020603050405020304" pitchFamily="18" charset="0"/>
                <a:cs typeface="Times New Roman" panose="02020603050405020304" pitchFamily="18" charset="0"/>
              </a:rPr>
              <a:t> may improve muscle protein synthesis even within the context of inflammation</a:t>
            </a:r>
            <a:r>
              <a:rPr lang="en-US" i="0" dirty="0" smtClean="0">
                <a:solidFill>
                  <a:srgbClr val="000000"/>
                </a:solidFill>
                <a:effectLst/>
                <a:latin typeface="Times New Roman" panose="02020603050405020304" pitchFamily="18" charset="0"/>
                <a:cs typeface="Times New Roman" panose="02020603050405020304" pitchFamily="18" charset="0"/>
              </a:rPr>
              <a:t>, although results have not been fully consistent</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i="0" dirty="0" smtClean="0">
              <a:solidFill>
                <a:srgbClr val="000000"/>
              </a:solidFill>
              <a:effectLst/>
              <a:latin typeface="Times New Roman" panose="02020603050405020304" pitchFamily="18" charset="0"/>
              <a:cs typeface="Times New Roman" panose="02020603050405020304" pitchFamily="18" charset="0"/>
            </a:endParaRPr>
          </a:p>
          <a:p>
            <a:r>
              <a:rPr lang="en-US" i="0" dirty="0" smtClean="0">
                <a:solidFill>
                  <a:srgbClr val="000000"/>
                </a:solidFill>
                <a:effectLst/>
                <a:latin typeface="Times New Roman" panose="02020603050405020304" pitchFamily="18" charset="0"/>
                <a:cs typeface="Times New Roman" panose="02020603050405020304" pitchFamily="18" charset="0"/>
              </a:rPr>
              <a:t>More research is needed in this area to confirm roles of nutrition with EAA and</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err="1" smtClean="0">
                <a:solidFill>
                  <a:srgbClr val="000000"/>
                </a:solidFill>
                <a:effectLst/>
                <a:latin typeface="Times New Roman" panose="02020603050405020304" pitchFamily="18" charset="0"/>
                <a:cs typeface="Times New Roman" panose="02020603050405020304" pitchFamily="18" charset="0"/>
              </a:rPr>
              <a:t>leucine</a:t>
            </a:r>
            <a:r>
              <a:rPr lang="en-US" i="0" dirty="0" smtClean="0">
                <a:solidFill>
                  <a:srgbClr val="000000"/>
                </a:solidFill>
                <a:effectLst/>
                <a:latin typeface="Times New Roman" panose="02020603050405020304" pitchFamily="18" charset="0"/>
                <a:cs typeface="Times New Roman" panose="02020603050405020304" pitchFamily="18" charset="0"/>
              </a:rPr>
              <a:t> in the management of patients with cancer</a:t>
            </a:r>
            <a:r>
              <a:rPr lang="en-US" i="0" dirty="0" smtClean="0">
                <a:solidFill>
                  <a:srgbClr val="000000"/>
                </a:solidFill>
                <a:effectLst/>
                <a:latin typeface="AdvOT863180fb+fb"/>
              </a:rPr>
              <a:t/>
            </a:r>
            <a:br>
              <a:rPr lang="en-US" i="0" dirty="0" smtClean="0">
                <a:solidFill>
                  <a:srgbClr val="000000"/>
                </a:solidFill>
                <a:effectLst/>
                <a:latin typeface="AdvOT863180fb+fb"/>
              </a:rPr>
            </a:br>
            <a:r>
              <a:rPr lang="en-US" i="0" dirty="0" smtClean="0">
                <a:solidFill>
                  <a:srgbClr val="000000"/>
                </a:solidFill>
                <a:effectLst/>
                <a:latin typeface="AdvOT863180fb"/>
              </a:rPr>
              <a:t/>
            </a:r>
            <a:br>
              <a:rPr lang="en-US" i="0" dirty="0" smtClean="0">
                <a:solidFill>
                  <a:srgbClr val="000000"/>
                </a:solidFill>
                <a:effectLst/>
                <a:latin typeface="AdvOT863180fb"/>
              </a:rPr>
            </a:br>
            <a:endParaRPr lang="en-US" dirty="0"/>
          </a:p>
        </p:txBody>
      </p:sp>
      <p:sp>
        <p:nvSpPr>
          <p:cNvPr id="4" name="Slide Number Placeholder 3"/>
          <p:cNvSpPr>
            <a:spLocks noGrp="1"/>
          </p:cNvSpPr>
          <p:nvPr>
            <p:ph type="sldNum" sz="quarter" idx="12"/>
          </p:nvPr>
        </p:nvSpPr>
        <p:spPr/>
        <p:txBody>
          <a:bodyPr/>
          <a:lstStyle/>
          <a:p>
            <a:fld id="{2C766478-D5E0-40CD-90EB-372BCB07F8EF}" type="slidenum">
              <a:rPr lang="en-US" smtClean="0"/>
              <a:t>23</a:t>
            </a:fld>
            <a:endParaRPr lang="en-US"/>
          </a:p>
        </p:txBody>
      </p:sp>
    </p:spTree>
    <p:extLst>
      <p:ext uri="{BB962C8B-B14F-4D97-AF65-F5344CB8AC3E}">
        <p14:creationId xmlns:p14="http://schemas.microsoft.com/office/powerpoint/2010/main" val="3794088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B96293-2727-4A6E-9688-2BFDFEB11CD1}" type="slidenum">
              <a:rPr lang="en-US" smtClean="0">
                <a:solidFill>
                  <a:prstClr val="black">
                    <a:tint val="75000"/>
                  </a:prstClr>
                </a:solidFill>
              </a:rPr>
              <a:pPr/>
              <a:t>24</a:t>
            </a:fld>
            <a:endParaRPr lang="en-US">
              <a:solidFill>
                <a:prstClr val="black">
                  <a:tint val="75000"/>
                </a:prstClr>
              </a:solidFill>
            </a:endParaRPr>
          </a:p>
        </p:txBody>
      </p:sp>
      <p:pic>
        <p:nvPicPr>
          <p:cNvPr id="1026" name="Picture 2"/>
          <p:cNvPicPr>
            <a:picLocks noChangeAspect="1" noChangeArrowheads="1"/>
          </p:cNvPicPr>
          <p:nvPr/>
        </p:nvPicPr>
        <p:blipFill>
          <a:blip r:embed="rId2"/>
          <a:srcRect/>
          <a:stretch>
            <a:fillRect/>
          </a:stretch>
        </p:blipFill>
        <p:spPr bwMode="auto">
          <a:xfrm>
            <a:off x="2438400" y="1190625"/>
            <a:ext cx="7467600" cy="4905375"/>
          </a:xfrm>
          <a:prstGeom prst="rect">
            <a:avLst/>
          </a:prstGeom>
          <a:noFill/>
          <a:ln w="9525">
            <a:noFill/>
            <a:miter lim="800000"/>
            <a:headEnd/>
            <a:tailEnd/>
          </a:ln>
          <a:effectLst/>
        </p:spPr>
      </p:pic>
    </p:spTree>
    <p:extLst>
      <p:ext uri="{BB962C8B-B14F-4D97-AF65-F5344CB8AC3E}">
        <p14:creationId xmlns:p14="http://schemas.microsoft.com/office/powerpoint/2010/main" val="149557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25793"/>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dirty="0" smtClean="0">
                <a:latin typeface="Times New Roman" panose="02020603050405020304" pitchFamily="18" charset="0"/>
                <a:cs typeface="Times New Roman" panose="02020603050405020304" pitchFamily="18" charset="0"/>
              </a:rPr>
              <a:t>anti </a:t>
            </a:r>
            <a:r>
              <a:rPr lang="en-US" dirty="0">
                <a:latin typeface="Times New Roman" panose="02020603050405020304" pitchFamily="18" charset="0"/>
                <a:cs typeface="Times New Roman" panose="02020603050405020304" pitchFamily="18" charset="0"/>
              </a:rPr>
              <a:t>inflammation-suppressing </a:t>
            </a:r>
            <a:r>
              <a:rPr lang="en-US" dirty="0" smtClean="0">
                <a:latin typeface="Times New Roman" panose="02020603050405020304" pitchFamily="18" charset="0"/>
                <a:cs typeface="Times New Roman" panose="02020603050405020304" pitchFamily="18" charset="0"/>
              </a:rPr>
              <a:t>ingredients</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9788" y="1681163"/>
            <a:ext cx="5157787" cy="559761"/>
          </a:xfr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dirty="0">
                <a:latin typeface="Times New Roman" panose="02020603050405020304" pitchFamily="18" charset="0"/>
                <a:cs typeface="Times New Roman" panose="02020603050405020304" pitchFamily="18" charset="0"/>
              </a:rPr>
              <a:t>Foods that cause inflammation</a:t>
            </a:r>
          </a:p>
        </p:txBody>
      </p:sp>
      <p:sp>
        <p:nvSpPr>
          <p:cNvPr id="4" name="Content Placeholder 3"/>
          <p:cNvSpPr>
            <a:spLocks noGrp="1"/>
          </p:cNvSpPr>
          <p:nvPr>
            <p:ph sz="half" idx="2"/>
          </p:nvPr>
        </p:nvSpPr>
        <p:spPr>
          <a:solidFill>
            <a:schemeClr val="accent4">
              <a:lumMod val="60000"/>
              <a:lumOff val="40000"/>
            </a:schemeClr>
          </a:solidFill>
        </p:spPr>
        <p:txBody>
          <a:bodyPr>
            <a:normAutofit fontScale="92500"/>
          </a:bodyPr>
          <a:lstStyle/>
          <a:p>
            <a:r>
              <a:rPr lang="en-US" b="1" dirty="0">
                <a:solidFill>
                  <a:srgbClr val="2B2B2B"/>
                </a:solidFill>
                <a:latin typeface="Times New Roman" panose="02020603050405020304" pitchFamily="18" charset="0"/>
                <a:cs typeface="Times New Roman" panose="02020603050405020304" pitchFamily="18" charset="0"/>
              </a:rPr>
              <a:t>refined carbohydrates</a:t>
            </a:r>
            <a:r>
              <a:rPr lang="en-US" dirty="0">
                <a:solidFill>
                  <a:srgbClr val="444444"/>
                </a:solidFill>
                <a:latin typeface="Times New Roman" panose="02020603050405020304" pitchFamily="18" charset="0"/>
                <a:cs typeface="Times New Roman" panose="02020603050405020304" pitchFamily="18" charset="0"/>
              </a:rPr>
              <a:t>, such as white bread and pastries</a:t>
            </a:r>
          </a:p>
          <a:p>
            <a:r>
              <a:rPr lang="en-US" b="1" dirty="0">
                <a:solidFill>
                  <a:srgbClr val="2B2B2B"/>
                </a:solidFill>
                <a:latin typeface="Times New Roman" panose="02020603050405020304" pitchFamily="18" charset="0"/>
                <a:cs typeface="Times New Roman" panose="02020603050405020304" pitchFamily="18" charset="0"/>
              </a:rPr>
              <a:t>French fries</a:t>
            </a:r>
            <a:r>
              <a:rPr lang="en-US" dirty="0">
                <a:solidFill>
                  <a:srgbClr val="444444"/>
                </a:solidFill>
                <a:latin typeface="Times New Roman" panose="02020603050405020304" pitchFamily="18" charset="0"/>
                <a:cs typeface="Times New Roman" panose="02020603050405020304" pitchFamily="18" charset="0"/>
              </a:rPr>
              <a:t> and other fried foods</a:t>
            </a:r>
          </a:p>
          <a:p>
            <a:r>
              <a:rPr lang="en-US" b="1" dirty="0">
                <a:solidFill>
                  <a:srgbClr val="2B2B2B"/>
                </a:solidFill>
                <a:latin typeface="Times New Roman" panose="02020603050405020304" pitchFamily="18" charset="0"/>
                <a:cs typeface="Times New Roman" panose="02020603050405020304" pitchFamily="18" charset="0"/>
              </a:rPr>
              <a:t>soda</a:t>
            </a:r>
            <a:r>
              <a:rPr lang="en-US" dirty="0">
                <a:solidFill>
                  <a:srgbClr val="444444"/>
                </a:solidFill>
                <a:latin typeface="Times New Roman" panose="02020603050405020304" pitchFamily="18" charset="0"/>
                <a:cs typeface="Times New Roman" panose="02020603050405020304" pitchFamily="18" charset="0"/>
              </a:rPr>
              <a:t> and other sugar-sweetened beverages</a:t>
            </a:r>
          </a:p>
          <a:p>
            <a:r>
              <a:rPr lang="en-US" b="1" dirty="0">
                <a:solidFill>
                  <a:srgbClr val="2B2B2B"/>
                </a:solidFill>
                <a:latin typeface="Times New Roman" panose="02020603050405020304" pitchFamily="18" charset="0"/>
                <a:cs typeface="Times New Roman" panose="02020603050405020304" pitchFamily="18" charset="0"/>
              </a:rPr>
              <a:t>red meat</a:t>
            </a:r>
            <a:r>
              <a:rPr lang="en-US" dirty="0">
                <a:solidFill>
                  <a:srgbClr val="444444"/>
                </a:solidFill>
                <a:latin typeface="Times New Roman" panose="02020603050405020304" pitchFamily="18" charset="0"/>
                <a:cs typeface="Times New Roman" panose="02020603050405020304" pitchFamily="18" charset="0"/>
              </a:rPr>
              <a:t> (burgers, steaks) and processed meat (hot dogs, sausage)</a:t>
            </a:r>
          </a:p>
          <a:p>
            <a:r>
              <a:rPr lang="en-US" b="1" dirty="0" smtClean="0">
                <a:solidFill>
                  <a:srgbClr val="2B2B2B"/>
                </a:solidFill>
                <a:latin typeface="Times New Roman" panose="02020603050405020304" pitchFamily="18" charset="0"/>
                <a:cs typeface="Times New Roman" panose="02020603050405020304" pitchFamily="18" charset="0"/>
              </a:rPr>
              <a:t>margarine</a:t>
            </a:r>
            <a:endParaRPr lang="en-US" dirty="0">
              <a:solidFill>
                <a:srgbClr val="444444"/>
              </a:solidFill>
              <a:latin typeface="Times New Roman" panose="02020603050405020304" pitchFamily="18" charset="0"/>
              <a:cs typeface="Times New Roman" panose="02020603050405020304" pitchFamily="18" charset="0"/>
            </a:endParaRPr>
          </a:p>
          <a:p>
            <a:endParaRPr lang="en-US" dirty="0"/>
          </a:p>
        </p:txBody>
      </p:sp>
      <p:sp>
        <p:nvSpPr>
          <p:cNvPr id="5" name="Text Placeholder 4"/>
          <p:cNvSpPr>
            <a:spLocks noGrp="1"/>
          </p:cNvSpPr>
          <p:nvPr>
            <p:ph type="body" sz="quarter" idx="3"/>
          </p:nvPr>
        </p:nvSpPr>
        <p:spPr>
          <a:xfrm>
            <a:off x="6172200" y="1681163"/>
            <a:ext cx="5183188" cy="559761"/>
          </a:xfr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dirty="0">
                <a:latin typeface="Times New Roman" panose="02020603050405020304" pitchFamily="18" charset="0"/>
                <a:cs typeface="Times New Roman" panose="02020603050405020304" pitchFamily="18" charset="0"/>
              </a:rPr>
              <a:t>Anti-inflammatory foods</a:t>
            </a:r>
          </a:p>
        </p:txBody>
      </p:sp>
      <p:sp>
        <p:nvSpPr>
          <p:cNvPr id="6" name="Content Placeholder 5"/>
          <p:cNvSpPr>
            <a:spLocks noGrp="1"/>
          </p:cNvSpPr>
          <p:nvPr>
            <p:ph sz="quarter" idx="4"/>
          </p:nvPr>
        </p:nvSpPr>
        <p:spPr>
          <a:xfrm>
            <a:off x="6172200" y="2505075"/>
            <a:ext cx="5183188" cy="3684587"/>
          </a:xfrm>
          <a:solidFill>
            <a:schemeClr val="accent4">
              <a:lumMod val="60000"/>
              <a:lumOff val="40000"/>
            </a:schemeClr>
          </a:solidFill>
        </p:spPr>
        <p:txBody>
          <a:bodyPr>
            <a:normAutofit fontScale="85000" lnSpcReduction="20000"/>
          </a:bodyPr>
          <a:lstStyle/>
          <a:p>
            <a:pPr fontAlgn="t"/>
            <a:r>
              <a:rPr lang="en-US" b="1" dirty="0">
                <a:solidFill>
                  <a:srgbClr val="2B2B2B"/>
                </a:solidFill>
                <a:latin typeface="Times New Roman" panose="02020603050405020304" pitchFamily="18" charset="0"/>
                <a:cs typeface="Times New Roman" panose="02020603050405020304" pitchFamily="18" charset="0"/>
              </a:rPr>
              <a:t>tomatoes</a:t>
            </a:r>
            <a:endParaRPr lang="en-US" dirty="0">
              <a:solidFill>
                <a:srgbClr val="444444"/>
              </a:solidFill>
              <a:latin typeface="Times New Roman" panose="02020603050405020304" pitchFamily="18" charset="0"/>
              <a:cs typeface="Times New Roman" panose="02020603050405020304" pitchFamily="18" charset="0"/>
            </a:endParaRPr>
          </a:p>
          <a:p>
            <a:pPr fontAlgn="t"/>
            <a:r>
              <a:rPr lang="en-US" b="1" dirty="0">
                <a:solidFill>
                  <a:srgbClr val="2B2B2B"/>
                </a:solidFill>
                <a:latin typeface="Times New Roman" panose="02020603050405020304" pitchFamily="18" charset="0"/>
                <a:cs typeface="Times New Roman" panose="02020603050405020304" pitchFamily="18" charset="0"/>
              </a:rPr>
              <a:t>olive oil</a:t>
            </a:r>
            <a:endParaRPr lang="en-US" dirty="0">
              <a:solidFill>
                <a:srgbClr val="444444"/>
              </a:solidFill>
              <a:latin typeface="Times New Roman" panose="02020603050405020304" pitchFamily="18" charset="0"/>
              <a:cs typeface="Times New Roman" panose="02020603050405020304" pitchFamily="18" charset="0"/>
            </a:endParaRPr>
          </a:p>
          <a:p>
            <a:pPr fontAlgn="t"/>
            <a:r>
              <a:rPr lang="en-US" b="1" dirty="0">
                <a:solidFill>
                  <a:srgbClr val="2B2B2B"/>
                </a:solidFill>
                <a:latin typeface="Times New Roman" panose="02020603050405020304" pitchFamily="18" charset="0"/>
                <a:cs typeface="Times New Roman" panose="02020603050405020304" pitchFamily="18" charset="0"/>
              </a:rPr>
              <a:t>green leafy vegetables</a:t>
            </a:r>
            <a:r>
              <a:rPr lang="en-US" dirty="0">
                <a:solidFill>
                  <a:srgbClr val="444444"/>
                </a:solidFill>
                <a:latin typeface="Times New Roman" panose="02020603050405020304" pitchFamily="18" charset="0"/>
                <a:cs typeface="Times New Roman" panose="02020603050405020304" pitchFamily="18" charset="0"/>
              </a:rPr>
              <a:t>, such as spinach, kale, and collards</a:t>
            </a:r>
          </a:p>
          <a:p>
            <a:pPr fontAlgn="t"/>
            <a:r>
              <a:rPr lang="en-US" b="1" dirty="0">
                <a:solidFill>
                  <a:srgbClr val="2B2B2B"/>
                </a:solidFill>
                <a:latin typeface="Times New Roman" panose="02020603050405020304" pitchFamily="18" charset="0"/>
                <a:cs typeface="Times New Roman" panose="02020603050405020304" pitchFamily="18" charset="0"/>
              </a:rPr>
              <a:t>nuts</a:t>
            </a:r>
            <a:r>
              <a:rPr lang="en-US" dirty="0">
                <a:solidFill>
                  <a:srgbClr val="444444"/>
                </a:solidFill>
                <a:latin typeface="Times New Roman" panose="02020603050405020304" pitchFamily="18" charset="0"/>
                <a:cs typeface="Times New Roman" panose="02020603050405020304" pitchFamily="18" charset="0"/>
              </a:rPr>
              <a:t> like almonds and walnuts</a:t>
            </a:r>
          </a:p>
          <a:p>
            <a:pPr fontAlgn="t"/>
            <a:r>
              <a:rPr lang="en-US" b="1" dirty="0">
                <a:solidFill>
                  <a:srgbClr val="2B2B2B"/>
                </a:solidFill>
                <a:latin typeface="Times New Roman" panose="02020603050405020304" pitchFamily="18" charset="0"/>
                <a:cs typeface="Times New Roman" panose="02020603050405020304" pitchFamily="18" charset="0"/>
              </a:rPr>
              <a:t>fatty fish</a:t>
            </a:r>
            <a:r>
              <a:rPr lang="en-US" dirty="0">
                <a:solidFill>
                  <a:srgbClr val="444444"/>
                </a:solidFill>
                <a:latin typeface="Times New Roman" panose="02020603050405020304" pitchFamily="18" charset="0"/>
                <a:cs typeface="Times New Roman" panose="02020603050405020304" pitchFamily="18" charset="0"/>
              </a:rPr>
              <a:t> like salmon, mackerel, tuna, and sardines</a:t>
            </a:r>
          </a:p>
          <a:p>
            <a:pPr fontAlgn="t"/>
            <a:r>
              <a:rPr lang="en-US" b="1" dirty="0">
                <a:solidFill>
                  <a:srgbClr val="2B2B2B"/>
                </a:solidFill>
                <a:latin typeface="Times New Roman" panose="02020603050405020304" pitchFamily="18" charset="0"/>
                <a:cs typeface="Times New Roman" panose="02020603050405020304" pitchFamily="18" charset="0"/>
              </a:rPr>
              <a:t>fruits such as</a:t>
            </a:r>
            <a:r>
              <a:rPr lang="en-US" dirty="0">
                <a:solidFill>
                  <a:srgbClr val="444444"/>
                </a:solidFill>
                <a:latin typeface="Times New Roman" panose="02020603050405020304" pitchFamily="18" charset="0"/>
                <a:cs typeface="Times New Roman" panose="02020603050405020304" pitchFamily="18" charset="0"/>
              </a:rPr>
              <a:t> strawberries, blueberries, cherries, and oranges</a:t>
            </a:r>
          </a:p>
          <a:p>
            <a:pPr marL="0" indent="0">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2C766478-D5E0-40CD-90EB-372BCB07F8EF}" type="slidenum">
              <a:rPr lang="en-US" smtClean="0"/>
              <a:t>25</a:t>
            </a:fld>
            <a:endParaRPr lang="en-US"/>
          </a:p>
        </p:txBody>
      </p:sp>
    </p:spTree>
    <p:extLst>
      <p:ext uri="{BB962C8B-B14F-4D97-AF65-F5344CB8AC3E}">
        <p14:creationId xmlns:p14="http://schemas.microsoft.com/office/powerpoint/2010/main" val="3181964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169" y="370311"/>
            <a:ext cx="10515600" cy="6107762"/>
          </a:xfrm>
        </p:spPr>
        <p:txBody>
          <a:bodyPr>
            <a:normAutofit fontScale="85000" lnSpcReduction="20000"/>
          </a:bodyPr>
          <a:lstStyle/>
          <a:p>
            <a:r>
              <a:rPr lang="en-US" sz="4500" i="0" dirty="0" smtClean="0">
                <a:solidFill>
                  <a:srgbClr val="FF0000"/>
                </a:solidFill>
                <a:effectLst/>
                <a:latin typeface="Times New Roman" panose="02020603050405020304" pitchFamily="18" charset="0"/>
                <a:cs typeface="Times New Roman" panose="02020603050405020304" pitchFamily="18" charset="0"/>
              </a:rPr>
              <a:t>Fish oil</a:t>
            </a:r>
            <a:r>
              <a:rPr lang="en-US" sz="4500" i="0" dirty="0" smtClean="0">
                <a:solidFill>
                  <a:srgbClr val="000000"/>
                </a:solidFill>
                <a:effectLst/>
                <a:latin typeface="Times New Roman" panose="02020603050405020304" pitchFamily="18" charset="0"/>
                <a:cs typeface="Times New Roman" panose="02020603050405020304" pitchFamily="18" charset="0"/>
              </a:rPr>
              <a:t>, a source of long chain omega-3 fatty acids, is currently suggested to </a:t>
            </a:r>
            <a:r>
              <a:rPr lang="en-US" sz="4500" i="0" dirty="0" smtClean="0">
                <a:solidFill>
                  <a:srgbClr val="FF0000"/>
                </a:solidFill>
                <a:effectLst/>
                <a:latin typeface="Times New Roman" panose="02020603050405020304" pitchFamily="18" charset="0"/>
                <a:cs typeface="Times New Roman" panose="02020603050405020304" pitchFamily="18" charset="0"/>
              </a:rPr>
              <a:t>improve appetite</a:t>
            </a:r>
            <a:r>
              <a:rPr lang="en-US" sz="4500" i="0" dirty="0" smtClean="0">
                <a:solidFill>
                  <a:srgbClr val="000000"/>
                </a:solidFill>
                <a:effectLst/>
                <a:latin typeface="Times New Roman" panose="02020603050405020304" pitchFamily="18" charset="0"/>
                <a:cs typeface="Times New Roman" panose="02020603050405020304" pitchFamily="18" charset="0"/>
              </a:rPr>
              <a:t>, oral intake, lean body mass, and body weight in patients with advanced cancer and at risk of malnutrition. The mechanism of fish oil to </a:t>
            </a:r>
            <a:r>
              <a:rPr lang="en-US" sz="4500" i="0" dirty="0" err="1" smtClean="0">
                <a:solidFill>
                  <a:srgbClr val="000000"/>
                </a:solidFill>
                <a:effectLst/>
                <a:latin typeface="Times New Roman" panose="02020603050405020304" pitchFamily="18" charset="0"/>
                <a:cs typeface="Times New Roman" panose="02020603050405020304" pitchFamily="18" charset="0"/>
              </a:rPr>
              <a:t>downregulate</a:t>
            </a:r>
            <a:r>
              <a:rPr lang="en-US" sz="4500" i="0" dirty="0" smtClean="0">
                <a:solidFill>
                  <a:srgbClr val="000000"/>
                </a:solidFill>
                <a:effectLst/>
                <a:latin typeface="Times New Roman" panose="02020603050405020304" pitchFamily="18" charset="0"/>
                <a:cs typeface="Times New Roman" panose="02020603050405020304" pitchFamily="18" charset="0"/>
              </a:rPr>
              <a:t> the systemic inflammation related to cancer cachexia is still under investigation.</a:t>
            </a:r>
            <a:br>
              <a:rPr lang="en-US" sz="4500" i="0" dirty="0" smtClean="0">
                <a:solidFill>
                  <a:srgbClr val="000000"/>
                </a:solidFill>
                <a:effectLst/>
                <a:latin typeface="Times New Roman" panose="02020603050405020304" pitchFamily="18" charset="0"/>
                <a:cs typeface="Times New Roman" panose="02020603050405020304" pitchFamily="18" charset="0"/>
              </a:rPr>
            </a:br>
            <a:endParaRPr lang="en-US" sz="4500" i="0" dirty="0" smtClean="0">
              <a:solidFill>
                <a:srgbClr val="000000"/>
              </a:solidFill>
              <a:effectLst/>
              <a:latin typeface="Times New Roman" panose="02020603050405020304" pitchFamily="18" charset="0"/>
              <a:cs typeface="Times New Roman" panose="02020603050405020304" pitchFamily="18" charset="0"/>
            </a:endParaRPr>
          </a:p>
          <a:p>
            <a:r>
              <a:rPr lang="en-US" sz="3800" b="1" i="1" dirty="0" smtClean="0">
                <a:effectLst/>
                <a:latin typeface="Times New Roman" panose="02020603050405020304" pitchFamily="18" charset="0"/>
                <a:cs typeface="Times New Roman" panose="02020603050405020304" pitchFamily="18" charset="0"/>
              </a:rPr>
              <a:t>While studies are still needed to confirm improvement in clinical outcomes, fish oil </a:t>
            </a:r>
            <a:r>
              <a:rPr lang="en-US" sz="4500" b="1" i="1" dirty="0" smtClean="0">
                <a:solidFill>
                  <a:srgbClr val="FF0000"/>
                </a:solidFill>
                <a:effectLst/>
                <a:latin typeface="Times New Roman" panose="02020603050405020304" pitchFamily="18" charset="0"/>
                <a:cs typeface="Times New Roman" panose="02020603050405020304" pitchFamily="18" charset="0"/>
              </a:rPr>
              <a:t>remains promising </a:t>
            </a:r>
            <a:r>
              <a:rPr lang="en-US" sz="3800" b="1" i="1" dirty="0" smtClean="0">
                <a:effectLst/>
                <a:latin typeface="Times New Roman" panose="02020603050405020304" pitchFamily="18" charset="0"/>
                <a:cs typeface="Times New Roman" panose="02020603050405020304" pitchFamily="18" charset="0"/>
              </a:rPr>
              <a:t>as an important part of overall nutrition management</a:t>
            </a:r>
          </a:p>
          <a:p>
            <a:endParaRPr lang="en-US" sz="35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3500" i="0" dirty="0" smtClean="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i="0" dirty="0" smtClean="0">
                <a:solidFill>
                  <a:srgbClr val="000000"/>
                </a:solidFill>
                <a:effectLst/>
                <a:latin typeface="AdvOT863180fb+fb"/>
              </a:rPr>
              <a:t/>
            </a:r>
            <a:br>
              <a:rPr lang="en-US" i="0" dirty="0" smtClean="0">
                <a:solidFill>
                  <a:srgbClr val="000000"/>
                </a:solidFill>
                <a:effectLst/>
                <a:latin typeface="AdvOT863180fb+fb"/>
              </a:rPr>
            </a:br>
            <a:endParaRPr lang="en-US" i="0" dirty="0" smtClean="0">
              <a:solidFill>
                <a:srgbClr val="000000"/>
              </a:solidFill>
              <a:effectLst/>
              <a:latin typeface="AdvOT863180fb+fb"/>
            </a:endParaRPr>
          </a:p>
          <a:p>
            <a:endParaRPr lang="en-US" dirty="0"/>
          </a:p>
        </p:txBody>
      </p:sp>
      <p:sp>
        <p:nvSpPr>
          <p:cNvPr id="2" name="Slide Number Placeholder 1"/>
          <p:cNvSpPr>
            <a:spLocks noGrp="1"/>
          </p:cNvSpPr>
          <p:nvPr>
            <p:ph type="sldNum" sz="quarter" idx="12"/>
          </p:nvPr>
        </p:nvSpPr>
        <p:spPr/>
        <p:txBody>
          <a:bodyPr/>
          <a:lstStyle/>
          <a:p>
            <a:fld id="{2C766478-D5E0-40CD-90EB-372BCB07F8EF}" type="slidenum">
              <a:rPr lang="en-US" smtClean="0"/>
              <a:t>26</a:t>
            </a:fld>
            <a:endParaRPr lang="en-US"/>
          </a:p>
        </p:txBody>
      </p:sp>
    </p:spTree>
    <p:extLst>
      <p:ext uri="{BB962C8B-B14F-4D97-AF65-F5344CB8AC3E}">
        <p14:creationId xmlns:p14="http://schemas.microsoft.com/office/powerpoint/2010/main" val="176206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766478-D5E0-40CD-90EB-372BCB07F8EF}" type="slidenum">
              <a:rPr lang="en-US" smtClean="0"/>
              <a:t>27</a:t>
            </a:fld>
            <a:endParaRPr lang="en-US"/>
          </a:p>
        </p:txBody>
      </p:sp>
      <p:pic>
        <p:nvPicPr>
          <p:cNvPr id="4" name="Picture 3"/>
          <p:cNvPicPr>
            <a:picLocks noChangeAspect="1"/>
          </p:cNvPicPr>
          <p:nvPr/>
        </p:nvPicPr>
        <p:blipFill>
          <a:blip r:embed="rId2"/>
          <a:stretch>
            <a:fillRect/>
          </a:stretch>
        </p:blipFill>
        <p:spPr>
          <a:xfrm>
            <a:off x="1313644" y="734096"/>
            <a:ext cx="10040156" cy="4603117"/>
          </a:xfrm>
          <a:prstGeom prst="rect">
            <a:avLst/>
          </a:prstGeom>
        </p:spPr>
      </p:pic>
    </p:spTree>
    <p:extLst>
      <p:ext uri="{BB962C8B-B14F-4D97-AF65-F5344CB8AC3E}">
        <p14:creationId xmlns:p14="http://schemas.microsoft.com/office/powerpoint/2010/main" val="723744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766478-D5E0-40CD-90EB-372BCB07F8EF}" type="slidenum">
              <a:rPr lang="en-US" smtClean="0"/>
              <a:t>28</a:t>
            </a:fld>
            <a:endParaRPr lang="en-US"/>
          </a:p>
        </p:txBody>
      </p:sp>
      <p:sp>
        <p:nvSpPr>
          <p:cNvPr id="3" name="Rectangle 2"/>
          <p:cNvSpPr/>
          <p:nvPr/>
        </p:nvSpPr>
        <p:spPr>
          <a:xfrm>
            <a:off x="296214" y="159535"/>
            <a:ext cx="11281893" cy="3539430"/>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Arginine and nucleotides </a:t>
            </a:r>
            <a:r>
              <a:rPr lang="en-US" sz="3200" dirty="0">
                <a:solidFill>
                  <a:srgbClr val="000000"/>
                </a:solidFill>
                <a:latin typeface="Times New Roman" panose="02020603050405020304" pitchFamily="18" charset="0"/>
                <a:cs typeface="Times New Roman" panose="02020603050405020304" pitchFamily="18" charset="0"/>
              </a:rPr>
              <a:t>are being studied </a:t>
            </a:r>
            <a:r>
              <a:rPr lang="en-US" sz="3200" b="1" i="1" u="sng" dirty="0">
                <a:solidFill>
                  <a:srgbClr val="FF0000"/>
                </a:solidFill>
                <a:latin typeface="Times New Roman" panose="02020603050405020304" pitchFamily="18" charset="0"/>
                <a:cs typeface="Times New Roman" panose="02020603050405020304" pitchFamily="18" charset="0"/>
              </a:rPr>
              <a:t>as immune supporting </a:t>
            </a:r>
            <a:r>
              <a:rPr lang="en-US" sz="3200" dirty="0">
                <a:solidFill>
                  <a:srgbClr val="000000"/>
                </a:solidFill>
                <a:latin typeface="Times New Roman" panose="02020603050405020304" pitchFamily="18" charset="0"/>
                <a:cs typeface="Times New Roman" panose="02020603050405020304" pitchFamily="18" charset="0"/>
              </a:rPr>
              <a:t>ingredients in enteral feeding formulas in surgical and radiation patients. When </a:t>
            </a:r>
            <a:r>
              <a:rPr lang="en-US" sz="3200" dirty="0" err="1">
                <a:solidFill>
                  <a:srgbClr val="000000"/>
                </a:solidFill>
                <a:latin typeface="Times New Roman" panose="02020603050405020304" pitchFamily="18" charset="0"/>
                <a:cs typeface="Times New Roman" panose="02020603050405020304" pitchFamily="18" charset="0"/>
              </a:rPr>
              <a:t>immunomodulatory</a:t>
            </a:r>
            <a:r>
              <a:rPr lang="en-US" sz="3200" dirty="0">
                <a:solidFill>
                  <a:srgbClr val="000000"/>
                </a:solidFill>
                <a:latin typeface="Times New Roman" panose="02020603050405020304" pitchFamily="18" charset="0"/>
                <a:cs typeface="Times New Roman" panose="02020603050405020304" pitchFamily="18" charset="0"/>
              </a:rPr>
              <a:t> enteral formulas were given to patients undergoing cancer surgery, there were positive trends toward enhancing the immune response and reducing post-operative infections</a:t>
            </a:r>
            <a:br>
              <a:rPr lang="en-US" sz="3200" dirty="0">
                <a:solidFill>
                  <a:srgbClr val="000000"/>
                </a:solidFill>
                <a:latin typeface="Times New Roman" panose="02020603050405020304" pitchFamily="18" charset="0"/>
                <a:cs typeface="Times New Roman" panose="02020603050405020304" pitchFamily="18" charset="0"/>
              </a:rPr>
            </a:b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6670" y="3804256"/>
            <a:ext cx="11011437" cy="2246769"/>
          </a:xfrm>
          <a:prstGeom prst="rect">
            <a:avLst/>
          </a:prstGeom>
          <a:solidFill>
            <a:schemeClr val="bg1">
              <a:lumMod val="95000"/>
            </a:schemeClr>
          </a:solidFill>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Arg</a:t>
            </a:r>
            <a:r>
              <a:rPr lang="en-US" sz="2800" dirty="0">
                <a:latin typeface="Times New Roman" panose="02020603050405020304" pitchFamily="18" charset="0"/>
                <a:cs typeface="Times New Roman" panose="02020603050405020304" pitchFamily="18" charset="0"/>
              </a:rPr>
              <a:t> is a physiological substrate for the synthesis of nitric oxide (</a:t>
            </a:r>
            <a:r>
              <a:rPr lang="en-US" sz="2800" dirty="0">
                <a:solidFill>
                  <a:srgbClr val="FF0000"/>
                </a:solidFill>
                <a:latin typeface="Times New Roman" panose="02020603050405020304" pitchFamily="18" charset="0"/>
                <a:cs typeface="Times New Roman" panose="02020603050405020304" pitchFamily="18" charset="0"/>
              </a:rPr>
              <a:t>NO</a:t>
            </a:r>
            <a:r>
              <a:rPr lang="en-US" sz="2800" dirty="0">
                <a:latin typeface="Times New Roman" panose="02020603050405020304" pitchFamily="18" charset="0"/>
                <a:cs typeface="Times New Roman" panose="02020603050405020304" pitchFamily="18" charset="0"/>
              </a:rPr>
              <a:t>), which is a key mediator of immune responses. Additionally, emerging evidence shows that </a:t>
            </a:r>
            <a:r>
              <a:rPr lang="en-US" sz="2800" dirty="0" err="1">
                <a:latin typeface="Times New Roman" panose="02020603050405020304" pitchFamily="18" charset="0"/>
                <a:cs typeface="Times New Roman" panose="02020603050405020304" pitchFamily="18" charset="0"/>
              </a:rPr>
              <a:t>Arg</a:t>
            </a:r>
            <a:r>
              <a:rPr lang="en-US" sz="2800" dirty="0">
                <a:latin typeface="Times New Roman" panose="02020603050405020304" pitchFamily="18" charset="0"/>
                <a:cs typeface="Times New Roman" panose="02020603050405020304" pitchFamily="18" charset="0"/>
              </a:rPr>
              <a:t> exerts a regulatory role in signal transduction pathways involving mammalian (or mechanistic) </a:t>
            </a:r>
            <a:r>
              <a:rPr lang="en-US" sz="2800" b="1" i="1" dirty="0">
                <a:solidFill>
                  <a:srgbClr val="FF0000"/>
                </a:solidFill>
                <a:latin typeface="Times New Roman" panose="02020603050405020304" pitchFamily="18" charset="0"/>
                <a:cs typeface="Times New Roman" panose="02020603050405020304" pitchFamily="18" charset="0"/>
              </a:rPr>
              <a:t>targets of </a:t>
            </a:r>
            <a:r>
              <a:rPr lang="en-US" sz="2800" b="1" i="1" dirty="0" err="1">
                <a:solidFill>
                  <a:srgbClr val="FF0000"/>
                </a:solidFill>
                <a:latin typeface="Times New Roman" panose="02020603050405020304" pitchFamily="18" charset="0"/>
                <a:cs typeface="Times New Roman" panose="02020603050405020304" pitchFamily="18" charset="0"/>
              </a:rPr>
              <a:t>rapamycin</a:t>
            </a:r>
            <a:r>
              <a:rPr lang="en-US" sz="2800" b="1" i="1" dirty="0">
                <a:solidFill>
                  <a:srgbClr val="FF0000"/>
                </a:solidFill>
                <a:latin typeface="Times New Roman" panose="02020603050405020304" pitchFamily="18" charset="0"/>
                <a:cs typeface="Times New Roman" panose="02020603050405020304" pitchFamily="18" charset="0"/>
              </a:rPr>
              <a:t> </a:t>
            </a:r>
            <a:endParaRPr lang="en-US" sz="2800" b="1" i="1" dirty="0" smtClean="0">
              <a:solidFill>
                <a:srgbClr val="FF0000"/>
              </a:solidFill>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and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56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Realizing the importance of </a:t>
            </a:r>
            <a:r>
              <a:rPr lang="en-US" sz="4900" b="1" i="1" u="sng" dirty="0" smtClean="0">
                <a:solidFill>
                  <a:srgbClr val="FF0000"/>
                </a:solidFill>
                <a:effectLst/>
                <a:latin typeface="Times New Roman" panose="02020603050405020304" pitchFamily="18" charset="0"/>
                <a:cs typeface="Times New Roman" panose="02020603050405020304" pitchFamily="18" charset="0"/>
              </a:rPr>
              <a:t>exercise</a:t>
            </a:r>
            <a:r>
              <a:rPr lang="en-US" i="0" dirty="0" smtClean="0">
                <a:solidFill>
                  <a:srgbClr val="000000"/>
                </a:solidFill>
                <a:effectLst/>
                <a:latin typeface="Times New Roman" panose="02020603050405020304" pitchFamily="18" charset="0"/>
                <a:cs typeface="Times New Roman" panose="02020603050405020304" pitchFamily="18" charset="0"/>
              </a:rPr>
              <a:t> training and physical rehabilitation</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3600" i="0" dirty="0" smtClean="0">
                <a:solidFill>
                  <a:srgbClr val="000000"/>
                </a:solidFill>
                <a:effectLst/>
                <a:latin typeface="Times New Roman" panose="02020603050405020304" pitchFamily="18" charset="0"/>
                <a:cs typeface="Times New Roman" panose="02020603050405020304" pitchFamily="18" charset="0"/>
              </a:rPr>
              <a:t>Physical activities are included in the new ESPEN guidelines on nutrition and cancer. Endurance and resistance exercises of varying intensities are increasingly recognized as </a:t>
            </a:r>
          </a:p>
          <a:p>
            <a:pPr marL="0" indent="0" algn="ctr">
              <a:buNone/>
            </a:pPr>
            <a:r>
              <a:rPr lang="en-US" sz="3600" b="1" i="1" dirty="0" smtClean="0">
                <a:solidFill>
                  <a:srgbClr val="FF0000"/>
                </a:solidFill>
                <a:effectLst/>
                <a:latin typeface="Times New Roman" panose="02020603050405020304" pitchFamily="18" charset="0"/>
                <a:cs typeface="Times New Roman" panose="02020603050405020304" pitchFamily="18" charset="0"/>
              </a:rPr>
              <a:t>essential anabolic stimuli</a:t>
            </a:r>
            <a:r>
              <a:rPr lang="en-US" sz="3600" i="0" dirty="0" smtClean="0">
                <a:solidFill>
                  <a:srgbClr val="000000"/>
                </a:solidFill>
                <a:effectLst/>
                <a:latin typeface="Times New Roman" panose="02020603050405020304" pitchFamily="18" charset="0"/>
                <a:cs typeface="Times New Roman" panose="02020603050405020304" pitchFamily="18" charset="0"/>
              </a:rPr>
              <a:t> </a:t>
            </a:r>
          </a:p>
          <a:p>
            <a:pPr marL="0" indent="0" algn="ctr">
              <a:buNone/>
            </a:pPr>
            <a:r>
              <a:rPr lang="en-US" sz="3600" i="0" dirty="0" smtClean="0">
                <a:solidFill>
                  <a:srgbClr val="000000"/>
                </a:solidFill>
                <a:effectLst/>
                <a:latin typeface="Times New Roman" panose="02020603050405020304" pitchFamily="18" charset="0"/>
                <a:cs typeface="Times New Roman" panose="02020603050405020304" pitchFamily="18" charset="0"/>
              </a:rPr>
              <a:t>for maintaining body resources in patients undergoing anticancer treatment, as well as for recovery in survivors of cancer.</a:t>
            </a:r>
            <a:r>
              <a:rPr lang="en-US" sz="3600" i="0" dirty="0" smtClean="0">
                <a:solidFill>
                  <a:srgbClr val="0D7FAC"/>
                </a:solidFill>
                <a:effectLst/>
                <a:latin typeface="Times New Roman" panose="02020603050405020304" pitchFamily="18" charset="0"/>
                <a:cs typeface="Times New Roman" panose="02020603050405020304" pitchFamily="18" charset="0"/>
              </a:rPr>
              <a:t/>
            </a:r>
            <a:br>
              <a:rPr lang="en-US" sz="3600" i="0" dirty="0" smtClean="0">
                <a:solidFill>
                  <a:srgbClr val="0D7FAC"/>
                </a:solidFill>
                <a:effectLst/>
                <a:latin typeface="Times New Roman" panose="02020603050405020304" pitchFamily="18" charset="0"/>
                <a:cs typeface="Times New Roman" panose="02020603050405020304" pitchFamily="18" charset="0"/>
              </a:rPr>
            </a:br>
            <a:endParaRPr lang="en-US" sz="3600" i="0" dirty="0" smtClean="0">
              <a:solidFill>
                <a:srgbClr val="0D7FAC"/>
              </a:solidFill>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2C766478-D5E0-40CD-90EB-372BCB07F8EF}" type="slidenum">
              <a:rPr lang="en-US" smtClean="0"/>
              <a:t>29</a:t>
            </a:fld>
            <a:endParaRPr lang="en-US"/>
          </a:p>
        </p:txBody>
      </p:sp>
    </p:spTree>
    <p:extLst>
      <p:ext uri="{BB962C8B-B14F-4D97-AF65-F5344CB8AC3E}">
        <p14:creationId xmlns:p14="http://schemas.microsoft.com/office/powerpoint/2010/main" val="4078743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6214" y="579549"/>
            <a:ext cx="11603865" cy="3583547"/>
          </a:xfrm>
          <a:solidFill>
            <a:schemeClr val="tx2">
              <a:lumMod val="50000"/>
            </a:schemeClr>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10000"/>
          </a:bodyPr>
          <a:lstStyle/>
          <a:p>
            <a:endParaRPr lang="en-US" sz="3200" dirty="0" smtClean="0">
              <a:solidFill>
                <a:srgbClr val="FFFF00"/>
              </a:solidFill>
              <a:cs typeface="+mj-cs"/>
            </a:endParaRPr>
          </a:p>
          <a:p>
            <a:r>
              <a:rPr lang="en-US" sz="3200" dirty="0" smtClean="0">
                <a:solidFill>
                  <a:srgbClr val="FFFF00"/>
                </a:solidFill>
                <a:cs typeface="+mj-cs"/>
              </a:rPr>
              <a:t>Patients with cancer are at particularly </a:t>
            </a:r>
            <a:r>
              <a:rPr lang="en-US" sz="3500" b="1" i="1" dirty="0" smtClean="0">
                <a:solidFill>
                  <a:srgbClr val="FFFF00"/>
                </a:solidFill>
                <a:cs typeface="+mj-cs"/>
              </a:rPr>
              <a:t>high risk for malnutrition</a:t>
            </a:r>
          </a:p>
          <a:p>
            <a:r>
              <a:rPr lang="en-US" sz="3200" dirty="0" smtClean="0">
                <a:solidFill>
                  <a:srgbClr val="FFFF00"/>
                </a:solidFill>
                <a:cs typeface="+mj-cs"/>
              </a:rPr>
              <a:t>because </a:t>
            </a:r>
            <a:r>
              <a:rPr lang="en-US" sz="4400" b="1" i="1" u="sng" dirty="0" smtClean="0">
                <a:solidFill>
                  <a:srgbClr val="FFFF00"/>
                </a:solidFill>
                <a:cs typeface="+mj-cs"/>
              </a:rPr>
              <a:t>both the disease and its treatments threaten their nutritional</a:t>
            </a:r>
            <a:r>
              <a:rPr lang="fa-IR" sz="4400" b="1" i="1" u="sng" dirty="0" smtClean="0">
                <a:solidFill>
                  <a:srgbClr val="FFFF00"/>
                </a:solidFill>
                <a:cs typeface="+mj-cs"/>
              </a:rPr>
              <a:t> </a:t>
            </a:r>
            <a:r>
              <a:rPr lang="en-US" sz="4400" b="1" i="1" u="sng" dirty="0" smtClean="0">
                <a:solidFill>
                  <a:srgbClr val="FFFF00"/>
                </a:solidFill>
                <a:cs typeface="+mj-cs"/>
              </a:rPr>
              <a:t>status.</a:t>
            </a:r>
            <a:endParaRPr lang="fa-IR" sz="4400" b="1" i="1" u="sng" dirty="0" smtClean="0">
              <a:solidFill>
                <a:srgbClr val="FFFF00"/>
              </a:solidFill>
              <a:cs typeface="+mj-cs"/>
            </a:endParaRPr>
          </a:p>
          <a:p>
            <a:r>
              <a:rPr lang="en-US" sz="3100" dirty="0" smtClean="0">
                <a:solidFill>
                  <a:schemeClr val="bg1"/>
                </a:solidFill>
                <a:latin typeface="Times New Roman" panose="02020603050405020304" pitchFamily="18" charset="0"/>
                <a:cs typeface="Times New Roman" panose="02020603050405020304" pitchFamily="18" charset="0"/>
              </a:rPr>
              <a:t>It is estimated that the deaths of 10</a:t>
            </a:r>
            <a:r>
              <a:rPr lang="fa-IR" sz="3100" dirty="0" smtClean="0">
                <a:solidFill>
                  <a:schemeClr val="bg1"/>
                </a:solidFill>
                <a:latin typeface="Times New Roman" panose="02020603050405020304" pitchFamily="18" charset="0"/>
                <a:cs typeface="Times New Roman" panose="02020603050405020304" pitchFamily="18" charset="0"/>
              </a:rPr>
              <a:t>- </a:t>
            </a:r>
            <a:r>
              <a:rPr lang="en-US" sz="3100" dirty="0" smtClean="0">
                <a:solidFill>
                  <a:schemeClr val="bg1"/>
                </a:solidFill>
                <a:latin typeface="Times New Roman" panose="02020603050405020304" pitchFamily="18" charset="0"/>
                <a:cs typeface="Times New Roman" panose="02020603050405020304" pitchFamily="18" charset="0"/>
              </a:rPr>
              <a:t>20% of patients with</a:t>
            </a:r>
          </a:p>
          <a:p>
            <a:r>
              <a:rPr lang="en-US" sz="3100" dirty="0" smtClean="0">
                <a:solidFill>
                  <a:schemeClr val="bg1"/>
                </a:solidFill>
                <a:latin typeface="Times New Roman" panose="02020603050405020304" pitchFamily="18" charset="0"/>
                <a:cs typeface="Times New Roman" panose="02020603050405020304" pitchFamily="18" charset="0"/>
              </a:rPr>
              <a:t>cancer can be attributed to </a:t>
            </a:r>
            <a:r>
              <a:rPr lang="en-US" sz="3100" b="1" u="sng" dirty="0" smtClean="0">
                <a:solidFill>
                  <a:schemeClr val="bg1"/>
                </a:solidFill>
                <a:latin typeface="Times New Roman" panose="02020603050405020304" pitchFamily="18" charset="0"/>
                <a:cs typeface="Times New Roman" panose="02020603050405020304" pitchFamily="18" charset="0"/>
              </a:rPr>
              <a:t>malnutrition rather than to the malignancy </a:t>
            </a:r>
            <a:r>
              <a:rPr lang="en-US" sz="3100" dirty="0" smtClean="0">
                <a:solidFill>
                  <a:schemeClr val="bg1"/>
                </a:solidFill>
                <a:latin typeface="Times New Roman" panose="02020603050405020304" pitchFamily="18" charset="0"/>
                <a:cs typeface="Times New Roman" panose="02020603050405020304" pitchFamily="18" charset="0"/>
              </a:rPr>
              <a:t>itself</a:t>
            </a:r>
            <a:endParaRPr lang="en-US" sz="31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907960" y="4612663"/>
            <a:ext cx="10586434" cy="1323439"/>
          </a:xfrm>
          <a:prstGeom prst="rect">
            <a:avLst/>
          </a:prstGeom>
          <a:solidFill>
            <a:schemeClr val="accent1">
              <a:lumMod val="40000"/>
              <a:lumOff val="60000"/>
            </a:schemeClr>
          </a:solidFill>
          <a:ln>
            <a:solidFill>
              <a:schemeClr val="tx1"/>
            </a:solidFill>
            <a:prstDash val="solid"/>
          </a:ln>
        </p:spPr>
        <p:txBody>
          <a:bodyPr wrap="square">
            <a:spAutoFit/>
          </a:bodyPr>
          <a:lstStyle/>
          <a:p>
            <a:pPr algn="ctr"/>
            <a:r>
              <a:rPr lang="en-US" sz="4000" dirty="0" smtClean="0">
                <a:solidFill>
                  <a:prstClr val="black"/>
                </a:solidFill>
                <a:latin typeface="Times New Roman" panose="02020603050405020304" pitchFamily="18" charset="0"/>
                <a:cs typeface="Times New Roman" panose="02020603050405020304" pitchFamily="18" charset="0"/>
              </a:rPr>
              <a:t>Thus, nutrition is an important aspect of multimodal cancer care</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2C766478-D5E0-40CD-90EB-372BCB07F8EF}" type="slidenum">
              <a:rPr lang="en-US" smtClean="0"/>
              <a:t>3</a:t>
            </a:fld>
            <a:endParaRPr lang="en-US"/>
          </a:p>
        </p:txBody>
      </p:sp>
    </p:spTree>
    <p:extLst>
      <p:ext uri="{BB962C8B-B14F-4D97-AF65-F5344CB8AC3E}">
        <p14:creationId xmlns:p14="http://schemas.microsoft.com/office/powerpoint/2010/main" val="4262190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095"/>
          </a:xfrm>
          <a:solidFill>
            <a:schemeClr val="accent6">
              <a:lumMod val="20000"/>
              <a:lumOff val="80000"/>
            </a:schemeClr>
          </a:solidFill>
        </p:spPr>
        <p:txBody>
          <a:bodyPr>
            <a:normAutofit fontScale="90000"/>
          </a:bodyPr>
          <a:lstStyle/>
          <a:p>
            <a:pPr algn="ct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Multimodal therapy: putting it all together</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r>
              <a:rPr lang="en-US" sz="4000" dirty="0" smtClean="0">
                <a:solidFill>
                  <a:srgbClr val="000000"/>
                </a:solidFill>
                <a:latin typeface="Times New Roman" panose="02020603050405020304" pitchFamily="18" charset="0"/>
                <a:cs typeface="Times New Roman" panose="02020603050405020304" pitchFamily="18" charset="0"/>
              </a:rPr>
              <a:t>nutritional </a:t>
            </a:r>
            <a:r>
              <a:rPr lang="en-US" sz="4000" dirty="0">
                <a:solidFill>
                  <a:srgbClr val="000000"/>
                </a:solidFill>
                <a:latin typeface="Times New Roman" panose="02020603050405020304" pitchFamily="18" charset="0"/>
                <a:cs typeface="Times New Roman" panose="02020603050405020304" pitchFamily="18" charset="0"/>
              </a:rPr>
              <a:t>therapy by itself could be clinically </a:t>
            </a:r>
            <a:r>
              <a:rPr lang="en-US" sz="4000" b="1" i="1" dirty="0">
                <a:solidFill>
                  <a:srgbClr val="FF0000"/>
                </a:solidFill>
                <a:latin typeface="Times New Roman" panose="02020603050405020304" pitchFamily="18" charset="0"/>
                <a:cs typeface="Times New Roman" panose="02020603050405020304" pitchFamily="18" charset="0"/>
              </a:rPr>
              <a:t>ineffective</a:t>
            </a:r>
            <a:r>
              <a:rPr lang="en-US" sz="4000" dirty="0">
                <a:solidFill>
                  <a:srgbClr val="000000"/>
                </a:solidFill>
                <a:latin typeface="Times New Roman" panose="02020603050405020304" pitchFamily="18" charset="0"/>
                <a:cs typeface="Times New Roman" panose="02020603050405020304" pitchFamily="18" charset="0"/>
              </a:rPr>
              <a:t> if other current needs are not addressed.</a:t>
            </a:r>
            <a:br>
              <a:rPr lang="en-US" sz="4000" dirty="0">
                <a:solidFill>
                  <a:srgbClr val="000000"/>
                </a:solidFill>
                <a:latin typeface="Times New Roman" panose="02020603050405020304" pitchFamily="18" charset="0"/>
                <a:cs typeface="Times New Roman" panose="02020603050405020304" pitchFamily="18" charset="0"/>
              </a:rPr>
            </a:br>
            <a:endParaRPr lang="en-US" sz="4000" dirty="0" smtClean="0">
              <a:solidFill>
                <a:srgbClr val="000000"/>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Nutritional therapy should be part of a </a:t>
            </a:r>
            <a:r>
              <a:rPr lang="en-US" sz="3600" dirty="0" smtClean="0">
                <a:latin typeface="Times New Roman" panose="02020603050405020304" pitchFamily="18" charset="0"/>
                <a:cs typeface="Times New Roman" panose="02020603050405020304" pitchFamily="18" charset="0"/>
              </a:rPr>
              <a:t>more </a:t>
            </a:r>
            <a:r>
              <a:rPr lang="en-US" sz="3600" dirty="0" smtClean="0">
                <a:solidFill>
                  <a:srgbClr val="FF0000"/>
                </a:solidFill>
                <a:latin typeface="Times New Roman" panose="02020603050405020304" pitchFamily="18" charset="0"/>
                <a:cs typeface="Times New Roman" panose="02020603050405020304" pitchFamily="18" charset="0"/>
              </a:rPr>
              <a:t>comprehensive </a:t>
            </a:r>
            <a:r>
              <a:rPr lang="en-US" sz="3600" dirty="0">
                <a:latin typeface="Times New Roman" panose="02020603050405020304" pitchFamily="18" charset="0"/>
                <a:cs typeface="Times New Roman" panose="02020603050405020304" pitchFamily="18" charset="0"/>
              </a:rPr>
              <a:t>supportive care, including </a:t>
            </a:r>
            <a:r>
              <a:rPr lang="en-US" sz="3600" dirty="0">
                <a:solidFill>
                  <a:srgbClr val="FF0000"/>
                </a:solidFill>
                <a:latin typeface="Times New Roman" panose="02020603050405020304" pitchFamily="18" charset="0"/>
                <a:cs typeface="Times New Roman" panose="02020603050405020304" pitchFamily="18" charset="0"/>
              </a:rPr>
              <a:t>psychological counseling, optimal </a:t>
            </a:r>
            <a:r>
              <a:rPr lang="en-US" sz="3600" dirty="0" smtClean="0">
                <a:solidFill>
                  <a:srgbClr val="FF0000"/>
                </a:solidFill>
                <a:latin typeface="Times New Roman" panose="02020603050405020304" pitchFamily="18" charset="0"/>
                <a:cs typeface="Times New Roman" panose="02020603050405020304" pitchFamily="18" charset="0"/>
              </a:rPr>
              <a:t>pain control</a:t>
            </a:r>
            <a:r>
              <a:rPr lang="en-US" sz="3600" dirty="0">
                <a:solidFill>
                  <a:srgbClr val="FF0000"/>
                </a:solidFill>
                <a:latin typeface="Times New Roman" panose="02020603050405020304" pitchFamily="18" charset="0"/>
                <a:cs typeface="Times New Roman" panose="02020603050405020304" pitchFamily="18" charset="0"/>
              </a:rPr>
              <a:t>, among others</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endParaRPr lang="en-US" sz="36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2C766478-D5E0-40CD-90EB-372BCB07F8EF}" type="slidenum">
              <a:rPr lang="en-US" smtClean="0"/>
              <a:t>30</a:t>
            </a:fld>
            <a:endParaRPr lang="en-US"/>
          </a:p>
        </p:txBody>
      </p:sp>
    </p:spTree>
    <p:extLst>
      <p:ext uri="{BB962C8B-B14F-4D97-AF65-F5344CB8AC3E}">
        <p14:creationId xmlns:p14="http://schemas.microsoft.com/office/powerpoint/2010/main" val="2848183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75" y="1403797"/>
            <a:ext cx="10515600" cy="5048517"/>
          </a:xfrm>
        </p:spPr>
        <p:txBody>
          <a:bodyPr>
            <a:normAutofit lnSpcReduction="10000"/>
          </a:bodyPr>
          <a:lstStyle/>
          <a:p>
            <a:r>
              <a:rPr lang="en-US" sz="3500" dirty="0">
                <a:solidFill>
                  <a:srgbClr val="000000"/>
                </a:solidFill>
                <a:latin typeface="Times New Roman" panose="02020603050405020304" pitchFamily="18" charset="0"/>
                <a:cs typeface="Times New Roman" panose="02020603050405020304" pitchFamily="18" charset="0"/>
              </a:rPr>
              <a:t>For patients with cancer who are nearing end of life, </a:t>
            </a:r>
            <a:r>
              <a:rPr lang="en-US" sz="3500" dirty="0" smtClean="0">
                <a:solidFill>
                  <a:srgbClr val="000000"/>
                </a:solidFill>
                <a:latin typeface="Times New Roman" panose="02020603050405020304" pitchFamily="18" charset="0"/>
                <a:cs typeface="Times New Roman" panose="02020603050405020304" pitchFamily="18" charset="0"/>
              </a:rPr>
              <a:t>dedicated </a:t>
            </a:r>
            <a:r>
              <a:rPr lang="en-US" sz="3500" dirty="0">
                <a:solidFill>
                  <a:srgbClr val="FF0000"/>
                </a:solidFill>
                <a:latin typeface="Times New Roman" panose="02020603050405020304" pitchFamily="18" charset="0"/>
                <a:cs typeface="Times New Roman" panose="02020603050405020304" pitchFamily="18" charset="0"/>
              </a:rPr>
              <a:t>palliative care </a:t>
            </a:r>
            <a:r>
              <a:rPr lang="en-US" sz="3500" dirty="0">
                <a:solidFill>
                  <a:srgbClr val="000000"/>
                </a:solidFill>
                <a:latin typeface="Times New Roman" panose="02020603050405020304" pitchFamily="18" charset="0"/>
                <a:cs typeface="Times New Roman" panose="02020603050405020304" pitchFamily="18" charset="0"/>
              </a:rPr>
              <a:t>is appropriate</a:t>
            </a:r>
            <a:br>
              <a:rPr lang="en-US" sz="3500" dirty="0">
                <a:solidFill>
                  <a:srgbClr val="000000"/>
                </a:solidFill>
                <a:latin typeface="Times New Roman" panose="02020603050405020304" pitchFamily="18" charset="0"/>
                <a:cs typeface="Times New Roman" panose="02020603050405020304" pitchFamily="18" charset="0"/>
              </a:rPr>
            </a:br>
            <a:endParaRPr lang="en-US" sz="3500" dirty="0" smtClean="0">
              <a:solidFill>
                <a:srgbClr val="000000"/>
              </a:solidFill>
              <a:latin typeface="Times New Roman" panose="02020603050405020304" pitchFamily="18" charset="0"/>
              <a:cs typeface="Times New Roman" panose="02020603050405020304" pitchFamily="18" charset="0"/>
            </a:endParaRPr>
          </a:p>
          <a:p>
            <a:r>
              <a:rPr lang="en-US" sz="3500" dirty="0">
                <a:solidFill>
                  <a:srgbClr val="000000"/>
                </a:solidFill>
                <a:latin typeface="Times New Roman" panose="02020603050405020304" pitchFamily="18" charset="0"/>
                <a:cs typeface="Times New Roman" panose="02020603050405020304" pitchFamily="18" charset="0"/>
              </a:rPr>
              <a:t>In end-of-life care</a:t>
            </a:r>
            <a:r>
              <a:rPr lang="en-US" sz="3500" dirty="0" smtClean="0">
                <a:solidFill>
                  <a:srgbClr val="000000"/>
                </a:solidFill>
                <a:latin typeface="Times New Roman" panose="02020603050405020304" pitchFamily="18" charset="0"/>
                <a:cs typeface="Times New Roman" panose="02020603050405020304" pitchFamily="18" charset="0"/>
              </a:rPr>
              <a:t>, nutrition </a:t>
            </a:r>
            <a:r>
              <a:rPr lang="en-US" sz="3500" dirty="0">
                <a:solidFill>
                  <a:srgbClr val="000000"/>
                </a:solidFill>
                <a:latin typeface="Times New Roman" panose="02020603050405020304" pitchFamily="18" charset="0"/>
                <a:cs typeface="Times New Roman" panose="02020603050405020304" pitchFamily="18" charset="0"/>
              </a:rPr>
              <a:t>is tailored to the patient's symptomatic needs and </a:t>
            </a:r>
            <a:r>
              <a:rPr lang="en-US" sz="3500" dirty="0" smtClean="0">
                <a:solidFill>
                  <a:srgbClr val="000000"/>
                </a:solidFill>
                <a:latin typeface="Times New Roman" panose="02020603050405020304" pitchFamily="18" charset="0"/>
                <a:cs typeface="Times New Roman" panose="02020603050405020304" pitchFamily="18" charset="0"/>
              </a:rPr>
              <a:t>is primarily </a:t>
            </a:r>
            <a:r>
              <a:rPr lang="en-US" sz="3500" dirty="0">
                <a:solidFill>
                  <a:srgbClr val="000000"/>
                </a:solidFill>
                <a:latin typeface="Times New Roman" panose="02020603050405020304" pitchFamily="18" charset="0"/>
                <a:cs typeface="Times New Roman" panose="02020603050405020304" pitchFamily="18" charset="0"/>
              </a:rPr>
              <a:t>intended to support </a:t>
            </a:r>
            <a:r>
              <a:rPr lang="en-US" sz="3500" dirty="0">
                <a:solidFill>
                  <a:srgbClr val="FF0000"/>
                </a:solidFill>
                <a:latin typeface="Times New Roman" panose="02020603050405020304" pitchFamily="18" charset="0"/>
                <a:cs typeface="Times New Roman" panose="02020603050405020304" pitchFamily="18" charset="0"/>
              </a:rPr>
              <a:t>comfort</a:t>
            </a:r>
            <a:r>
              <a:rPr lang="en-US" sz="3500" dirty="0">
                <a:solidFill>
                  <a:srgbClr val="000000"/>
                </a:solidFill>
                <a:latin typeface="Times New Roman" panose="02020603050405020304" pitchFamily="18" charset="0"/>
                <a:cs typeface="Times New Roman" panose="02020603050405020304" pitchFamily="18" charset="0"/>
              </a:rPr>
              <a:t> and quality of life.</a:t>
            </a:r>
            <a:br>
              <a:rPr lang="en-US" sz="3500" dirty="0">
                <a:solidFill>
                  <a:srgbClr val="000000"/>
                </a:solidFill>
                <a:latin typeface="Times New Roman" panose="02020603050405020304" pitchFamily="18" charset="0"/>
                <a:cs typeface="Times New Roman" panose="02020603050405020304" pitchFamily="18" charset="0"/>
              </a:rPr>
            </a:br>
            <a:endParaRPr lang="en-US" sz="3500" dirty="0" smtClean="0">
              <a:solidFill>
                <a:srgbClr val="000000"/>
              </a:solidFill>
              <a:latin typeface="Times New Roman" panose="02020603050405020304" pitchFamily="18" charset="0"/>
              <a:cs typeface="Times New Roman" panose="02020603050405020304" pitchFamily="18" charset="0"/>
            </a:endParaRPr>
          </a:p>
          <a:p>
            <a:r>
              <a:rPr lang="en-US" sz="3500" dirty="0" smtClean="0">
                <a:solidFill>
                  <a:srgbClr val="000000"/>
                </a:solidFill>
                <a:latin typeface="Times New Roman" panose="02020603050405020304" pitchFamily="18" charset="0"/>
                <a:cs typeface="Times New Roman" panose="02020603050405020304" pitchFamily="18" charset="0"/>
              </a:rPr>
              <a:t>While many </a:t>
            </a:r>
            <a:r>
              <a:rPr lang="en-US" sz="3500" dirty="0">
                <a:solidFill>
                  <a:srgbClr val="000000"/>
                </a:solidFill>
                <a:latin typeface="Times New Roman" panose="02020603050405020304" pitchFamily="18" charset="0"/>
                <a:cs typeface="Times New Roman" panose="02020603050405020304" pitchFamily="18" charset="0"/>
              </a:rPr>
              <a:t>earlier goals for care are </a:t>
            </a:r>
            <a:r>
              <a:rPr lang="en-US" sz="3500" dirty="0">
                <a:solidFill>
                  <a:srgbClr val="FF0000"/>
                </a:solidFill>
                <a:latin typeface="Times New Roman" panose="02020603050405020304" pitchFamily="18" charset="0"/>
                <a:cs typeface="Times New Roman" panose="02020603050405020304" pitchFamily="18" charset="0"/>
              </a:rPr>
              <a:t>no longer valid </a:t>
            </a:r>
            <a:r>
              <a:rPr lang="en-US" sz="3500" dirty="0">
                <a:solidFill>
                  <a:srgbClr val="000000"/>
                </a:solidFill>
                <a:latin typeface="Times New Roman" panose="02020603050405020304" pitchFamily="18" charset="0"/>
                <a:cs typeface="Times New Roman" panose="02020603050405020304" pitchFamily="18" charset="0"/>
              </a:rPr>
              <a:t>(e.g., </a:t>
            </a:r>
            <a:r>
              <a:rPr lang="en-US" sz="3500" dirty="0" smtClean="0">
                <a:solidFill>
                  <a:srgbClr val="000000"/>
                </a:solidFill>
                <a:latin typeface="Times New Roman" panose="02020603050405020304" pitchFamily="18" charset="0"/>
                <a:cs typeface="Times New Roman" panose="02020603050405020304" pitchFamily="18" charset="0"/>
              </a:rPr>
              <a:t>maintaining energy </a:t>
            </a:r>
            <a:r>
              <a:rPr lang="en-US" sz="3500" dirty="0">
                <a:solidFill>
                  <a:srgbClr val="000000"/>
                </a:solidFill>
                <a:latin typeface="Times New Roman" panose="02020603050405020304" pitchFamily="18" charset="0"/>
                <a:cs typeface="Times New Roman" panose="02020603050405020304" pitchFamily="18" charset="0"/>
              </a:rPr>
              <a:t>intake, physical activity), patient feelings of hunger </a:t>
            </a:r>
            <a:r>
              <a:rPr lang="en-US" sz="3500" dirty="0" smtClean="0">
                <a:solidFill>
                  <a:srgbClr val="000000"/>
                </a:solidFill>
                <a:latin typeface="Times New Roman" panose="02020603050405020304" pitchFamily="18" charset="0"/>
                <a:cs typeface="Times New Roman" panose="02020603050405020304" pitchFamily="18" charset="0"/>
              </a:rPr>
              <a:t>and thirst </a:t>
            </a:r>
            <a:r>
              <a:rPr lang="en-US" sz="3500" dirty="0">
                <a:solidFill>
                  <a:srgbClr val="000000"/>
                </a:solidFill>
                <a:latin typeface="Times New Roman" panose="02020603050405020304" pitchFamily="18" charset="0"/>
                <a:cs typeface="Times New Roman" panose="02020603050405020304" pitchFamily="18" charset="0"/>
              </a:rPr>
              <a:t>must still be met</a:t>
            </a:r>
            <a:br>
              <a:rPr lang="en-US" sz="3500" dirty="0">
                <a:solidFill>
                  <a:srgbClr val="000000"/>
                </a:solidFill>
                <a:latin typeface="Times New Roman" panose="02020603050405020304" pitchFamily="18" charset="0"/>
                <a:cs typeface="Times New Roman" panose="02020603050405020304" pitchFamily="18" charset="0"/>
              </a:rPr>
            </a:br>
            <a:endParaRPr lang="en-US" sz="3500" dirty="0" smtClean="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2C766478-D5E0-40CD-90EB-372BCB07F8EF}" type="slidenum">
              <a:rPr lang="en-US" smtClean="0"/>
              <a:t>31</a:t>
            </a:fld>
            <a:endParaRPr lang="en-US"/>
          </a:p>
        </p:txBody>
      </p:sp>
      <p:pic>
        <p:nvPicPr>
          <p:cNvPr id="2" name="Picture 1"/>
          <p:cNvPicPr>
            <a:picLocks noChangeAspect="1"/>
          </p:cNvPicPr>
          <p:nvPr/>
        </p:nvPicPr>
        <p:blipFill>
          <a:blip r:embed="rId2"/>
          <a:stretch>
            <a:fillRect/>
          </a:stretch>
        </p:blipFill>
        <p:spPr>
          <a:xfrm>
            <a:off x="669864" y="165288"/>
            <a:ext cx="10516511" cy="969348"/>
          </a:xfrm>
          <a:prstGeom prst="rect">
            <a:avLst/>
          </a:prstGeom>
        </p:spPr>
      </p:pic>
    </p:spTree>
    <p:extLst>
      <p:ext uri="{BB962C8B-B14F-4D97-AF65-F5344CB8AC3E}">
        <p14:creationId xmlns:p14="http://schemas.microsoft.com/office/powerpoint/2010/main" val="1098578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00824"/>
          </a:xfrm>
        </p:spPr>
        <p:txBody>
          <a:bodyPr>
            <a:normAutofit/>
          </a:bodyPr>
          <a:lstStyle/>
          <a:p>
            <a:pPr algn="ctr"/>
            <a:r>
              <a:rPr lang="en-US" i="0" dirty="0" smtClean="0">
                <a:solidFill>
                  <a:srgbClr val="000000"/>
                </a:solidFill>
                <a:effectLst/>
                <a:latin typeface="Times New Roman" panose="02020603050405020304" pitchFamily="18" charset="0"/>
                <a:cs typeface="Times New Roman" panose="02020603050405020304" pitchFamily="18" charset="0"/>
              </a:rPr>
              <a:t>Medical nutrition care strategies have been updated, including</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b="1" i="1" dirty="0" smtClean="0">
                <a:solidFill>
                  <a:srgbClr val="FF0000"/>
                </a:solidFill>
                <a:effectLst/>
                <a:latin typeface="Times New Roman" panose="02020603050405020304" pitchFamily="18" charset="0"/>
                <a:cs typeface="Times New Roman" panose="02020603050405020304" pitchFamily="18" charset="0"/>
              </a:rPr>
              <a:t>recommendations for energy and protein </a:t>
            </a:r>
            <a:r>
              <a:rPr lang="en-US" i="0" dirty="0" smtClean="0">
                <a:solidFill>
                  <a:srgbClr val="000000"/>
                </a:solidFill>
                <a:effectLst/>
                <a:latin typeface="Times New Roman" panose="02020603050405020304" pitchFamily="18" charset="0"/>
                <a:cs typeface="Times New Roman" panose="02020603050405020304" pitchFamily="18" charset="0"/>
              </a:rPr>
              <a:t>requirements and the </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b="1" i="1" dirty="0" smtClean="0">
                <a:solidFill>
                  <a:srgbClr val="FF0000"/>
                </a:solidFill>
                <a:effectLst/>
                <a:latin typeface="Times New Roman" panose="02020603050405020304" pitchFamily="18" charset="0"/>
                <a:cs typeface="Times New Roman" panose="02020603050405020304" pitchFamily="18" charset="0"/>
              </a:rPr>
              <a:t>use of immune modulators </a:t>
            </a:r>
            <a:br>
              <a:rPr lang="en-US" b="1" i="1" dirty="0" smtClean="0">
                <a:solidFill>
                  <a:srgbClr val="FF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and specialized </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b="1" i="1" dirty="0" smtClean="0">
                <a:solidFill>
                  <a:srgbClr val="FF0000"/>
                </a:solidFill>
                <a:effectLst/>
                <a:latin typeface="Times New Roman" panose="02020603050405020304" pitchFamily="18" charset="0"/>
                <a:cs typeface="Times New Roman" panose="02020603050405020304" pitchFamily="18" charset="0"/>
              </a:rPr>
              <a:t>nutrients to lessen adverse inflammatory </a:t>
            </a:r>
            <a:br>
              <a:rPr lang="en-US" b="1" i="1" dirty="0" smtClean="0">
                <a:solidFill>
                  <a:srgbClr val="FF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and catabolic effects</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C766478-D5E0-40CD-90EB-372BCB07F8EF}"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1432384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4FB5CDA-5269-40E2-B9C6-BD23E20710BB}" type="slidenum">
              <a:rPr lang="en-US" altLang="en-US"/>
              <a:pPr/>
              <a:t>33</a:t>
            </a:fld>
            <a:endParaRPr lang="en-US" altLang="en-US"/>
          </a:p>
        </p:txBody>
      </p:sp>
      <p:sp>
        <p:nvSpPr>
          <p:cNvPr id="108546" name="AutoShape 2" descr="flower5"/>
          <p:cNvSpPr>
            <a:spLocks noChangeAspect="1" noChangeArrowheads="1"/>
          </p:cNvSpPr>
          <p:nvPr/>
        </p:nvSpPr>
        <p:spPr bwMode="auto">
          <a:xfrm>
            <a:off x="3709989" y="1519239"/>
            <a:ext cx="4772025" cy="38195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08547" name="Picture 3" descr="flowe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34" y="549276"/>
            <a:ext cx="11153103" cy="5832475"/>
          </a:xfrm>
          <a:prstGeom prst="rect">
            <a:avLst/>
          </a:prstGeom>
          <a:noFill/>
          <a:extLst>
            <a:ext uri="{909E8E84-426E-40DD-AFC4-6F175D3DCCD1}">
              <a14:hiddenFill xmlns:a14="http://schemas.microsoft.com/office/drawing/2010/main">
                <a:solidFill>
                  <a:srgbClr val="FFFFFF"/>
                </a:solidFill>
              </a14:hiddenFill>
            </a:ext>
          </a:extLst>
        </p:spPr>
      </p:pic>
      <p:sp>
        <p:nvSpPr>
          <p:cNvPr id="108548" name="Rectangle 4"/>
          <p:cNvSpPr>
            <a:spLocks noChangeArrowheads="1"/>
          </p:cNvSpPr>
          <p:nvPr/>
        </p:nvSpPr>
        <p:spPr bwMode="auto">
          <a:xfrm>
            <a:off x="2495551" y="3933826"/>
            <a:ext cx="2447925" cy="79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fa-IR" altLang="en-US" sz="4000" b="1">
                <a:solidFill>
                  <a:srgbClr val="0033CC"/>
                </a:solidFill>
                <a:cs typeface="Nazanin" pitchFamily="2" charset="-78"/>
              </a:rPr>
              <a:t>با تشکر</a:t>
            </a:r>
            <a:endParaRPr lang="en-US" altLang="en-US" sz="4000" b="1">
              <a:solidFill>
                <a:srgbClr val="0033CC"/>
              </a:solidFill>
              <a:cs typeface="Nazanin" pitchFamily="2" charset="-78"/>
            </a:endParaRPr>
          </a:p>
        </p:txBody>
      </p:sp>
    </p:spTree>
    <p:extLst>
      <p:ext uri="{BB962C8B-B14F-4D97-AF65-F5344CB8AC3E}">
        <p14:creationId xmlns:p14="http://schemas.microsoft.com/office/powerpoint/2010/main" val="2528851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a:scene3d>
            <a:camera prst="orthographicFront"/>
            <a:lightRig rig="threePt" dir="t"/>
          </a:scene3d>
          <a:sp3d>
            <a:bevelT prst="angle"/>
          </a:sp3d>
        </p:spPr>
        <p:txBody>
          <a:bodyPr>
            <a:normAutofit fontScale="90000"/>
          </a:bodyPr>
          <a:lstStyle/>
          <a:p>
            <a:pPr algn="ctr"/>
            <a:r>
              <a:rPr lang="en-US" i="0" dirty="0" smtClean="0">
                <a:solidFill>
                  <a:srgbClr val="000000"/>
                </a:solidFill>
                <a:effectLst/>
                <a:latin typeface="Times New Roman" panose="02020603050405020304" pitchFamily="18" charset="0"/>
                <a:cs typeface="Times New Roman" panose="02020603050405020304" pitchFamily="18" charset="0"/>
              </a:rPr>
              <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prevalence of malnutrition in patients with</a:t>
            </a:r>
            <a:br>
              <a:rPr lang="en-US" i="0" dirty="0" smtClean="0">
                <a:solidFill>
                  <a:srgbClr val="000000"/>
                </a:solidFill>
                <a:effectLst/>
                <a:latin typeface="Times New Roman" panose="02020603050405020304" pitchFamily="18" charset="0"/>
                <a:cs typeface="Times New Roman" panose="02020603050405020304" pitchFamily="18" charset="0"/>
              </a:rPr>
            </a:br>
            <a:r>
              <a:rPr lang="en-US" i="0" dirty="0" smtClean="0">
                <a:solidFill>
                  <a:srgbClr val="000000"/>
                </a:solidFill>
                <a:effectLst/>
                <a:latin typeface="Times New Roman" panose="02020603050405020304" pitchFamily="18" charset="0"/>
                <a:cs typeface="Times New Roman" panose="02020603050405020304" pitchFamily="18" charset="0"/>
              </a:rPr>
              <a:t>cancer</a:t>
            </a:r>
            <a:br>
              <a:rPr lang="en-US" i="0" dirty="0" smtClean="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3931231"/>
          </a:xfrm>
          <a:solidFill>
            <a:schemeClr val="accent4">
              <a:lumMod val="20000"/>
              <a:lumOff val="80000"/>
            </a:schemeClr>
          </a:solidFill>
        </p:spPr>
        <p:txBody>
          <a:bodyPr>
            <a:noAutofit/>
          </a:bodyPr>
          <a:lstStyle/>
          <a:p>
            <a:r>
              <a:rPr lang="en-US" dirty="0" smtClean="0">
                <a:latin typeface="Times New Roman" panose="02020603050405020304" pitchFamily="18" charset="0"/>
                <a:cs typeface="Times New Roman" panose="02020603050405020304" pitchFamily="18" charset="0"/>
              </a:rPr>
              <a:t>patients </a:t>
            </a:r>
            <a:r>
              <a:rPr lang="en-US" dirty="0">
                <a:latin typeface="Times New Roman" panose="02020603050405020304" pitchFamily="18" charset="0"/>
                <a:cs typeface="Times New Roman" panose="02020603050405020304" pitchFamily="18" charset="0"/>
              </a:rPr>
              <a:t>with cancer are </a:t>
            </a:r>
            <a:r>
              <a:rPr lang="en-US" i="1" dirty="0">
                <a:solidFill>
                  <a:srgbClr val="FF0000"/>
                </a:solidFill>
                <a:latin typeface="Times New Roman" panose="02020603050405020304" pitchFamily="18" charset="0"/>
                <a:cs typeface="Times New Roman" panose="02020603050405020304" pitchFamily="18" charset="0"/>
              </a:rPr>
              <a:t>more likely to be malnourished than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patients treated in many other </a:t>
            </a:r>
            <a:r>
              <a:rPr lang="en-US" dirty="0" smtClean="0">
                <a:latin typeface="Times New Roman" panose="02020603050405020304" pitchFamily="18" charset="0"/>
                <a:cs typeface="Times New Roman" panose="02020603050405020304" pitchFamily="18" charset="0"/>
              </a:rPr>
              <a:t>specialties. </a:t>
            </a:r>
            <a:r>
              <a:rPr lang="en-US" dirty="0">
                <a:latin typeface="Times New Roman" panose="02020603050405020304" pitchFamily="18" charset="0"/>
                <a:cs typeface="Times New Roman" panose="02020603050405020304" pitchFamily="18" charset="0"/>
              </a:rPr>
              <a:t>The prevalence of</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malnutrition in patients with cancer has been reported to range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from </a:t>
            </a:r>
            <a:r>
              <a:rPr lang="en-US" b="1" i="1" dirty="0">
                <a:solidFill>
                  <a:srgbClr val="FF0000"/>
                </a:solidFill>
                <a:latin typeface="Times New Roman" panose="02020603050405020304" pitchFamily="18" charset="0"/>
                <a:cs typeface="Times New Roman" panose="02020603050405020304" pitchFamily="18" charset="0"/>
              </a:rPr>
              <a:t>about 20% to more than 70% </a:t>
            </a:r>
            <a:r>
              <a:rPr lang="en-US" dirty="0">
                <a:latin typeface="Times New Roman" panose="02020603050405020304" pitchFamily="18" charset="0"/>
                <a:cs typeface="Times New Roman" panose="02020603050405020304" pitchFamily="18" charset="0"/>
              </a:rPr>
              <a:t>in worldwide studies, with differences related to patient age, cancer type, and cancer </a:t>
            </a:r>
            <a:r>
              <a:rPr lang="en-US" dirty="0" smtClean="0">
                <a:latin typeface="Times New Roman" panose="02020603050405020304" pitchFamily="18" charset="0"/>
                <a:cs typeface="Times New Roman" panose="02020603050405020304" pitchFamily="18" charset="0"/>
              </a:rPr>
              <a:t>stage. </a:t>
            </a:r>
            <a:r>
              <a:rPr lang="en-US" dirty="0">
                <a:latin typeface="Times New Roman" panose="02020603050405020304" pitchFamily="18" charset="0"/>
                <a:cs typeface="Times New Roman" panose="02020603050405020304" pitchFamily="18" charset="0"/>
              </a:rPr>
              <a:t>Patients with </a:t>
            </a:r>
            <a:r>
              <a:rPr lang="en-US" dirty="0">
                <a:solidFill>
                  <a:srgbClr val="FF0000"/>
                </a:solidFill>
                <a:latin typeface="Times New Roman" panose="02020603050405020304" pitchFamily="18" charset="0"/>
                <a:cs typeface="Times New Roman" panose="02020603050405020304" pitchFamily="18" charset="0"/>
              </a:rPr>
              <a:t>gastrointestinal tract, head and neck, and</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liver and lung cancers are at high risk for </a:t>
            </a:r>
            <a:r>
              <a:rPr lang="en-US" dirty="0" smtClean="0">
                <a:solidFill>
                  <a:srgbClr val="FF0000"/>
                </a:solidFill>
                <a:latin typeface="Times New Roman" panose="02020603050405020304" pitchFamily="18" charset="0"/>
                <a:cs typeface="Times New Roman" panose="02020603050405020304" pitchFamily="18" charset="0"/>
              </a:rPr>
              <a:t>malnutrition</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Malnutrition is more highly prevalent in </a:t>
            </a:r>
            <a:r>
              <a:rPr lang="en-US" b="1" i="1" dirty="0">
                <a:solidFill>
                  <a:srgbClr val="FF0000"/>
                </a:solidFill>
                <a:latin typeface="Times New Roman" panose="02020603050405020304" pitchFamily="18" charset="0"/>
                <a:cs typeface="Times New Roman" panose="02020603050405020304" pitchFamily="18" charset="0"/>
              </a:rPr>
              <a:t>older adults </a:t>
            </a:r>
            <a:r>
              <a:rPr lang="en-US" dirty="0">
                <a:latin typeface="Times New Roman" panose="02020603050405020304" pitchFamily="18" charset="0"/>
                <a:cs typeface="Times New Roman" panose="02020603050405020304" pitchFamily="18" charset="0"/>
              </a:rPr>
              <a:t>than in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younger ones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C766478-D5E0-40CD-90EB-372BCB07F8EF}"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884926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07" y="403761"/>
            <a:ext cx="10515600" cy="5842492"/>
          </a:xfrm>
        </p:spPr>
        <p:txBody>
          <a:bodyPr>
            <a:normAutofit fontScale="90000"/>
          </a:bodyPr>
          <a:lstStyle/>
          <a:p>
            <a:r>
              <a:rPr lang="en-US" dirty="0">
                <a:latin typeface="Times New Roman" panose="02020603050405020304" pitchFamily="18" charset="0"/>
                <a:cs typeface="Times New Roman" panose="02020603050405020304" pitchFamily="18" charset="0"/>
              </a:rPr>
              <a:t>Malnourished patients with cancer may be cared for in </a:t>
            </a:r>
            <a:r>
              <a:rPr lang="en-US" dirty="0">
                <a:solidFill>
                  <a:srgbClr val="FF0000"/>
                </a:solidFill>
                <a:latin typeface="Times New Roman" panose="02020603050405020304" pitchFamily="18" charset="0"/>
                <a:cs typeface="Times New Roman" panose="02020603050405020304" pitchFamily="18" charset="0"/>
              </a:rPr>
              <a:t>hospitals</a:t>
            </a:r>
            <a:r>
              <a:rPr lang="en-US" dirty="0">
                <a:latin typeface="Times New Roman" panose="02020603050405020304" pitchFamily="18" charset="0"/>
                <a:cs typeface="Times New Roman" panose="02020603050405020304" pitchFamily="18" charset="0"/>
              </a:rPr>
              <a:t>, in </a:t>
            </a:r>
            <a:r>
              <a:rPr lang="en-US" dirty="0">
                <a:solidFill>
                  <a:srgbClr val="FF0000"/>
                </a:solidFill>
                <a:latin typeface="Times New Roman" panose="02020603050405020304" pitchFamily="18" charset="0"/>
                <a:cs typeface="Times New Roman" panose="02020603050405020304" pitchFamily="18" charset="0"/>
              </a:rPr>
              <a:t>nursing homes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 at </a:t>
            </a:r>
            <a:r>
              <a:rPr lang="en-US" dirty="0">
                <a:solidFill>
                  <a:srgbClr val="FF0000"/>
                </a:solidFill>
                <a:latin typeface="Times New Roman" panose="02020603050405020304" pitchFamily="18" charset="0"/>
                <a:cs typeface="Times New Roman" panose="02020603050405020304" pitchFamily="18" charset="0"/>
              </a:rPr>
              <a:t>home</a:t>
            </a:r>
            <a:r>
              <a:rPr lang="en-US" dirty="0">
                <a:latin typeface="Times New Roman" panose="02020603050405020304" pitchFamily="18" charset="0"/>
                <a:cs typeface="Times New Roman" panose="02020603050405020304" pitchFamily="18" charset="0"/>
              </a:rPr>
              <a:t>, and care must be adjusted to the setting</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One </a:t>
            </a:r>
            <a:r>
              <a:rPr lang="en-US" dirty="0" smtClean="0">
                <a:latin typeface="Times New Roman" panose="02020603050405020304" pitchFamily="18" charset="0"/>
                <a:cs typeface="Times New Roman" panose="02020603050405020304" pitchFamily="18" charset="0"/>
              </a:rPr>
              <a:t>report described </a:t>
            </a:r>
            <a:r>
              <a:rPr lang="en-US" dirty="0">
                <a:latin typeface="Times New Roman" panose="02020603050405020304" pitchFamily="18" charset="0"/>
                <a:cs typeface="Times New Roman" panose="02020603050405020304" pitchFamily="18" charset="0"/>
              </a:rPr>
              <a:t>the general prevalence of malnutrition as </a:t>
            </a:r>
            <a:r>
              <a:rPr lang="en-US" dirty="0">
                <a:solidFill>
                  <a:srgbClr val="FF0000"/>
                </a:solidFill>
                <a:latin typeface="Times New Roman" panose="02020603050405020304" pitchFamily="18" charset="0"/>
                <a:cs typeface="Times New Roman" panose="02020603050405020304" pitchFamily="18" charset="0"/>
              </a:rPr>
              <a:t>30% in </a:t>
            </a:r>
            <a:r>
              <a:rPr lang="en-US" dirty="0" smtClean="0">
                <a:solidFill>
                  <a:srgbClr val="FF0000"/>
                </a:solidFill>
                <a:latin typeface="Times New Roman" panose="02020603050405020304" pitchFamily="18" charset="0"/>
                <a:cs typeface="Times New Roman" panose="02020603050405020304" pitchFamily="18" charset="0"/>
              </a:rPr>
              <a:t>hospitals,11</a:t>
            </a:r>
            <a:r>
              <a:rPr lang="en-US" dirty="0">
                <a:solidFill>
                  <a:srgbClr val="FF0000"/>
                </a:solidFill>
                <a:latin typeface="Times New Roman" panose="02020603050405020304" pitchFamily="18" charset="0"/>
                <a:cs typeface="Times New Roman" panose="02020603050405020304" pitchFamily="18" charset="0"/>
              </a:rPr>
              <a:t>% in nursing homes, and 23%</a:t>
            </a:r>
            <a:r>
              <a:rPr lang="en-US" dirty="0">
                <a:latin typeface="Times New Roman" panose="02020603050405020304" pitchFamily="18" charset="0"/>
                <a:cs typeface="Times New Roman" panose="02020603050405020304" pitchFamily="18" charset="0"/>
              </a:rPr>
              <a:t> in home care for adults &lt;60 years </a:t>
            </a:r>
            <a:r>
              <a:rPr lang="en-US" dirty="0" smtClean="0">
                <a:latin typeface="Times New Roman" panose="02020603050405020304" pitchFamily="18" charset="0"/>
                <a:cs typeface="Times New Roman" panose="02020603050405020304" pitchFamily="18" charset="0"/>
              </a:rPr>
              <a:t>old and </a:t>
            </a:r>
            <a:r>
              <a:rPr lang="en-US" dirty="0">
                <a:latin typeface="Times New Roman" panose="02020603050405020304" pitchFamily="18" charset="0"/>
                <a:cs typeface="Times New Roman" panose="02020603050405020304" pitchFamily="18" charset="0"/>
              </a:rPr>
              <a:t>as 39%, 20%, and 23% respectively for those 60 years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C766478-D5E0-40CD-90EB-372BCB07F8EF}"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259051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1643"/>
            <a:ext cx="10515600" cy="4928092"/>
          </a:xfrm>
          <a:solidFill>
            <a:schemeClr val="bg2"/>
          </a:solidFill>
          <a:ln w="5715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dirty="0" smtClean="0">
                <a:latin typeface="Times New Roman" panose="02020603050405020304" pitchFamily="18" charset="0"/>
                <a:cs typeface="Times New Roman" panose="02020603050405020304" pitchFamily="18" charset="0"/>
              </a:rPr>
              <a:t> Recent studies in European hospitals found</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that only 30%-60% of patients with cancer who were at risk of</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malnutrition actually received nutritional support (i.e., oral supplements and/or parenteral nutrition and/or enteral nutrition)</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C766478-D5E0-40CD-90EB-372BCB07F8EF}" type="slidenum">
              <a:rPr lang="en-US" smtClean="0"/>
              <a:t>6</a:t>
            </a:fld>
            <a:endParaRPr lang="en-US"/>
          </a:p>
        </p:txBody>
      </p:sp>
    </p:spTree>
    <p:extLst>
      <p:ext uri="{BB962C8B-B14F-4D97-AF65-F5344CB8AC3E}">
        <p14:creationId xmlns:p14="http://schemas.microsoft.com/office/powerpoint/2010/main" val="2155389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7309"/>
          </a:xfrm>
          <a:solidFill>
            <a:schemeClr val="bg2"/>
          </a:solidFill>
        </p:spPr>
        <p:txBody>
          <a:bodyPr/>
          <a:lstStyle/>
          <a:p>
            <a:pPr algn="ctr"/>
            <a:r>
              <a:rPr lang="en-US" dirty="0" smtClean="0">
                <a:latin typeface="Times New Roman" panose="02020603050405020304" pitchFamily="18" charset="0"/>
                <a:cs typeface="Times New Roman" panose="02020603050405020304" pitchFamily="18" charset="0"/>
              </a:rPr>
              <a:t>cancer and nutrition: the terminology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250627"/>
            <a:ext cx="10515600" cy="2797891"/>
          </a:xfrm>
        </p:spPr>
        <p:txBody>
          <a:bodyPr>
            <a:noAutofit/>
          </a:bodyPr>
          <a:lstStyle/>
          <a:p>
            <a:r>
              <a:rPr lang="en-US" sz="4800" dirty="0" smtClean="0">
                <a:latin typeface="Times New Roman" panose="02020603050405020304" pitchFamily="18" charset="0"/>
                <a:cs typeface="Times New Roman" panose="02020603050405020304" pitchFamily="18" charset="0"/>
              </a:rPr>
              <a:t>Critically important work has been done to build universally accepted definitions for </a:t>
            </a:r>
            <a:r>
              <a:rPr lang="en-US" sz="4800" b="1" i="1" dirty="0" smtClean="0">
                <a:solidFill>
                  <a:srgbClr val="FF0000"/>
                </a:solidFill>
                <a:latin typeface="Times New Roman" panose="02020603050405020304" pitchFamily="18" charset="0"/>
                <a:cs typeface="Times New Roman" panose="02020603050405020304" pitchFamily="18" charset="0"/>
              </a:rPr>
              <a:t>malnutrition, cachexia, and </a:t>
            </a:r>
            <a:r>
              <a:rPr lang="en-US" sz="4800" b="1" i="1" dirty="0" err="1" smtClean="0">
                <a:solidFill>
                  <a:srgbClr val="FF0000"/>
                </a:solidFill>
                <a:latin typeface="Times New Roman" panose="02020603050405020304" pitchFamily="18" charset="0"/>
                <a:cs typeface="Times New Roman" panose="02020603050405020304" pitchFamily="18" charset="0"/>
              </a:rPr>
              <a:t>sarcopenia</a:t>
            </a:r>
            <a:r>
              <a:rPr lang="en-US" sz="4800" b="1" i="1" dirty="0" smtClean="0">
                <a:solidFill>
                  <a:srgbClr val="FF0000"/>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2C766478-D5E0-40CD-90EB-372BCB07F8EF}" type="slidenum">
              <a:rPr lang="en-US" smtClean="0"/>
              <a:t>7</a:t>
            </a:fld>
            <a:endParaRPr lang="en-US"/>
          </a:p>
        </p:txBody>
      </p:sp>
    </p:spTree>
    <p:extLst>
      <p:ext uri="{BB962C8B-B14F-4D97-AF65-F5344CB8AC3E}">
        <p14:creationId xmlns:p14="http://schemas.microsoft.com/office/powerpoint/2010/main" val="49834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4329"/>
            <a:ext cx="9144000" cy="1015530"/>
          </a:xfrm>
          <a:solidFill>
            <a:schemeClr val="accent2"/>
          </a:solidFill>
        </p:spPr>
        <p:txBody>
          <a:bodyPr/>
          <a:lstStyle/>
          <a:p>
            <a:r>
              <a:rPr lang="en-US" dirty="0" smtClean="0">
                <a:latin typeface="Times New Roman" panose="02020603050405020304" pitchFamily="18" charset="0"/>
                <a:cs typeface="Times New Roman" panose="02020603050405020304" pitchFamily="18" charset="0"/>
              </a:rPr>
              <a:t>Disease-related malnutrition </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1992178"/>
            <a:ext cx="9144000" cy="4364171"/>
          </a:xfrm>
        </p:spPr>
        <p:txBody>
          <a:bodyPr>
            <a:noAutofit/>
          </a:bodyPr>
          <a:lstStyle/>
          <a:p>
            <a:r>
              <a:rPr lang="en-US" sz="3600" dirty="0" smtClean="0">
                <a:latin typeface="Times New Roman" panose="02020603050405020304" pitchFamily="18" charset="0"/>
                <a:cs typeface="Times New Roman" panose="02020603050405020304" pitchFamily="18" charset="0"/>
              </a:rPr>
              <a:t>has been defined as a condition that results from the activation of systemic inflammation by an</a:t>
            </a:r>
          </a:p>
          <a:p>
            <a:r>
              <a:rPr lang="en-US" sz="3600" dirty="0" smtClean="0">
                <a:latin typeface="Times New Roman" panose="02020603050405020304" pitchFamily="18" charset="0"/>
                <a:cs typeface="Times New Roman" panose="02020603050405020304" pitchFamily="18" charset="0"/>
              </a:rPr>
              <a:t>underlying disease such as cancer</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The inflammatory response causes </a:t>
            </a:r>
            <a:r>
              <a:rPr lang="en-US" sz="3200" b="1" i="1" dirty="0" smtClean="0">
                <a:solidFill>
                  <a:srgbClr val="FF0000"/>
                </a:solidFill>
                <a:latin typeface="Times New Roman" panose="02020603050405020304" pitchFamily="18" charset="0"/>
                <a:cs typeface="Times New Roman" panose="02020603050405020304" pitchFamily="18" charset="0"/>
              </a:rPr>
              <a:t>anorexia and tissue breakdown </a:t>
            </a:r>
            <a:r>
              <a:rPr lang="en-US" sz="3200" dirty="0" smtClean="0">
                <a:latin typeface="Times New Roman" panose="02020603050405020304" pitchFamily="18" charset="0"/>
                <a:cs typeface="Times New Roman" panose="02020603050405020304" pitchFamily="18" charset="0"/>
              </a:rPr>
              <a:t>that can, in turn, result in</a:t>
            </a:r>
          </a:p>
          <a:p>
            <a:r>
              <a:rPr lang="en-US" sz="3200" dirty="0" smtClean="0">
                <a:latin typeface="Times New Roman" panose="02020603050405020304" pitchFamily="18" charset="0"/>
                <a:cs typeface="Times New Roman" panose="02020603050405020304" pitchFamily="18" charset="0"/>
              </a:rPr>
              <a:t>significant loss of body weight, alterations in body composition, and declining physical function</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C766478-D5E0-40CD-90EB-372BCB07F8EF}" type="slidenum">
              <a:rPr lang="en-US" smtClean="0"/>
              <a:t>8</a:t>
            </a:fld>
            <a:endParaRPr lang="en-US"/>
          </a:p>
        </p:txBody>
      </p:sp>
    </p:spTree>
    <p:extLst>
      <p:ext uri="{BB962C8B-B14F-4D97-AF65-F5344CB8AC3E}">
        <p14:creationId xmlns:p14="http://schemas.microsoft.com/office/powerpoint/2010/main" val="26391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194" y="390883"/>
            <a:ext cx="10515600" cy="1325563"/>
          </a:xfrm>
          <a:solidFill>
            <a:schemeClr val="accent1">
              <a:lumMod val="20000"/>
              <a:lumOff val="80000"/>
            </a:schemeClr>
          </a:solidFill>
          <a:ln>
            <a:solidFill>
              <a:srgbClr val="FF0000"/>
            </a:solid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en-US" sz="6600" dirty="0" smtClean="0">
                <a:latin typeface="Times New Roman" panose="02020603050405020304" pitchFamily="18" charset="0"/>
                <a:cs typeface="Times New Roman" panose="02020603050405020304" pitchFamily="18" charset="0"/>
              </a:rPr>
              <a:t>Cachexia</a:t>
            </a:r>
            <a:endParaRPr lang="en-US" sz="6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9397" y="1825624"/>
            <a:ext cx="11037195" cy="3274409"/>
          </a:xfrm>
          <a:solidFill>
            <a:schemeClr val="accent6">
              <a:lumMod val="20000"/>
              <a:lumOff val="80000"/>
            </a:schemeClr>
          </a:solidFill>
        </p:spPr>
        <p:txBody>
          <a:bodyPr>
            <a:noAutofit/>
          </a:bodyPr>
          <a:lstStyle/>
          <a:p>
            <a:r>
              <a:rPr lang="en-US" sz="3600" dirty="0" smtClean="0">
                <a:latin typeface="Times New Roman" panose="02020603050405020304" pitchFamily="18" charset="0"/>
                <a:cs typeface="Times New Roman" panose="02020603050405020304" pitchFamily="18" charset="0"/>
              </a:rPr>
              <a:t>is </a:t>
            </a:r>
            <a:r>
              <a:rPr lang="en-US" sz="3600" dirty="0">
                <a:latin typeface="Times New Roman" panose="02020603050405020304" pitchFamily="18" charset="0"/>
                <a:cs typeface="Times New Roman" panose="02020603050405020304" pitchFamily="18" charset="0"/>
              </a:rPr>
              <a:t>a multifactorial wasting syndrome characterized by</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involuntary weight loss with ongoing loss of skeletal muscle </a:t>
            </a:r>
            <a:r>
              <a:rPr lang="en-US" sz="3600" dirty="0" smtClean="0">
                <a:latin typeface="Times New Roman" panose="02020603050405020304" pitchFamily="18" charset="0"/>
                <a:cs typeface="Times New Roman" panose="02020603050405020304" pitchFamily="18" charset="0"/>
              </a:rPr>
              <a:t>mass with </a:t>
            </a:r>
            <a:r>
              <a:rPr lang="en-US" sz="3600" dirty="0">
                <a:latin typeface="Times New Roman" panose="02020603050405020304" pitchFamily="18" charset="0"/>
                <a:cs typeface="Times New Roman" panose="02020603050405020304" pitchFamily="18" charset="0"/>
              </a:rPr>
              <a:t>or without loss of fat mass</a:t>
            </a:r>
            <a:r>
              <a:rPr lang="en-US" sz="3600" dirty="0" smtClean="0">
                <a:latin typeface="Times New Roman" panose="02020603050405020304" pitchFamily="18" charset="0"/>
                <a:cs typeface="Times New Roman" panose="02020603050405020304" pitchFamily="18" charset="0"/>
              </a:rPr>
              <a:t>;</a:t>
            </a:r>
          </a:p>
          <a:p>
            <a:r>
              <a:rPr lang="en-US" sz="3600" dirty="0" smtClean="0">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such wasting cannot be </a:t>
            </a:r>
            <a:r>
              <a:rPr lang="en-US" sz="4000" b="1" i="1" dirty="0" smtClean="0">
                <a:solidFill>
                  <a:srgbClr val="FF0000"/>
                </a:solidFill>
                <a:latin typeface="Times New Roman" panose="02020603050405020304" pitchFamily="18" charset="0"/>
                <a:cs typeface="Times New Roman" panose="02020603050405020304" pitchFamily="18" charset="0"/>
              </a:rPr>
              <a:t>reversed by </a:t>
            </a:r>
            <a:r>
              <a:rPr lang="en-US" sz="4000" b="1" i="1" dirty="0">
                <a:solidFill>
                  <a:srgbClr val="FF0000"/>
                </a:solidFill>
                <a:latin typeface="Times New Roman" panose="02020603050405020304" pitchFamily="18" charset="0"/>
                <a:cs typeface="Times New Roman" panose="02020603050405020304" pitchFamily="18" charset="0"/>
              </a:rPr>
              <a:t>conventional nutrition </a:t>
            </a:r>
            <a:r>
              <a:rPr lang="en-US" sz="3600" dirty="0">
                <a:latin typeface="Times New Roman" panose="02020603050405020304" pitchFamily="18" charset="0"/>
                <a:cs typeface="Times New Roman" panose="02020603050405020304" pitchFamily="18" charset="0"/>
              </a:rPr>
              <a:t>care and may lead to functional impairment</a:t>
            </a:r>
            <a:r>
              <a:rPr lang="en-US" sz="3600" dirty="0"/>
              <a:t/>
            </a:r>
            <a:br>
              <a:rPr lang="en-US" sz="3600" dirty="0"/>
            </a:br>
            <a:endParaRPr lang="en-US" sz="3600" dirty="0"/>
          </a:p>
        </p:txBody>
      </p:sp>
      <p:sp>
        <p:nvSpPr>
          <p:cNvPr id="4" name="Slide Number Placeholder 3"/>
          <p:cNvSpPr>
            <a:spLocks noGrp="1"/>
          </p:cNvSpPr>
          <p:nvPr>
            <p:ph type="sldNum" sz="quarter" idx="12"/>
          </p:nvPr>
        </p:nvSpPr>
        <p:spPr/>
        <p:txBody>
          <a:bodyPr/>
          <a:lstStyle/>
          <a:p>
            <a:fld id="{2C766478-D5E0-40CD-90EB-372BCB07F8EF}" type="slidenum">
              <a:rPr lang="en-US" smtClean="0"/>
              <a:t>9</a:t>
            </a:fld>
            <a:endParaRPr lang="en-US"/>
          </a:p>
        </p:txBody>
      </p:sp>
    </p:spTree>
    <p:extLst>
      <p:ext uri="{BB962C8B-B14F-4D97-AF65-F5344CB8AC3E}">
        <p14:creationId xmlns:p14="http://schemas.microsoft.com/office/powerpoint/2010/main" val="1151466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742</Words>
  <Application>Microsoft Office PowerPoint</Application>
  <PresentationFormat>Widescreen</PresentationFormat>
  <Paragraphs>133</Paragraphs>
  <Slides>33</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AdvOT863180fb</vt:lpstr>
      <vt:lpstr>AdvOT863180fb+fb</vt:lpstr>
      <vt:lpstr>AdvOTb92eb7df.I</vt:lpstr>
      <vt:lpstr>Arial</vt:lpstr>
      <vt:lpstr>Calibri</vt:lpstr>
      <vt:lpstr>Calibri Light</vt:lpstr>
      <vt:lpstr>Nazanin</vt:lpstr>
      <vt:lpstr>Times New Roman</vt:lpstr>
      <vt:lpstr>Office Theme</vt:lpstr>
      <vt:lpstr>1_Office Theme</vt:lpstr>
      <vt:lpstr>Default Design</vt:lpstr>
      <vt:lpstr>PowerPoint Presentation</vt:lpstr>
      <vt:lpstr>cancer related malnutrition</vt:lpstr>
      <vt:lpstr>PowerPoint Presentation</vt:lpstr>
      <vt:lpstr> prevalence of malnutrition in patients with cancer </vt:lpstr>
      <vt:lpstr>Malnourished patients with cancer may be cared for in hospitals, in nursing homes, or at home, and care must be adjusted to the setting.  One report described the general prevalence of malnutrition as 30% in hospitals,11% in nursing homes, and 23% in home care for adults &lt;60 years old and as 39%, 20%, and 23% respectively for those 60 years </vt:lpstr>
      <vt:lpstr> Recent studies in European hospitals found that only 30%-60% of patients with cancer who were at risk of malnutrition actually received nutritional support (i.e., oral supplements and/or parenteral nutrition and/or enteral nutrition)</vt:lpstr>
      <vt:lpstr>cancer and nutrition: the terminology</vt:lpstr>
      <vt:lpstr>Disease-related malnutrition </vt:lpstr>
      <vt:lpstr>Cachexia</vt:lpstr>
      <vt:lpstr>Sarcopenia</vt:lpstr>
      <vt:lpstr>Sarcopenic obesity</vt:lpstr>
      <vt:lpstr>PowerPoint Presentation</vt:lpstr>
      <vt:lpstr> High health and financial costs of malnutrition in patients with cancer </vt:lpstr>
      <vt:lpstr> Mechanisms underlying cancer-related impairment of nutritional status </vt:lpstr>
      <vt:lpstr> Immune response, systemic inflammation, and symptoms </vt:lpstr>
      <vt:lpstr>PowerPoint Presentation</vt:lpstr>
      <vt:lpstr> Spillover of tumor-derived cytokines worsens systemic inflammation </vt:lpstr>
      <vt:lpstr>PowerPoint Presentation</vt:lpstr>
      <vt:lpstr> Hypoxic stress in the tumor microenvironment </vt:lpstr>
      <vt:lpstr>PowerPoint Presentation</vt:lpstr>
      <vt:lpstr> Indirect effects of cancer or its treatments </vt:lpstr>
      <vt:lpstr> Nutritional counseling and nutritional support </vt:lpstr>
      <vt:lpstr> Anti-catabolic and anti-inflammatory ingredients </vt:lpstr>
      <vt:lpstr>PowerPoint Presentation</vt:lpstr>
      <vt:lpstr>anti inflammation-suppressing ingredients</vt:lpstr>
      <vt:lpstr>PowerPoint Presentation</vt:lpstr>
      <vt:lpstr>PowerPoint Presentation</vt:lpstr>
      <vt:lpstr>PowerPoint Presentation</vt:lpstr>
      <vt:lpstr> Realizing the importance of exercise training and physical rehabilitation </vt:lpstr>
      <vt:lpstr> Multimodal therapy: putting it all together </vt:lpstr>
      <vt:lpstr>PowerPoint Presentation</vt:lpstr>
      <vt:lpstr>Medical nutrition care strategies have been updated, including recommendations for energy and protein requirements and the  use of immune modulators  and specialized  nutrients to lessen adverse inflammatory  and catabolic effects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related malnutrition</dc:title>
  <dc:creator>nachvak</dc:creator>
  <cp:lastModifiedBy>nachvak</cp:lastModifiedBy>
  <cp:revision>89</cp:revision>
  <dcterms:created xsi:type="dcterms:W3CDTF">2019-12-06T11:42:15Z</dcterms:created>
  <dcterms:modified xsi:type="dcterms:W3CDTF">2019-12-09T19:08:30Z</dcterms:modified>
</cp:coreProperties>
</file>