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696" r:id="rId3"/>
  </p:sldMasterIdLst>
  <p:notesMasterIdLst>
    <p:notesMasterId r:id="rId32"/>
  </p:notesMasterIdLst>
  <p:sldIdLst>
    <p:sldId id="292" r:id="rId4"/>
    <p:sldId id="300" r:id="rId5"/>
    <p:sldId id="257" r:id="rId6"/>
    <p:sldId id="293" r:id="rId7"/>
    <p:sldId id="258" r:id="rId8"/>
    <p:sldId id="260" r:id="rId9"/>
    <p:sldId id="301" r:id="rId10"/>
    <p:sldId id="261" r:id="rId11"/>
    <p:sldId id="263" r:id="rId12"/>
    <p:sldId id="264" r:id="rId13"/>
    <p:sldId id="265" r:id="rId14"/>
    <p:sldId id="297" r:id="rId15"/>
    <p:sldId id="298" r:id="rId16"/>
    <p:sldId id="299" r:id="rId17"/>
    <p:sldId id="269" r:id="rId18"/>
    <p:sldId id="270" r:id="rId19"/>
    <p:sldId id="272" r:id="rId20"/>
    <p:sldId id="279" r:id="rId21"/>
    <p:sldId id="281" r:id="rId22"/>
    <p:sldId id="282" r:id="rId23"/>
    <p:sldId id="280" r:id="rId24"/>
    <p:sldId id="303" r:id="rId25"/>
    <p:sldId id="304" r:id="rId26"/>
    <p:sldId id="305" r:id="rId27"/>
    <p:sldId id="306" r:id="rId28"/>
    <p:sldId id="307" r:id="rId29"/>
    <p:sldId id="284" r:id="rId30"/>
    <p:sldId id="30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6666"/>
    <a:srgbClr val="000099"/>
    <a:srgbClr val="0000CC"/>
    <a:srgbClr val="009999"/>
    <a:srgbClr val="529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2172C-11D0-4910-A0EC-852CA94A64E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2C83E-683E-4516-95CD-38F4A4EA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0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60A3CD-ABE7-4FC6-B82C-019BD20C5B44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088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AC6D62-27BA-4BAA-A274-06B1979B986E}" type="slidenum">
              <a:rPr lang="fa-I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1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3036"/>
      </p:ext>
    </p:extLst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50431"/>
      </p:ext>
    </p:extLst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20575"/>
      </p:ext>
    </p:extLst>
  </p:cSld>
  <p:clrMapOvr>
    <a:masterClrMapping/>
  </p:clrMapOvr>
  <p:transition spd="slow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13743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64928"/>
      </p:ext>
    </p:extLst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7873"/>
      </p:ext>
    </p:extLst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35078"/>
      </p:ext>
    </p:extLst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5007"/>
      </p:ext>
    </p:extLst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10782"/>
      </p:ext>
    </p:extLst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81401"/>
      </p:ext>
    </p:extLst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65123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7086"/>
      </p:ext>
    </p:extLst>
  </p:cSld>
  <p:clrMapOvr>
    <a:masterClrMapping/>
  </p:clrMapOvr>
  <p:transition spd="slow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5022"/>
      </p:ext>
    </p:extLst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72619"/>
      </p:ext>
    </p:extLst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9897"/>
      </p:ext>
    </p:extLst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884A7-A6E6-410E-B1FB-B19AD2AB307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0337"/>
      </p:ext>
    </p:extLst>
  </p:cSld>
  <p:clrMapOvr>
    <a:masterClrMapping/>
  </p:clrMapOvr>
  <p:transition spd="slow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5218-7E40-41E3-B6EE-1737BAF5A21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11888"/>
      </p:ext>
    </p:extLst>
  </p:cSld>
  <p:clrMapOvr>
    <a:masterClrMapping/>
  </p:clrMapOvr>
  <p:transition spd="slow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0D6C2-D520-45C9-BE7D-A40650CA69B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90952"/>
      </p:ext>
    </p:extLst>
  </p:cSld>
  <p:clrMapOvr>
    <a:masterClrMapping/>
  </p:clrMapOvr>
  <p:transition spd="slow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743E-2E4E-494E-BA07-E0939C80B3A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74997"/>
      </p:ext>
    </p:extLst>
  </p:cSld>
  <p:clrMapOvr>
    <a:masterClrMapping/>
  </p:clrMapOvr>
  <p:transition spd="slow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8C1DC-0372-4F4B-870D-C263EDD441E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07090"/>
      </p:ext>
    </p:extLst>
  </p:cSld>
  <p:clrMapOvr>
    <a:masterClrMapping/>
  </p:clrMapOvr>
  <p:transition spd="slow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59704-0D1F-4E76-BFEB-06CB8399B5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17569"/>
      </p:ext>
    </p:extLst>
  </p:cSld>
  <p:clrMapOvr>
    <a:masterClrMapping/>
  </p:clrMapOvr>
  <p:transition spd="slow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C168-4666-4097-A43B-EEA366554ED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80708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54124"/>
      </p:ext>
    </p:extLst>
  </p:cSld>
  <p:clrMapOvr>
    <a:masterClrMapping/>
  </p:clrMapOvr>
  <p:transition spd="slow"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049D2-141C-41D2-9D43-00669907119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66097"/>
      </p:ext>
    </p:extLst>
  </p:cSld>
  <p:clrMapOvr>
    <a:masterClrMapping/>
  </p:clrMapOvr>
  <p:transition spd="slow"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91F36-EA1E-4E13-A839-EBB89075D0B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0912"/>
      </p:ext>
    </p:extLst>
  </p:cSld>
  <p:clrMapOvr>
    <a:masterClrMapping/>
  </p:clrMapOvr>
  <p:transition spd="slow"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955B-0B20-4214-8231-50FF3965F3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03055"/>
      </p:ext>
    </p:extLst>
  </p:cSld>
  <p:clrMapOvr>
    <a:masterClrMapping/>
  </p:clrMapOvr>
  <p:transition spd="slow"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13F3-006D-4960-BADD-2E5164AF70D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58752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79259"/>
      </p:ext>
    </p:extLst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3664"/>
      </p:ext>
    </p:extLst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32940"/>
      </p:ext>
    </p:extLst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4336"/>
      </p:ext>
    </p:extLst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48051"/>
      </p:ext>
    </p:extLst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19726"/>
      </p:ext>
    </p:extLst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39490-B2E9-4815-A422-499FA5BB6ED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3924-7A3D-4ABE-A238-01381B636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8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C02A1917-0144-46B3-8F3C-89B75E5010B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1441/04/12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75BD145A-D01E-4FD8-81D6-8BAF36C983C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 dir="r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r"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rtl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 rtl="1">
              <a:defRPr/>
            </a:pPr>
            <a:fld id="{A162976E-0F1F-4BF4-BD4F-5D8C6587B826}" type="slidenum">
              <a:rPr lang="ar-SA">
                <a:solidFill>
                  <a:srgbClr val="000000"/>
                </a:solidFill>
              </a:rPr>
              <a:pPr rtl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8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 dir="r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motafareghe\Besmellah\go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46028" y="5371834"/>
            <a:ext cx="5760640" cy="110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a-IR" sz="2300" kern="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Homa" panose="00000400000000000000" pitchFamily="2" charset="-78"/>
              </a:rPr>
              <a:t>مدرس</a:t>
            </a:r>
            <a:r>
              <a:rPr lang="fa-IR" sz="2300" kern="0" dirty="0">
                <a:solidFill>
                  <a:prstClr val="black"/>
                </a:solidFill>
                <a:latin typeface="Arial" pitchFamily="34" charset="0"/>
                <a:cs typeface="B Homa" panose="00000400000000000000" pitchFamily="2" charset="-78"/>
              </a:rPr>
              <a:t> : </a:t>
            </a:r>
            <a:r>
              <a:rPr lang="fa-IR" sz="23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Homa" panose="00000400000000000000" pitchFamily="2" charset="-78"/>
              </a:rPr>
              <a:t>فــرزاد زارعــــی</a:t>
            </a:r>
          </a:p>
          <a:p>
            <a:pPr algn="ctr">
              <a:lnSpc>
                <a:spcPct val="150000"/>
              </a:lnSpc>
              <a:defRPr/>
            </a:pPr>
            <a:r>
              <a:rPr lang="fa-IR" sz="2300" kern="0" dirty="0">
                <a:solidFill>
                  <a:prstClr val="black"/>
                </a:solidFill>
                <a:latin typeface="Arial" pitchFamily="34" charset="0"/>
                <a:cs typeface="B Homa" panose="00000400000000000000" pitchFamily="2" charset="-78"/>
              </a:rPr>
              <a:t>عضو هیات علمی دانشگاه علوم پزشکی کرمانشاه</a:t>
            </a:r>
            <a:endParaRPr lang="en-US" sz="2300" kern="0" dirty="0">
              <a:solidFill>
                <a:prstClr val="black"/>
              </a:solidFill>
              <a:latin typeface="Arial" pitchFamily="34" charset="0"/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30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سابقه رازداری </a:t>
            </a:r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در حوزه علوم پزشکی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35" y="1825625"/>
            <a:ext cx="8759687" cy="4840218"/>
          </a:xfrm>
        </p:spPr>
        <p:txBody>
          <a:bodyPr>
            <a:normAutofit/>
          </a:bodyPr>
          <a:lstStyle/>
          <a:p>
            <a:pPr marL="344488" lvl="1" indent="-344488" algn="just" rtl="1">
              <a:lnSpc>
                <a:spcPct val="139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مسئله </a:t>
            </a:r>
            <a:r>
              <a:rPr lang="fa-IR" sz="2200" dirty="0">
                <a:cs typeface="B Homa" panose="00000400000000000000" pitchFamily="2" charset="-78"/>
              </a:rPr>
              <a:t>رازداری یکی از ارکان مهم روابط </a:t>
            </a:r>
            <a:r>
              <a:rPr lang="fa-IR" sz="2200" dirty="0" smtClean="0">
                <a:cs typeface="B Homa" panose="00000400000000000000" pitchFamily="2" charset="-78"/>
              </a:rPr>
              <a:t>کادر درمان </a:t>
            </a:r>
            <a:r>
              <a:rPr lang="fa-IR" sz="2200" dirty="0">
                <a:cs typeface="B Homa" panose="00000400000000000000" pitchFamily="2" charset="-78"/>
              </a:rPr>
              <a:t>و بیمار است که از سده چهارم </a:t>
            </a:r>
            <a:r>
              <a:rPr lang="fa-IR" sz="2200" dirty="0" smtClean="0">
                <a:cs typeface="B Homa" panose="00000400000000000000" pitchFamily="2" charset="-78"/>
              </a:rPr>
              <a:t>قبل </a:t>
            </a:r>
            <a:r>
              <a:rPr lang="fa-IR" sz="2200" dirty="0">
                <a:cs typeface="B Homa" panose="00000400000000000000" pitchFamily="2" charset="-78"/>
              </a:rPr>
              <a:t>از میلاد مسیح در بخشی از </a:t>
            </a:r>
            <a:r>
              <a:rPr lang="fa-IR" sz="2200" dirty="0" smtClean="0">
                <a:cs typeface="B Homa" panose="00000400000000000000" pitchFamily="2" charset="-78"/>
              </a:rPr>
              <a:t>سوگندنامه </a:t>
            </a:r>
            <a:r>
              <a:rPr lang="fa-IR" sz="2200" dirty="0">
                <a:cs typeface="B Homa" panose="00000400000000000000" pitchFamily="2" charset="-78"/>
              </a:rPr>
              <a:t>بقراط ذکر شده است و </a:t>
            </a:r>
            <a:r>
              <a:rPr lang="fa-IR" sz="2200" dirty="0" smtClean="0">
                <a:cs typeface="B Homa" panose="00000400000000000000" pitchFamily="2" charset="-78"/>
              </a:rPr>
              <a:t>به صورت </a:t>
            </a:r>
            <a:r>
              <a:rPr lang="fa-IR" sz="2200" dirty="0">
                <a:cs typeface="B Homa" panose="00000400000000000000" pitchFamily="2" charset="-78"/>
              </a:rPr>
              <a:t>قانون </a:t>
            </a:r>
            <a:r>
              <a:rPr lang="fa-IR" sz="2200" dirty="0" smtClean="0">
                <a:cs typeface="B Homa" panose="00000400000000000000" pitchFamily="2" charset="-78"/>
              </a:rPr>
              <a:t>درآمده </a:t>
            </a:r>
            <a:r>
              <a:rPr lang="fa-IR" sz="2200" dirty="0">
                <a:cs typeface="B Homa" panose="00000400000000000000" pitchFamily="2" charset="-78"/>
              </a:rPr>
              <a:t>است. در اين سوگند نامه چنين آمده است: "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آنچه که در جریان طبابت و یا در مراوده با مردم ببینم و به رازهایی که هرگز نباید گفته شود پی ببرم آن را محرمانه نگاه خواهم داشت و به احدی بازگو نخواهم کرد</a:t>
            </a:r>
            <a:r>
              <a:rPr lang="fa-IR" sz="2200" dirty="0" smtClean="0">
                <a:cs typeface="B Homa" panose="00000400000000000000" pitchFamily="2" charset="-78"/>
              </a:rPr>
              <a:t>"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lvl="1" indent="-344488" algn="just" rtl="1">
              <a:lnSpc>
                <a:spcPct val="139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در سوگندنامه آساف </a:t>
            </a:r>
            <a:r>
              <a:rPr lang="fa-IR" sz="2200" dirty="0" smtClean="0">
                <a:cs typeface="B Homa" panose="00000400000000000000" pitchFamily="2" charset="-78"/>
              </a:rPr>
              <a:t>(مربوط </a:t>
            </a:r>
            <a:r>
              <a:rPr lang="fa-IR" sz="2200" dirty="0">
                <a:cs typeface="B Homa" panose="00000400000000000000" pitchFamily="2" charset="-78"/>
              </a:rPr>
              <a:t>به قرن </a:t>
            </a:r>
            <a:r>
              <a:rPr lang="fa-IR" sz="2200" dirty="0" smtClean="0">
                <a:cs typeface="B Homa" panose="00000400000000000000" pitchFamily="2" charset="-78"/>
              </a:rPr>
              <a:t>ششم و نوشته شده توسط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Asaph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Judaes</a:t>
            </a:r>
            <a:r>
              <a:rPr lang="fa-IR" sz="2200" dirty="0" smtClean="0">
                <a:cs typeface="B Homa" panose="00000400000000000000" pitchFamily="2" charset="-78"/>
              </a:rPr>
              <a:t>) </a:t>
            </a:r>
            <a:r>
              <a:rPr lang="fa-IR" sz="2200" dirty="0">
                <a:cs typeface="B Homa" panose="00000400000000000000" pitchFamily="2" charset="-78"/>
              </a:rPr>
              <a:t>چنين ذکر شده "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هرگز رازهایی که به تو گفته شده است نباید فاش کنی</a:t>
            </a:r>
            <a:r>
              <a:rPr lang="fa-IR" sz="2200" dirty="0" smtClean="0">
                <a:cs typeface="B Homa" panose="00000400000000000000" pitchFamily="2" charset="-78"/>
              </a:rPr>
              <a:t>"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lvl="1" indent="-344488" algn="just" rtl="1">
              <a:lnSpc>
                <a:spcPct val="139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کنستانتین آفریکان يک </a:t>
            </a:r>
            <a:r>
              <a:rPr lang="fa-IR" sz="2200" dirty="0">
                <a:cs typeface="B Homa" panose="00000400000000000000" pitchFamily="2" charset="-78"/>
              </a:rPr>
              <a:t>پزشک مسيحي نوشته </a:t>
            </a:r>
            <a:r>
              <a:rPr lang="fa-IR" sz="2200" dirty="0" smtClean="0">
                <a:cs typeface="B Homa" panose="00000400000000000000" pitchFamily="2" charset="-78"/>
              </a:rPr>
              <a:t>است "</a:t>
            </a: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 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باید اطلاعات مربوط به بیمار را پیش خود نگه </a:t>
            </a: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داریم 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چون بعضی از اوقات بیمار چیزهایی را نزد </a:t>
            </a: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ما 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آشکار می کند که از گفتن به والدین خودش شرم می کند</a:t>
            </a:r>
            <a:r>
              <a:rPr lang="fa-IR" sz="2200" dirty="0">
                <a:cs typeface="B Homa" panose="00000400000000000000" pitchFamily="2" charset="-78"/>
              </a:rPr>
              <a:t>"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7025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825625"/>
            <a:ext cx="8693427" cy="4813714"/>
          </a:xfrm>
        </p:spPr>
        <p:txBody>
          <a:bodyPr/>
          <a:lstStyle/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در يكي از قديمي ترين نسخه های موجود در انگلستان متعلق به جان سکوریس</a:t>
            </a:r>
            <a:br>
              <a:rPr lang="fa-IR" sz="2200" dirty="0">
                <a:cs typeface="B Homa" panose="00000400000000000000" pitchFamily="2" charset="-78"/>
              </a:rPr>
            </a:br>
            <a:r>
              <a:rPr lang="fa-IR" sz="2200" dirty="0" smtClean="0">
                <a:cs typeface="B Homa" panose="00000400000000000000" pitchFamily="2" charset="-78"/>
              </a:rPr>
              <a:t>درباره </a:t>
            </a:r>
            <a:r>
              <a:rPr lang="fa-IR" sz="2200" dirty="0">
                <a:cs typeface="B Homa" panose="00000400000000000000" pitchFamily="2" charset="-78"/>
              </a:rPr>
              <a:t>رازداری حرفه ای بیان </a:t>
            </a:r>
            <a:r>
              <a:rPr lang="fa-IR" sz="2200" dirty="0" smtClean="0">
                <a:cs typeface="B Homa" panose="00000400000000000000" pitchFamily="2" charset="-78"/>
              </a:rPr>
              <a:t>شده "</a:t>
            </a: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هر 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آنچه که من در حین معالجاتم ببینم و یا بشنوم و هر آنچه که من در مورد افراد باید بدانم اگر به لحاظ قانون نباید فاش شود آنرا به عنوان راز نزد خود نگه خواهم </a:t>
            </a: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داشت</a:t>
            </a:r>
            <a:r>
              <a:rPr lang="fa-IR" sz="2200" dirty="0" smtClean="0">
                <a:cs typeface="B Homa" panose="00000400000000000000" pitchFamily="2" charset="-78"/>
              </a:rPr>
              <a:t>"</a:t>
            </a:r>
            <a:endParaRPr lang="fa-IR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در </a:t>
            </a:r>
            <a:r>
              <a:rPr lang="fa-IR" sz="2200" dirty="0" smtClean="0">
                <a:cs typeface="B Homa" panose="00000400000000000000" pitchFamily="2" charset="-78"/>
              </a:rPr>
              <a:t>16 مورد از قانون 17 گانه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ENJUIN</a:t>
            </a:r>
            <a:r>
              <a:rPr lang="fa-IR" sz="2200" dirty="0" smtClean="0">
                <a:cs typeface="B Homa" panose="00000400000000000000" pitchFamily="2" charset="-78"/>
              </a:rPr>
              <a:t> (قرن 16) </a:t>
            </a:r>
            <a:r>
              <a:rPr lang="fa-IR" sz="2200" dirty="0">
                <a:cs typeface="B Homa" panose="00000400000000000000" pitchFamily="2" charset="-78"/>
              </a:rPr>
              <a:t>در ژاپن </a:t>
            </a:r>
            <a:r>
              <a:rPr lang="fa-IR" sz="2200" dirty="0" smtClean="0">
                <a:cs typeface="B Homa" panose="00000400000000000000" pitchFamily="2" charset="-78"/>
              </a:rPr>
              <a:t>ذکر </a:t>
            </a:r>
            <a:r>
              <a:rPr lang="fa-IR" sz="2200" dirty="0">
                <a:cs typeface="B Homa" panose="00000400000000000000" pitchFamily="2" charset="-78"/>
              </a:rPr>
              <a:t>شده </a:t>
            </a:r>
            <a:r>
              <a:rPr lang="fa-IR" sz="2200" dirty="0" smtClean="0">
                <a:cs typeface="B Homa" panose="00000400000000000000" pitchFamily="2" charset="-78"/>
              </a:rPr>
              <a:t>است ”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نباید آن چیزی که به تو درباره بیماری گفته می شود بدون اجازه به دیگران بازگو کنی</a:t>
            </a:r>
            <a:r>
              <a:rPr lang="fa-IR" sz="2200" dirty="0">
                <a:cs typeface="B Homa" panose="00000400000000000000" pitchFamily="2" charset="-78"/>
              </a:rPr>
              <a:t>“</a:t>
            </a:r>
          </a:p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جان گرگوری استاد </a:t>
            </a:r>
            <a:r>
              <a:rPr lang="fa-IR" sz="2200" dirty="0">
                <a:cs typeface="B Homa" panose="00000400000000000000" pitchFamily="2" charset="-78"/>
              </a:rPr>
              <a:t>طب دانشگاه ادینبورگ در مقاله خود </a:t>
            </a:r>
            <a:r>
              <a:rPr lang="fa-IR" sz="2200" dirty="0" smtClean="0">
                <a:cs typeface="B Homa" panose="00000400000000000000" pitchFamily="2" charset="-78"/>
              </a:rPr>
              <a:t>یاد </a:t>
            </a:r>
            <a:r>
              <a:rPr lang="fa-IR" sz="2200" dirty="0">
                <a:cs typeface="B Homa" panose="00000400000000000000" pitchFamily="2" charset="-78"/>
              </a:rPr>
              <a:t>آوری می کند که </a:t>
            </a:r>
            <a:r>
              <a:rPr lang="fa-IR" sz="2200" dirty="0" smtClean="0">
                <a:cs typeface="B Homa" panose="00000400000000000000" pitchFamily="2" charset="-78"/>
              </a:rPr>
              <a:t>"</a:t>
            </a: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رازداری به ویژه 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در جاهایی که مربوط به خانم ها است ضروری است</a:t>
            </a:r>
            <a:r>
              <a:rPr lang="fa-IR" sz="2200" dirty="0" smtClean="0">
                <a:cs typeface="B Homa" panose="00000400000000000000" pitchFamily="2" charset="-78"/>
              </a:rPr>
              <a:t>”</a:t>
            </a:r>
          </a:p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كدهاي </a:t>
            </a:r>
            <a:r>
              <a:rPr lang="fa-IR" sz="2200" dirty="0">
                <a:cs typeface="B Homa" panose="00000400000000000000" pitchFamily="2" charset="-78"/>
              </a:rPr>
              <a:t>بين المللي اخلاق پزشكي انجمن پزشكي جهاني </a:t>
            </a:r>
            <a:r>
              <a:rPr lang="fa-IR" sz="2200" dirty="0" smtClean="0">
                <a:cs typeface="B Homa" panose="00000400000000000000" pitchFamily="2" charset="-78"/>
              </a:rPr>
              <a:t>(1949): "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يك پزشك بايد به طور مطلق راز بيمارش را حفظ </a:t>
            </a: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كند 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حتي پس از مرگ</a:t>
            </a:r>
            <a:r>
              <a:rPr lang="fa-IR" sz="2200" dirty="0">
                <a:cs typeface="B Homa" panose="00000400000000000000" pitchFamily="2" charset="-78"/>
              </a:rPr>
              <a:t>"</a:t>
            </a:r>
          </a:p>
          <a:p>
            <a:pPr marL="342900" lvl="1" indent="-342900" algn="just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a-IR" sz="2200" dirty="0" smtClean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a-IR" sz="2200" dirty="0" smtClean="0">
              <a:cs typeface="B Homa" panose="00000400000000000000" pitchFamily="2" charset="-78"/>
            </a:endParaRPr>
          </a:p>
          <a:p>
            <a:pPr marL="342900" lvl="1" indent="-342900" algn="just" rtl="1">
              <a:buFont typeface="Wingdings" panose="05000000000000000000" pitchFamily="2" charset="2"/>
              <a:buChar char="ü"/>
            </a:pPr>
            <a:endParaRPr lang="en-US" sz="2200" dirty="0">
              <a:cs typeface="B Homa" panose="00000400000000000000" pitchFamily="2" charset="-78"/>
            </a:endParaRPr>
          </a:p>
          <a:p>
            <a:pPr marL="0" lvl="1" indent="0" algn="r" rtl="1">
              <a:buNone/>
            </a:pPr>
            <a:endParaRPr lang="fa-IR" sz="2200" dirty="0">
              <a:cs typeface="B Homa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سابقه رازداری </a:t>
            </a:r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در حوزه علوم پزشکی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1434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رازداری پزشکی </a:t>
            </a:r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در قانون ایران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825625"/>
            <a:ext cx="8640417" cy="4813714"/>
          </a:xfrm>
        </p:spPr>
        <p:txBody>
          <a:bodyPr/>
          <a:lstStyle/>
          <a:p>
            <a:pPr marL="342900" lvl="1" indent="-342900" algn="just" rt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در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ماده 648 قانون مجازات اسلامي آمده 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است: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"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اطبا، جراحان، ماماها،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داروفروشان و كليه كساني كه به ت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ناسب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شغل و يا حرفه خود محرم اسرار مي شوند هر گاه در غير از موارد قانوني اسرار مردم را افشا كنند به سه ماه 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و يك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روز تا يك سال حبس و يا به يك ميليون و پانصد هزار تا شش ميليون ريال جزاي نقدي محكوم مي شوند"</a:t>
            </a:r>
          </a:p>
          <a:p>
            <a:pPr marL="342900" lvl="1" indent="-342900" algn="just" rtl="1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در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منشور حقوق بيماران در ايران در بند ششم آمده 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است «بيمار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حق دارد جهت حفظ حريم شخصي خود از محرمانه ماندن محتواي پرونده پزشكي، نتايج معاينات و مشاوره‌هاي باليني به جز در مواردي كه 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بر اساس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وظايف قانوني از گروه معالج استعلام صورت مي‌گيرد اطمينان حاصل 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نمايد»</a:t>
            </a:r>
            <a:endParaRPr lang="fa-IR" sz="2200" dirty="0">
              <a:solidFill>
                <a:prstClr val="black"/>
              </a:solidFill>
              <a:cs typeface="B Homa" panose="00000400000000000000" pitchFamily="2" charset="-78"/>
            </a:endParaRPr>
          </a:p>
          <a:p>
            <a:pPr marL="52388" lvl="1" indent="0" algn="r" rtl="1">
              <a:buNone/>
            </a:pPr>
            <a:endParaRPr lang="fa-IR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4000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چرا ما باید </a:t>
            </a: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رازدار </a:t>
            </a:r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باشیم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825625"/>
            <a:ext cx="8759687" cy="4840218"/>
          </a:xfrm>
        </p:spPr>
        <p:txBody>
          <a:bodyPr>
            <a:normAutofit/>
          </a:bodyPr>
          <a:lstStyle/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5000"/>
              <a:buFont typeface="Webdings" panose="05030102010509060703" pitchFamily="18" charset="2"/>
              <a:buChar char="¤"/>
            </a:pPr>
            <a:r>
              <a:rPr lang="fa-IR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اعتماد </a:t>
            </a:r>
            <a:r>
              <a:rPr lang="fa-IR" sz="2200" dirty="0" smtClean="0">
                <a:cs typeface="B Homa" panose="00000400000000000000" pitchFamily="2" charset="-78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fa-IR" sz="2200" dirty="0" smtClean="0">
                <a:cs typeface="B Homa" panose="00000400000000000000" pitchFamily="2" charset="-78"/>
              </a:rPr>
              <a:t>): بيمار </a:t>
            </a:r>
            <a:r>
              <a:rPr lang="fa-IR" sz="2200" dirty="0">
                <a:cs typeface="B Homa" panose="00000400000000000000" pitchFamily="2" charset="-78"/>
              </a:rPr>
              <a:t>بدون اطمینان از </a:t>
            </a:r>
            <a:r>
              <a:rPr lang="fa-IR" sz="2200" dirty="0" smtClean="0">
                <a:cs typeface="B Homa" panose="00000400000000000000" pitchFamily="2" charset="-78"/>
              </a:rPr>
              <a:t>مخفی ماندن اطلاعاتي كه </a:t>
            </a:r>
            <a:r>
              <a:rPr lang="fa-IR" sz="2200" dirty="0">
                <a:cs typeface="B Homa" panose="00000400000000000000" pitchFamily="2" charset="-78"/>
              </a:rPr>
              <a:t>فاش مي كند </a:t>
            </a:r>
            <a:r>
              <a:rPr lang="fa-IR" sz="2200" dirty="0" smtClean="0">
                <a:cs typeface="B Homa" panose="00000400000000000000" pitchFamily="2" charset="-78"/>
              </a:rPr>
              <a:t>از </a:t>
            </a:r>
            <a:r>
              <a:rPr lang="fa-IR" sz="2200" dirty="0">
                <a:cs typeface="B Homa" panose="00000400000000000000" pitchFamily="2" charset="-78"/>
              </a:rPr>
              <a:t>ارائه آنها دريغ </a:t>
            </a:r>
            <a:r>
              <a:rPr lang="fa-IR" sz="2200" dirty="0" smtClean="0">
                <a:cs typeface="B Homa" panose="00000400000000000000" pitchFamily="2" charset="-78"/>
              </a:rPr>
              <a:t>نموده و درمان بطور موثری انجام نمی شود </a:t>
            </a:r>
          </a:p>
          <a:p>
            <a:pPr marL="342900" lvl="1" indent="-342900" algn="justLow" rtl="1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5000"/>
              <a:buFont typeface="Webdings" panose="05030102010509060703" pitchFamily="18" charset="2"/>
              <a:buChar char="¤"/>
            </a:pPr>
            <a:r>
              <a:rPr lang="fa-IR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احترام به اتونومي بيمار </a:t>
            </a:r>
            <a:r>
              <a:rPr lang="fa-IR" sz="2200" dirty="0" smtClean="0">
                <a:cs typeface="B Homa" panose="00000400000000000000" pitchFamily="2" charset="-78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Autonomy</a:t>
            </a:r>
            <a:r>
              <a:rPr lang="fa-IR" sz="2200" dirty="0" smtClean="0">
                <a:cs typeface="B Homa" panose="00000400000000000000" pitchFamily="2" charset="-78"/>
              </a:rPr>
              <a:t>): به </a:t>
            </a:r>
            <a:r>
              <a:rPr lang="fa-IR" sz="2200" dirty="0">
                <a:cs typeface="B Homa" panose="00000400000000000000" pitchFamily="2" charset="-78"/>
              </a:rPr>
              <a:t>لحاظ </a:t>
            </a:r>
            <a:r>
              <a:rPr lang="fa-IR" sz="2200" dirty="0" smtClean="0">
                <a:cs typeface="B Homa" panose="00000400000000000000" pitchFamily="2" charset="-78"/>
              </a:rPr>
              <a:t>اتونومي اطلاعات </a:t>
            </a:r>
            <a:r>
              <a:rPr lang="fa-IR" sz="2200" dirty="0">
                <a:cs typeface="B Homa" panose="00000400000000000000" pitchFamily="2" charset="-78"/>
              </a:rPr>
              <a:t>شخصي يك فرد متعلق به خود اوست و ديگران نبايد بدون رضايت او از آن مطلع </a:t>
            </a:r>
            <a:r>
              <a:rPr lang="fa-IR" sz="2200" dirty="0" smtClean="0">
                <a:cs typeface="B Homa" panose="00000400000000000000" pitchFamily="2" charset="-78"/>
              </a:rPr>
              <a:t>شوند</a:t>
            </a:r>
            <a:endParaRPr lang="fa-IR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5000"/>
              <a:buFont typeface="Webdings" panose="05030102010509060703" pitchFamily="18" charset="2"/>
              <a:buChar char="¤"/>
            </a:pPr>
            <a:r>
              <a:rPr lang="fa-IR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احترام به ديگران </a:t>
            </a:r>
            <a:r>
              <a:rPr lang="fa-IR" sz="2200" dirty="0" smtClean="0">
                <a:cs typeface="B Homa" panose="00000400000000000000" pitchFamily="2" charset="-78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others</a:t>
            </a:r>
            <a:r>
              <a:rPr lang="fa-IR" sz="2200" dirty="0" smtClean="0">
                <a:cs typeface="B Homa" panose="00000400000000000000" pitchFamily="2" charset="-78"/>
              </a:rPr>
              <a:t>): </a:t>
            </a:r>
            <a:r>
              <a:rPr lang="fa-IR" sz="2200" dirty="0">
                <a:cs typeface="B Homa" panose="00000400000000000000" pitchFamily="2" charset="-78"/>
              </a:rPr>
              <a:t>انسان مستحق و سزاوار احترام است و يكي از راه هايي كه نشان دهنده احترام </a:t>
            </a:r>
            <a:r>
              <a:rPr lang="fa-IR" sz="2200" dirty="0" smtClean="0">
                <a:cs typeface="B Homa" panose="00000400000000000000" pitchFamily="2" charset="-78"/>
              </a:rPr>
              <a:t>است </a:t>
            </a:r>
            <a:r>
              <a:rPr lang="fa-IR" sz="2200" dirty="0">
                <a:cs typeface="B Homa" panose="00000400000000000000" pitchFamily="2" charset="-78"/>
              </a:rPr>
              <a:t>حفظ حريم خصوصي </a:t>
            </a:r>
            <a:r>
              <a:rPr lang="fa-IR" sz="2200" dirty="0" smtClean="0">
                <a:cs typeface="B Homa" panose="00000400000000000000" pitchFamily="2" charset="-78"/>
              </a:rPr>
              <a:t>آنهاست</a:t>
            </a:r>
            <a:endParaRPr lang="fa-IR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5000"/>
              <a:buFont typeface="Webdings" panose="05030102010509060703" pitchFamily="18" charset="2"/>
              <a:buChar char="¤"/>
            </a:pPr>
            <a:r>
              <a:rPr lang="fa-IR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حفظ تعهد تلويحي </a:t>
            </a:r>
            <a:r>
              <a:rPr lang="fa-IR" sz="2200" dirty="0" smtClean="0">
                <a:cs typeface="B Homa" panose="00000400000000000000" pitchFamily="2" charset="-78"/>
              </a:rPr>
              <a:t>(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on implied promise</a:t>
            </a:r>
            <a:r>
              <a:rPr lang="fa-IR" sz="2200" dirty="0" smtClean="0">
                <a:cs typeface="B Homa" panose="00000400000000000000" pitchFamily="2" charset="-78"/>
              </a:rPr>
              <a:t>): کادر درمان </a:t>
            </a:r>
            <a:r>
              <a:rPr lang="fa-IR" sz="2200" dirty="0">
                <a:cs typeface="B Homa" panose="00000400000000000000" pitchFamily="2" charset="-78"/>
              </a:rPr>
              <a:t>بدون اینکه </a:t>
            </a:r>
            <a:r>
              <a:rPr lang="fa-IR" sz="2200" dirty="0" smtClean="0">
                <a:cs typeface="B Homa" panose="00000400000000000000" pitchFamily="2" charset="-78"/>
              </a:rPr>
              <a:t>بخواهند </a:t>
            </a:r>
            <a:r>
              <a:rPr lang="fa-IR" sz="2200" dirty="0">
                <a:cs typeface="B Homa" panose="00000400000000000000" pitchFamily="2" charset="-78"/>
              </a:rPr>
              <a:t>بر زبان </a:t>
            </a:r>
            <a:r>
              <a:rPr lang="fa-IR" sz="2200" dirty="0" smtClean="0">
                <a:cs typeface="B Homa" panose="00000400000000000000" pitchFamily="2" charset="-78"/>
              </a:rPr>
              <a:t>بیاورند </a:t>
            </a:r>
            <a:r>
              <a:rPr lang="fa-IR" sz="2200" dirty="0">
                <a:cs typeface="B Homa" panose="00000400000000000000" pitchFamily="2" charset="-78"/>
              </a:rPr>
              <a:t>تلويحا متعهد مي </a:t>
            </a:r>
            <a:r>
              <a:rPr lang="fa-IR" sz="2200" dirty="0" smtClean="0">
                <a:cs typeface="B Homa" panose="00000400000000000000" pitchFamily="2" charset="-78"/>
              </a:rPr>
              <a:t>شوند </a:t>
            </a:r>
            <a:r>
              <a:rPr lang="fa-IR" sz="2200" dirty="0">
                <a:cs typeface="B Homa" panose="00000400000000000000" pitchFamily="2" charset="-78"/>
              </a:rPr>
              <a:t>كه راز بيمار را فاش </a:t>
            </a:r>
            <a:r>
              <a:rPr lang="fa-IR" sz="2200" dirty="0" smtClean="0">
                <a:cs typeface="B Homa" panose="00000400000000000000" pitchFamily="2" charset="-78"/>
              </a:rPr>
              <a:t>نكنند</a:t>
            </a:r>
            <a:r>
              <a:rPr lang="fa-IR" sz="2200" dirty="0">
                <a:cs typeface="B Homa" panose="00000400000000000000" pitchFamily="2" charset="-78"/>
              </a:rPr>
              <a:t>. </a:t>
            </a:r>
            <a:r>
              <a:rPr lang="fa-IR" sz="2200" dirty="0" smtClean="0">
                <a:cs typeface="B Homa" panose="00000400000000000000" pitchFamily="2" charset="-78"/>
              </a:rPr>
              <a:t>لذا </a:t>
            </a:r>
            <a:r>
              <a:rPr lang="fa-IR" sz="2200" dirty="0">
                <a:cs typeface="B Homa" panose="00000400000000000000" pitchFamily="2" charset="-78"/>
              </a:rPr>
              <a:t>بيماران معتقدند وقتي </a:t>
            </a:r>
            <a:r>
              <a:rPr lang="fa-IR" sz="2200" dirty="0" smtClean="0">
                <a:cs typeface="B Homa" panose="00000400000000000000" pitchFamily="2" charset="-78"/>
              </a:rPr>
              <a:t>به </a:t>
            </a:r>
            <a:r>
              <a:rPr lang="fa-IR" sz="2200" dirty="0">
                <a:cs typeface="B Homa" panose="00000400000000000000" pitchFamily="2" charset="-78"/>
              </a:rPr>
              <a:t>بیمارستان </a:t>
            </a:r>
            <a:r>
              <a:rPr lang="fa-IR" sz="2200" dirty="0" smtClean="0">
                <a:cs typeface="B Homa" panose="00000400000000000000" pitchFamily="2" charset="-78"/>
              </a:rPr>
              <a:t>مراجعه می </a:t>
            </a:r>
            <a:r>
              <a:rPr lang="fa-IR" sz="2200" smtClean="0">
                <a:cs typeface="B Homa" panose="00000400000000000000" pitchFamily="2" charset="-78"/>
              </a:rPr>
              <a:t>کنند کادر آنجا بايد </a:t>
            </a:r>
            <a:r>
              <a:rPr lang="fa-IR" sz="2200" dirty="0">
                <a:cs typeface="B Homa" panose="00000400000000000000" pitchFamily="2" charset="-78"/>
              </a:rPr>
              <a:t>رازدار </a:t>
            </a:r>
            <a:r>
              <a:rPr lang="fa-IR" sz="2200" dirty="0" smtClean="0">
                <a:cs typeface="B Homa" panose="00000400000000000000" pitchFamily="2" charset="-78"/>
              </a:rPr>
              <a:t>باشند</a:t>
            </a:r>
            <a:endParaRPr lang="en-US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5000"/>
              <a:buFont typeface="Webdings" panose="05030102010509060703" pitchFamily="18" charset="2"/>
              <a:buChar char="¤"/>
            </a:pPr>
            <a:r>
              <a:rPr lang="fa-IR" sz="2200" dirty="0" smtClean="0">
                <a:cs typeface="B Homa" panose="00000400000000000000" pitchFamily="2" charset="-78"/>
              </a:rPr>
              <a:t>حفظ </a:t>
            </a:r>
            <a:r>
              <a:rPr lang="fa-IR" sz="2200" dirty="0">
                <a:cs typeface="B Homa" panose="00000400000000000000" pitchFamily="2" charset="-78"/>
              </a:rPr>
              <a:t>راز بهترين نتيجه را در پي خواهد داشت (</a:t>
            </a:r>
            <a:r>
              <a:rPr lang="fa-IR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نتيجه گرايي</a:t>
            </a:r>
            <a:r>
              <a:rPr lang="fa-IR" sz="2200" dirty="0" smtClean="0">
                <a:cs typeface="B Homa" panose="00000400000000000000" pitchFamily="2" charset="-78"/>
              </a:rPr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6487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مراحل جذب اعتماد بیمار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1825625"/>
            <a:ext cx="8759686" cy="4840218"/>
          </a:xfrm>
        </p:spPr>
        <p:txBody>
          <a:bodyPr>
            <a:normAutofit/>
          </a:bodyPr>
          <a:lstStyle/>
          <a:p>
            <a:pPr marL="395288" lvl="1" indent="-342900" algn="just" rt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¯"/>
            </a:pPr>
            <a:r>
              <a:rPr lang="fa-I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جلب </a:t>
            </a:r>
            <a:r>
              <a:rPr lang="fa-I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اطمینان بیمار برای در میان گذاشتن </a:t>
            </a:r>
            <a:r>
              <a:rPr lang="fa-I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اسرار</a:t>
            </a:r>
            <a:r>
              <a:rPr lang="fa-IR" sz="2200" dirty="0" smtClean="0">
                <a:cs typeface="B Homa" panose="00000400000000000000" pitchFamily="2" charset="-78"/>
              </a:rPr>
              <a:t>: شامل اطمینان از اهمیت دادن </a:t>
            </a:r>
            <a:r>
              <a:rPr lang="fa-IR" sz="2200" dirty="0">
                <a:cs typeface="B Homa" panose="00000400000000000000" pitchFamily="2" charset="-78"/>
              </a:rPr>
              <a:t>به </a:t>
            </a:r>
            <a:r>
              <a:rPr lang="fa-IR" sz="2200" dirty="0" smtClean="0">
                <a:cs typeface="B Homa" panose="00000400000000000000" pitchFamily="2" charset="-78"/>
              </a:rPr>
              <a:t>بیمار، اطمینان </a:t>
            </a:r>
            <a:r>
              <a:rPr lang="fa-IR" sz="2200" dirty="0">
                <a:cs typeface="B Homa" panose="00000400000000000000" pitchFamily="2" charset="-78"/>
              </a:rPr>
              <a:t>از </a:t>
            </a:r>
            <a:r>
              <a:rPr lang="fa-IR" sz="2200" dirty="0" smtClean="0">
                <a:cs typeface="B Homa" panose="00000400000000000000" pitchFamily="2" charset="-78"/>
              </a:rPr>
              <a:t>احترام گذاشتن </a:t>
            </a:r>
            <a:r>
              <a:rPr lang="fa-IR" sz="2200" dirty="0">
                <a:cs typeface="B Homa" panose="00000400000000000000" pitchFamily="2" charset="-78"/>
              </a:rPr>
              <a:t>به </a:t>
            </a:r>
            <a:r>
              <a:rPr lang="fa-IR" sz="2200" dirty="0" smtClean="0">
                <a:cs typeface="B Homa" panose="00000400000000000000" pitchFamily="2" charset="-78"/>
              </a:rPr>
              <a:t>بیمار، اطمینان </a:t>
            </a:r>
            <a:r>
              <a:rPr lang="fa-IR" sz="2200" dirty="0">
                <a:cs typeface="B Homa" panose="00000400000000000000" pitchFamily="2" charset="-78"/>
              </a:rPr>
              <a:t>از عدم اجبار بیمار به </a:t>
            </a:r>
            <a:r>
              <a:rPr lang="fa-IR" sz="2200" dirty="0" smtClean="0">
                <a:cs typeface="B Homa" panose="00000400000000000000" pitchFamily="2" charset="-78"/>
              </a:rPr>
              <a:t>همکاری، اطمینان </a:t>
            </a:r>
            <a:r>
              <a:rPr lang="fa-IR" sz="2200" dirty="0">
                <a:cs typeface="B Homa" panose="00000400000000000000" pitchFamily="2" charset="-78"/>
              </a:rPr>
              <a:t>از عدم داوری نسبت به بیمار</a:t>
            </a:r>
          </a:p>
          <a:p>
            <a:pPr marL="395288" lvl="1" indent="-342900" algn="just" rt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¯"/>
            </a:pPr>
            <a:r>
              <a:rPr lang="fa-I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اطمینان دادن به بیمار در مورد حفظ اسرار</a:t>
            </a:r>
            <a:r>
              <a:rPr lang="fa-IR" sz="2200" dirty="0" smtClean="0">
                <a:cs typeface="B Homa" panose="00000400000000000000" pitchFamily="2" charset="-78"/>
              </a:rPr>
              <a:t>: کسب </a:t>
            </a:r>
            <a:r>
              <a:rPr lang="fa-IR" sz="2200" dirty="0">
                <a:cs typeface="B Homa" panose="00000400000000000000" pitchFamily="2" charset="-78"/>
              </a:rPr>
              <a:t>اجازه از بیمار در مورد اخذ و یا انتقال اطلاعات از افراد </a:t>
            </a:r>
            <a:r>
              <a:rPr lang="fa-IR" sz="2200" dirty="0" smtClean="0">
                <a:cs typeface="B Homa" panose="00000400000000000000" pitchFamily="2" charset="-78"/>
              </a:rPr>
              <a:t>خانواده، کسب </a:t>
            </a:r>
            <a:r>
              <a:rPr lang="fa-IR" sz="2200" dirty="0">
                <a:cs typeface="B Homa" panose="00000400000000000000" pitchFamily="2" charset="-78"/>
              </a:rPr>
              <a:t>اجازه از بیمار در مورد مطرح نمودن مسائل آموزشی </a:t>
            </a:r>
            <a:r>
              <a:rPr lang="fa-IR" sz="2200" dirty="0" smtClean="0">
                <a:cs typeface="B Homa" panose="00000400000000000000" pitchFamily="2" charset="-78"/>
              </a:rPr>
              <a:t>او، کسب </a:t>
            </a:r>
            <a:r>
              <a:rPr lang="fa-IR" sz="2200" dirty="0">
                <a:cs typeface="B Homa" panose="00000400000000000000" pitchFamily="2" charset="-78"/>
              </a:rPr>
              <a:t>اجازه از بیمار در مورد انتقال اطلاعات محدود به تیم درمان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1" indent="-342900" algn="just" rtl="1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¯"/>
            </a:pPr>
            <a:r>
              <a:rPr lang="fa-I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اطمینان یافتن بیمار در مورد حفظ اسرار (تضمين ها)</a:t>
            </a:r>
            <a:r>
              <a:rPr lang="fa-IR" sz="2200" dirty="0">
                <a:cs typeface="B Homa" panose="00000400000000000000" pitchFamily="2" charset="-78"/>
              </a:rPr>
              <a:t>:</a:t>
            </a:r>
            <a:r>
              <a:rPr lang="fa-IR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 </a:t>
            </a:r>
            <a:r>
              <a:rPr lang="fa-IR" sz="2200" dirty="0" smtClean="0">
                <a:cs typeface="B Homa" panose="00000400000000000000" pitchFamily="2" charset="-78"/>
              </a:rPr>
              <a:t>اعطای </a:t>
            </a:r>
            <a:r>
              <a:rPr lang="fa-IR" sz="2200" dirty="0">
                <a:cs typeface="B Homa" panose="00000400000000000000" pitchFamily="2" charset="-78"/>
              </a:rPr>
              <a:t>حق ویژه </a:t>
            </a:r>
            <a:r>
              <a:rPr lang="fa-IR" sz="2200" dirty="0" smtClean="0">
                <a:cs typeface="B Homa" panose="00000400000000000000" pitchFamily="2" charset="-78"/>
              </a:rPr>
              <a:t>به بیمار (در </a:t>
            </a:r>
            <a:r>
              <a:rPr lang="fa-IR" sz="2200" dirty="0">
                <a:cs typeface="B Homa" panose="00000400000000000000" pitchFamily="2" charset="-78"/>
              </a:rPr>
              <a:t>بسیاری از کشورها </a:t>
            </a:r>
            <a:r>
              <a:rPr lang="fa-IR" sz="2200" dirty="0" smtClean="0">
                <a:cs typeface="B Homa" panose="00000400000000000000" pitchFamily="2" charset="-78"/>
              </a:rPr>
              <a:t>اسرار </a:t>
            </a:r>
            <a:r>
              <a:rPr lang="fa-IR" sz="2200" dirty="0">
                <a:cs typeface="B Homa" panose="00000400000000000000" pitchFamily="2" charset="-78"/>
              </a:rPr>
              <a:t>بیمار حتی در </a:t>
            </a:r>
            <a:r>
              <a:rPr lang="fa-IR" sz="2200" dirty="0" smtClean="0">
                <a:cs typeface="B Homa" panose="00000400000000000000" pitchFamily="2" charset="-78"/>
              </a:rPr>
              <a:t>موقعیت های </a:t>
            </a:r>
            <a:r>
              <a:rPr lang="fa-IR" sz="2200" dirty="0">
                <a:cs typeface="B Homa" panose="00000400000000000000" pitchFamily="2" charset="-78"/>
              </a:rPr>
              <a:t>قضایی </a:t>
            </a:r>
            <a:r>
              <a:rPr lang="fa-IR" sz="2200" dirty="0" smtClean="0">
                <a:cs typeface="B Homa" panose="00000400000000000000" pitchFamily="2" charset="-78"/>
              </a:rPr>
              <a:t>پوشیده </a:t>
            </a:r>
            <a:r>
              <a:rPr lang="fa-IR" sz="2200" dirty="0">
                <a:cs typeface="B Homa" panose="00000400000000000000" pitchFamily="2" charset="-78"/>
              </a:rPr>
              <a:t>می </a:t>
            </a:r>
            <a:r>
              <a:rPr lang="fa-IR" sz="2200" dirty="0" smtClean="0">
                <a:cs typeface="B Homa" panose="00000400000000000000" pitchFamily="2" charset="-78"/>
              </a:rPr>
              <a:t>ماند) و </a:t>
            </a:r>
            <a:r>
              <a:rPr lang="fa-IR" sz="2200" dirty="0">
                <a:cs typeface="B Homa" panose="00000400000000000000" pitchFamily="2" charset="-78"/>
              </a:rPr>
              <a:t>اجازه حق شکایت به بیمار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8233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65126"/>
            <a:ext cx="8481390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نقض رازداری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825625"/>
            <a:ext cx="8481390" cy="4840218"/>
          </a:xfrm>
        </p:spPr>
        <p:txBody>
          <a:bodyPr>
            <a:normAutofit/>
          </a:bodyPr>
          <a:lstStyle/>
          <a:p>
            <a:pPr marL="342900" lvl="1" indent="-342900" algn="just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جان گرگوری </a:t>
            </a:r>
            <a:r>
              <a:rPr lang="fa-IR" sz="2200" dirty="0" smtClean="0">
                <a:cs typeface="B Homa" panose="00000400000000000000" pitchFamily="2" charset="-78"/>
              </a:rPr>
              <a:t>می گوید "انحراف </a:t>
            </a:r>
            <a:r>
              <a:rPr lang="fa-IR" sz="2200" dirty="0">
                <a:cs typeface="B Homa" panose="00000400000000000000" pitchFamily="2" charset="-78"/>
              </a:rPr>
              <a:t>از اعتماد </a:t>
            </a:r>
            <a:r>
              <a:rPr lang="fa-IR" sz="2200" dirty="0" smtClean="0">
                <a:cs typeface="B Homa" panose="00000400000000000000" pitchFamily="2" charset="-78"/>
              </a:rPr>
              <a:t>گاهی </a:t>
            </a:r>
            <a:r>
              <a:rPr lang="fa-IR" sz="2200" dirty="0">
                <a:cs typeface="B Homa" panose="00000400000000000000" pitchFamily="2" charset="-78"/>
              </a:rPr>
              <a:t>ضروری و قابل توجیه است. اتفاق می افتد که بیماری بسیار مریض است و اگر او از وضعیت خود آگاه نباشد ممکن است بهبود یابد. از طرف دیگر در بعضی از اوقات فردی دچار یک بیماری خطرناک شده است </a:t>
            </a:r>
            <a:r>
              <a:rPr lang="fa-IR" sz="2200" dirty="0" smtClean="0">
                <a:cs typeface="B Homa" panose="00000400000000000000" pitchFamily="2" charset="-78"/>
              </a:rPr>
              <a:t>و کسی </a:t>
            </a:r>
            <a:r>
              <a:rPr lang="fa-IR" sz="2200" dirty="0">
                <a:cs typeface="B Homa" panose="00000400000000000000" pitchFamily="2" charset="-78"/>
              </a:rPr>
              <a:t>در پی حل مشکلات او نیست و آینده </a:t>
            </a:r>
            <a:r>
              <a:rPr lang="fa-IR" sz="2200" dirty="0" smtClean="0">
                <a:cs typeface="B Homa" panose="00000400000000000000" pitchFamily="2" charset="-78"/>
              </a:rPr>
              <a:t>خانواده </a:t>
            </a:r>
            <a:r>
              <a:rPr lang="fa-IR" sz="2200" dirty="0">
                <a:cs typeface="B Homa" panose="00000400000000000000" pitchFamily="2" charset="-78"/>
              </a:rPr>
              <a:t>او ممکن است به تصمیمات او وابسته </a:t>
            </a:r>
            <a:r>
              <a:rPr lang="fa-IR" sz="2200" dirty="0" smtClean="0">
                <a:cs typeface="B Homa" panose="00000400000000000000" pitchFamily="2" charset="-78"/>
              </a:rPr>
              <a:t>باشد اما </a:t>
            </a:r>
            <a:r>
              <a:rPr lang="fa-IR" sz="2200" u="sng" dirty="0">
                <a:cs typeface="B Homa" panose="00000400000000000000" pitchFamily="2" charset="-78"/>
              </a:rPr>
              <a:t>در هر حالت لازم است که </a:t>
            </a:r>
            <a:r>
              <a:rPr lang="fa-IR" sz="2200" u="sng" dirty="0" smtClean="0">
                <a:cs typeface="B Homa" panose="00000400000000000000" pitchFamily="2" charset="-78"/>
              </a:rPr>
              <a:t>هرگز </a:t>
            </a:r>
            <a:r>
              <a:rPr lang="fa-IR" sz="2200" u="sng" dirty="0">
                <a:cs typeface="B Homa" panose="00000400000000000000" pitchFamily="2" charset="-78"/>
              </a:rPr>
              <a:t>وضعیت واقعی بیمار را از بستگانش پنهان </a:t>
            </a:r>
            <a:r>
              <a:rPr lang="fa-IR" sz="2200" u="sng" dirty="0" smtClean="0">
                <a:cs typeface="B Homa" panose="00000400000000000000" pitchFamily="2" charset="-78"/>
              </a:rPr>
              <a:t>نکنیم</a:t>
            </a:r>
            <a:r>
              <a:rPr lang="fa-IR" sz="2200" dirty="0" smtClean="0">
                <a:cs typeface="B Homa" panose="00000400000000000000" pitchFamily="2" charset="-78"/>
              </a:rPr>
              <a:t>"</a:t>
            </a:r>
            <a:endParaRPr lang="en-US" sz="2200" dirty="0">
              <a:cs typeface="B Homa" panose="00000400000000000000" pitchFamily="2" charset="-78"/>
            </a:endParaRP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4479235"/>
            <a:ext cx="5658677" cy="218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1825624"/>
            <a:ext cx="8786192" cy="4893227"/>
          </a:xfrm>
        </p:spPr>
        <p:txBody>
          <a:bodyPr>
            <a:normAutofit lnSpcReduction="10000"/>
          </a:bodyPr>
          <a:lstStyle/>
          <a:p>
            <a:pPr marL="342900" lvl="1" indent="-342900" algn="just" rtl="1">
              <a:lnSpc>
                <a:spcPct val="16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وقتي براي کادر درمان مسجل شد كه وظيفه دارد اطلاعاتي را فاش كند دو تصميم ديگر نيز بايد گرفته شود: اول اينكه به چه كسي بگويند؟ و ديگر اينكه به چه ميزان بگويند؟ فقط بايد به كساني گفته شود كه براي جلوگيري از آسيب به آن نياز </a:t>
            </a:r>
            <a:r>
              <a:rPr lang="fa-IR" sz="2200" dirty="0" smtClean="0">
                <a:cs typeface="B Homa" panose="00000400000000000000" pitchFamily="2" charset="-78"/>
              </a:rPr>
              <a:t>دارند. آشكارسازي </a:t>
            </a:r>
            <a:r>
              <a:rPr lang="fa-IR" sz="2200" dirty="0">
                <a:cs typeface="B Homa" panose="00000400000000000000" pitchFamily="2" charset="-78"/>
              </a:rPr>
              <a:t>بايد فقط منحصر به اطلاعات ضروري اي باشد كه پيش بيني مي شود از آسيب جلوگيري </a:t>
            </a:r>
            <a:r>
              <a:rPr lang="fa-IR" sz="2200" dirty="0" smtClean="0">
                <a:cs typeface="B Homa" panose="00000400000000000000" pitchFamily="2" charset="-78"/>
              </a:rPr>
              <a:t>كند</a:t>
            </a:r>
            <a:endParaRPr lang="fa-IR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16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نتایج مطالعه </a:t>
            </a:r>
            <a:r>
              <a:rPr lang="fa-IR" sz="2200" dirty="0">
                <a:cs typeface="B Homa" panose="00000400000000000000" pitchFamily="2" charset="-78"/>
              </a:rPr>
              <a:t>نالس و مک ماهان: </a:t>
            </a:r>
            <a:r>
              <a:rPr lang="fa-IR" sz="2200" dirty="0" smtClean="0">
                <a:cs typeface="B Homa" panose="00000400000000000000" pitchFamily="2" charset="-78"/>
              </a:rPr>
              <a:t>عموم </a:t>
            </a:r>
            <a:r>
              <a:rPr lang="fa-IR" sz="2200" dirty="0">
                <a:cs typeface="B Homa" panose="00000400000000000000" pitchFamily="2" charset="-78"/>
              </a:rPr>
              <a:t>مردم وقتي كه يك بيمار اقرار به قتل مي كند و يا قصد خودكشي و يا قصد قتل كسي را داشته باشد و يا كودك </a:t>
            </a:r>
            <a:r>
              <a:rPr lang="fa-IR" sz="2200" dirty="0" smtClean="0">
                <a:cs typeface="B Homa" panose="00000400000000000000" pitchFamily="2" charset="-78"/>
              </a:rPr>
              <a:t>آزاري، سالمند </a:t>
            </a:r>
            <a:r>
              <a:rPr lang="fa-IR" sz="2200" dirty="0">
                <a:cs typeface="B Homa" panose="00000400000000000000" pitchFamily="2" charset="-78"/>
              </a:rPr>
              <a:t>آزاري و </a:t>
            </a:r>
            <a:r>
              <a:rPr lang="fa-IR" sz="2200" dirty="0" smtClean="0">
                <a:cs typeface="B Homa" panose="00000400000000000000" pitchFamily="2" charset="-78"/>
              </a:rPr>
              <a:t>همسرآزاري </a:t>
            </a:r>
            <a:r>
              <a:rPr lang="fa-IR" sz="2200" dirty="0">
                <a:cs typeface="B Homa" panose="00000400000000000000" pitchFamily="2" charset="-78"/>
              </a:rPr>
              <a:t>صورت گرفته باشد و يا احتمال توطئه اي وجود داشته باشد از آشكار سازي و نقض رازداری حمايت كرده </a:t>
            </a:r>
            <a:r>
              <a:rPr lang="fa-IR" sz="2200" dirty="0" smtClean="0">
                <a:cs typeface="B Homa" panose="00000400000000000000" pitchFamily="2" charset="-78"/>
              </a:rPr>
              <a:t>اند</a:t>
            </a:r>
          </a:p>
          <a:p>
            <a:pPr marL="342900" lvl="1" indent="-342900" algn="just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a-IR" sz="2200" dirty="0">
              <a:cs typeface="B Homa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نقض </a:t>
            </a: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رازداری </a:t>
            </a:r>
            <a:r>
              <a:rPr lang="fa-IR" sz="2000" dirty="0" smtClean="0">
                <a:solidFill>
                  <a:srgbClr val="002060"/>
                </a:solidFill>
                <a:cs typeface="B Homa" panose="00000400000000000000" pitchFamily="2" charset="-78"/>
              </a:rPr>
              <a:t>(ادامه)</a:t>
            </a:r>
            <a:endParaRPr lang="en-US" sz="3200" dirty="0">
              <a:solidFill>
                <a:srgbClr val="002060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154477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825625"/>
            <a:ext cx="8746435" cy="4919732"/>
          </a:xfrm>
        </p:spPr>
        <p:txBody>
          <a:bodyPr>
            <a:noAutofit/>
          </a:bodyPr>
          <a:lstStyle/>
          <a:p>
            <a:pPr marL="395288" lvl="1" indent="-342900" algn="just" rt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a-I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هشت استثناء رازداري از دید انجمن </a:t>
            </a:r>
            <a:r>
              <a:rPr lang="fa-IR" sz="2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پزشكي عمومي (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GMC</a:t>
            </a:r>
            <a:r>
              <a:rPr lang="fa-IR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) انگلستان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وقتي </a:t>
            </a:r>
            <a:r>
              <a:rPr lang="fa-IR" sz="2200" dirty="0" smtClean="0">
                <a:cs typeface="B Homa" panose="00000400000000000000" pitchFamily="2" charset="-78"/>
              </a:rPr>
              <a:t>بيمار </a:t>
            </a:r>
            <a:r>
              <a:rPr lang="fa-IR" sz="2200" dirty="0">
                <a:cs typeface="B Homa" panose="00000400000000000000" pitchFamily="2" charset="-78"/>
              </a:rPr>
              <a:t>و يا وكيل قانوني او رضايت </a:t>
            </a:r>
            <a:r>
              <a:rPr lang="fa-IR" sz="2200" dirty="0" smtClean="0">
                <a:cs typeface="B Homa" panose="00000400000000000000" pitchFamily="2" charset="-78"/>
              </a:rPr>
              <a:t>بدهند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وقتي </a:t>
            </a:r>
            <a:r>
              <a:rPr lang="fa-IR" sz="2200" dirty="0" smtClean="0">
                <a:cs typeface="B Homa" panose="00000400000000000000" pitchFamily="2" charset="-78"/>
              </a:rPr>
              <a:t>ساير </a:t>
            </a:r>
            <a:r>
              <a:rPr lang="fa-IR" sz="2200" dirty="0">
                <a:cs typeface="B Homa" panose="00000400000000000000" pitchFamily="2" charset="-78"/>
              </a:rPr>
              <a:t>پزشكان و يا ساير گروه هاي پزشكي در درمان بيمار مشاركت </a:t>
            </a:r>
            <a:r>
              <a:rPr lang="fa-IR" sz="2200" dirty="0" smtClean="0">
                <a:cs typeface="B Homa" panose="00000400000000000000" pitchFamily="2" charset="-78"/>
              </a:rPr>
              <a:t>دارند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وقتي </a:t>
            </a:r>
            <a:r>
              <a:rPr lang="fa-IR" sz="2200" dirty="0" smtClean="0">
                <a:cs typeface="B Homa" panose="00000400000000000000" pitchFamily="2" charset="-78"/>
              </a:rPr>
              <a:t>پزشك </a:t>
            </a:r>
            <a:r>
              <a:rPr lang="fa-IR" sz="2200" dirty="0">
                <a:cs typeface="B Homa" panose="00000400000000000000" pitchFamily="2" charset="-78"/>
              </a:rPr>
              <a:t>تشخيص </a:t>
            </a:r>
            <a:r>
              <a:rPr lang="fa-IR" sz="2200" dirty="0" smtClean="0">
                <a:cs typeface="B Homa" panose="00000400000000000000" pitchFamily="2" charset="-78"/>
              </a:rPr>
              <a:t>دهد </a:t>
            </a:r>
            <a:r>
              <a:rPr lang="fa-IR" sz="2200" dirty="0">
                <a:cs typeface="B Homa" panose="00000400000000000000" pitchFamily="2" charset="-78"/>
              </a:rPr>
              <a:t>كه دوست و يا خويشاوند بيمار بايد از وضعيت سلامتي بيمار مطلع باشد </a:t>
            </a:r>
            <a:r>
              <a:rPr lang="fa-IR" sz="2200" dirty="0" smtClean="0">
                <a:cs typeface="B Homa" panose="00000400000000000000" pitchFamily="2" charset="-78"/>
              </a:rPr>
              <a:t>و به </a:t>
            </a:r>
            <a:r>
              <a:rPr lang="fa-IR" sz="2200" dirty="0">
                <a:cs typeface="B Homa" panose="00000400000000000000" pitchFamily="2" charset="-78"/>
              </a:rPr>
              <a:t>لحاظ پزشكي گرفتن رضايت از بيمار ناخوشايند </a:t>
            </a:r>
            <a:r>
              <a:rPr lang="fa-IR" sz="2200" dirty="0" smtClean="0">
                <a:cs typeface="B Homa" panose="00000400000000000000" pitchFamily="2" charset="-78"/>
              </a:rPr>
              <a:t>است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به طور استثنا وقتي </a:t>
            </a:r>
            <a:r>
              <a:rPr lang="fa-IR" sz="2200" dirty="0" smtClean="0">
                <a:cs typeface="B Homa" panose="00000400000000000000" pitchFamily="2" charset="-78"/>
              </a:rPr>
              <a:t>معتقدیم است آشكارسازي </a:t>
            </a:r>
            <a:r>
              <a:rPr lang="fa-IR" sz="2200" dirty="0">
                <a:cs typeface="B Homa" panose="00000400000000000000" pitchFamily="2" charset="-78"/>
              </a:rPr>
              <a:t>براي شخص سوم به غير از بستگان به منفعت بيمار </a:t>
            </a:r>
            <a:r>
              <a:rPr lang="fa-IR" sz="2200" dirty="0" smtClean="0">
                <a:cs typeface="B Homa" panose="00000400000000000000" pitchFamily="2" charset="-78"/>
              </a:rPr>
              <a:t>است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الزام قانوني وجود داشته </a:t>
            </a:r>
            <a:r>
              <a:rPr lang="fa-IR" sz="2200" dirty="0" smtClean="0">
                <a:cs typeface="B Homa" panose="00000400000000000000" pitchFamily="2" charset="-78"/>
              </a:rPr>
              <a:t>باشد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وقتي </a:t>
            </a:r>
            <a:r>
              <a:rPr lang="fa-IR" sz="2200" dirty="0" smtClean="0">
                <a:cs typeface="B Homa" panose="00000400000000000000" pitchFamily="2" charset="-78"/>
              </a:rPr>
              <a:t>يك </a:t>
            </a:r>
            <a:r>
              <a:rPr lang="fa-IR" sz="2200" dirty="0">
                <a:cs typeface="B Homa" panose="00000400000000000000" pitchFamily="2" charset="-78"/>
              </a:rPr>
              <a:t>دادگاه </a:t>
            </a:r>
            <a:r>
              <a:rPr lang="fa-IR" sz="2200" dirty="0" smtClean="0">
                <a:cs typeface="B Homa" panose="00000400000000000000" pitchFamily="2" charset="-78"/>
              </a:rPr>
              <a:t>و يا </a:t>
            </a:r>
            <a:r>
              <a:rPr lang="fa-IR" sz="2200" dirty="0">
                <a:cs typeface="B Homa" panose="00000400000000000000" pitchFamily="2" charset="-78"/>
              </a:rPr>
              <a:t>مسئول قانوني دستور بدهند كه </a:t>
            </a:r>
            <a:r>
              <a:rPr lang="fa-IR" sz="2200" dirty="0" smtClean="0">
                <a:cs typeface="B Homa" panose="00000400000000000000" pitchFamily="2" charset="-78"/>
              </a:rPr>
              <a:t>اطلاعات فاش شود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وقتي </a:t>
            </a:r>
            <a:r>
              <a:rPr lang="fa-IR" sz="2200" dirty="0" smtClean="0">
                <a:cs typeface="B Homa" panose="00000400000000000000" pitchFamily="2" charset="-78"/>
              </a:rPr>
              <a:t>منافع </a:t>
            </a:r>
            <a:r>
              <a:rPr lang="fa-IR" sz="2200" dirty="0">
                <a:cs typeface="B Homa" panose="00000400000000000000" pitchFamily="2" charset="-78"/>
              </a:rPr>
              <a:t>عمومي مهمتر از رازداري </a:t>
            </a:r>
            <a:r>
              <a:rPr lang="fa-IR" sz="2200" dirty="0" smtClean="0">
                <a:cs typeface="B Homa" panose="00000400000000000000" pitchFamily="2" charset="-78"/>
              </a:rPr>
              <a:t>است</a:t>
            </a:r>
            <a:endParaRPr lang="en-US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براي اهداف تحقيقاتي كه بوسيله كميته اخلاق تاييد شده باشد</a:t>
            </a:r>
            <a:endParaRPr lang="en-US" sz="2200" dirty="0">
              <a:cs typeface="B Homa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نقض </a:t>
            </a: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رازداری </a:t>
            </a:r>
            <a:r>
              <a:rPr lang="fa-IR" sz="2000" dirty="0" smtClean="0">
                <a:solidFill>
                  <a:srgbClr val="002060"/>
                </a:solidFill>
                <a:cs typeface="B Homa" panose="00000400000000000000" pitchFamily="2" charset="-78"/>
              </a:rPr>
              <a:t>(ادامه)</a:t>
            </a:r>
            <a:endParaRPr lang="en-US" sz="3200" dirty="0">
              <a:solidFill>
                <a:srgbClr val="002060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66819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6"/>
            <a:ext cx="8560904" cy="1325563"/>
          </a:xfrm>
          <a:solidFill>
            <a:srgbClr val="009999"/>
          </a:solidFill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حقیقت گویی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560904" cy="4879976"/>
          </a:xfrm>
        </p:spPr>
        <p:txBody>
          <a:bodyPr>
            <a:normAutofit/>
          </a:bodyPr>
          <a:lstStyle/>
          <a:p>
            <a:pPr marL="509588" lvl="2" indent="-4572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◄"/>
            </a:pPr>
            <a:r>
              <a:rPr lang="fa-IR" sz="2200" dirty="0">
                <a:cs typeface="B Homa" panose="00000400000000000000" pitchFamily="2" charset="-78"/>
              </a:rPr>
              <a:t>از نظر مباني اخلاق </a:t>
            </a:r>
            <a:r>
              <a:rPr lang="fa-IR" sz="2200" dirty="0" smtClean="0">
                <a:cs typeface="B Homa" panose="00000400000000000000" pitchFamily="2" charset="-78"/>
              </a:rPr>
              <a:t>حرفه ای </a:t>
            </a:r>
            <a:r>
              <a:rPr lang="fa-IR" sz="2200" dirty="0">
                <a:cs typeface="B Homa" panose="00000400000000000000" pitchFamily="2" charset="-78"/>
              </a:rPr>
              <a:t>مطلع شدن بيمار از شرايط بيماري خود جزو حقوق اوليه </a:t>
            </a:r>
            <a:r>
              <a:rPr lang="fa-IR" sz="2200" dirty="0" smtClean="0">
                <a:cs typeface="B Homa" panose="00000400000000000000" pitchFamily="2" charset="-78"/>
              </a:rPr>
              <a:t>بيماران </a:t>
            </a:r>
            <a:r>
              <a:rPr lang="fa-IR" sz="2200" dirty="0">
                <a:cs typeface="B Homa" panose="00000400000000000000" pitchFamily="2" charset="-78"/>
              </a:rPr>
              <a:t>محسوب مي </a:t>
            </a:r>
            <a:r>
              <a:rPr lang="fa-IR" sz="2200" dirty="0" smtClean="0">
                <a:cs typeface="B Homa" panose="00000400000000000000" pitchFamily="2" charset="-78"/>
              </a:rPr>
              <a:t>شود و مسائل مربوط به آن شامل موارد زیر است:</a:t>
            </a:r>
            <a:endParaRPr lang="fa-IR" sz="2200" dirty="0"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حق </a:t>
            </a:r>
            <a:r>
              <a:rPr lang="fa-IR" sz="2200" dirty="0">
                <a:cs typeface="B Homa" panose="00000400000000000000" pitchFamily="2" charset="-78"/>
              </a:rPr>
              <a:t>دانستن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fa-I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200" dirty="0" smtClean="0">
                <a:cs typeface="B Homa" panose="00000400000000000000" pitchFamily="2" charset="-78"/>
              </a:rPr>
              <a:t>و حق </a:t>
            </a:r>
            <a:r>
              <a:rPr lang="fa-IR" sz="2200" dirty="0">
                <a:cs typeface="B Homa" panose="00000400000000000000" pitchFamily="2" charset="-78"/>
              </a:rPr>
              <a:t>ندانستن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not to know</a:t>
            </a: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اولويت اعلام اوليه </a:t>
            </a:r>
            <a:r>
              <a:rPr lang="fa-IR" sz="2200" dirty="0" smtClean="0">
                <a:cs typeface="B Homa" panose="00000400000000000000" pitchFamily="2" charset="-78"/>
              </a:rPr>
              <a:t>بيماري </a:t>
            </a:r>
            <a:r>
              <a:rPr lang="fa-IR" sz="2200" dirty="0">
                <a:cs typeface="B Homa" panose="00000400000000000000" pitchFamily="2" charset="-78"/>
              </a:rPr>
              <a:t>به خود بيمار يا اطرافيان وي</a:t>
            </a: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اعلام </a:t>
            </a:r>
            <a:r>
              <a:rPr lang="fa-IR" sz="2200" dirty="0" smtClean="0">
                <a:cs typeface="B Homa" panose="00000400000000000000" pitchFamily="2" charset="-78"/>
              </a:rPr>
              <a:t>یکباره </a:t>
            </a:r>
            <a:r>
              <a:rPr lang="fa-IR" sz="2200" dirty="0">
                <a:cs typeface="B Homa" panose="00000400000000000000" pitchFamily="2" charset="-78"/>
              </a:rPr>
              <a:t>يا مرحله به مرحله آن</a:t>
            </a: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حقيقت گويي به بيماران رواني (خطر خودکشي يا ديگرکشي)</a:t>
            </a: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حقيقت گويي به کودکان </a:t>
            </a:r>
            <a:r>
              <a:rPr lang="fa-IR" sz="2200" dirty="0" smtClean="0">
                <a:cs typeface="B Homa" panose="00000400000000000000" pitchFamily="2" charset="-78"/>
              </a:rPr>
              <a:t>مثلاً </a:t>
            </a:r>
            <a:r>
              <a:rPr lang="fa-IR" sz="2200" dirty="0">
                <a:cs typeface="B Homa" panose="00000400000000000000" pitchFamily="2" charset="-78"/>
              </a:rPr>
              <a:t>بيماري هاي ‍‍ژنتيکي که در آينده عارضه دار مي شوند</a:t>
            </a: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حقيقت گويي به بيمار در خصوص خطاي پزشک معالج (غيرعمد)</a:t>
            </a: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ايجاد رابطه </a:t>
            </a:r>
            <a:r>
              <a:rPr lang="fa-IR" sz="2200" dirty="0">
                <a:cs typeface="B Homa" panose="00000400000000000000" pitchFamily="2" charset="-78"/>
              </a:rPr>
              <a:t>عاطفي و انساني با بيمار</a:t>
            </a:r>
          </a:p>
          <a:p>
            <a:pPr marL="395288" lvl="2" indent="-342900" algn="just" rtl="1">
              <a:lnSpc>
                <a:spcPct val="138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ارائه </a:t>
            </a:r>
            <a:r>
              <a:rPr lang="fa-IR" sz="2200" dirty="0">
                <a:cs typeface="B Homa" panose="00000400000000000000" pitchFamily="2" charset="-78"/>
              </a:rPr>
              <a:t>اطلاعات تخصصي به زبان ساده و در شرايط و فضاي </a:t>
            </a:r>
            <a:r>
              <a:rPr lang="fa-IR" sz="2200" dirty="0" smtClean="0">
                <a:cs typeface="B Homa" panose="00000400000000000000" pitchFamily="2" charset="-78"/>
              </a:rPr>
              <a:t>مناسب</a:t>
            </a:r>
            <a:endParaRPr lang="fa-IR" sz="2200" dirty="0">
              <a:cs typeface="B Homa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حقیقت گویی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825624"/>
            <a:ext cx="8759686" cy="4893228"/>
          </a:xfrm>
        </p:spPr>
        <p:txBody>
          <a:bodyPr>
            <a:normAutofit fontScale="70000" lnSpcReduction="20000"/>
          </a:bodyPr>
          <a:lstStyle/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>
                <a:cs typeface="B Homa" panose="00000400000000000000" pitchFamily="2" charset="-78"/>
              </a:rPr>
              <a:t>در تاريخ علم پزشکي تا </a:t>
            </a:r>
            <a:r>
              <a:rPr lang="fa-IR" sz="3100" dirty="0" smtClean="0">
                <a:cs typeface="B Homa" panose="00000400000000000000" pitchFamily="2" charset="-78"/>
              </a:rPr>
              <a:t>سال ها </a:t>
            </a:r>
            <a:r>
              <a:rPr lang="fa-IR" sz="3100" dirty="0">
                <a:cs typeface="B Homa" panose="00000400000000000000" pitchFamily="2" charset="-78"/>
              </a:rPr>
              <a:t>نظر غالب آن بود که تشخيص واقعي به بيمار منتقل نشود. </a:t>
            </a:r>
            <a:r>
              <a:rPr lang="fa-IR" sz="3100" dirty="0" smtClean="0">
                <a:cs typeface="B Homa" panose="00000400000000000000" pitchFamily="2" charset="-78"/>
              </a:rPr>
              <a:t>از </a:t>
            </a:r>
            <a:r>
              <a:rPr lang="fa-IR" sz="3100" dirty="0">
                <a:cs typeface="B Homa" panose="00000400000000000000" pitchFamily="2" charset="-78"/>
              </a:rPr>
              <a:t>سال 1970 با توجه به </a:t>
            </a:r>
            <a:r>
              <a:rPr lang="fa-IR" sz="3100" dirty="0" smtClean="0">
                <a:cs typeface="B Homa" panose="00000400000000000000" pitchFamily="2" charset="-78"/>
              </a:rPr>
              <a:t>نتایج مطالعات</a:t>
            </a:r>
            <a:r>
              <a:rPr lang="fa-IR" sz="3100" dirty="0">
                <a:cs typeface="B Homa" panose="00000400000000000000" pitchFamily="2" charset="-78"/>
              </a:rPr>
              <a:t>، </a:t>
            </a:r>
            <a:r>
              <a:rPr lang="fa-IR" sz="3100" dirty="0" smtClean="0">
                <a:cs typeface="B Homa" panose="00000400000000000000" pitchFamily="2" charset="-78"/>
              </a:rPr>
              <a:t>اعتقاد بر این است که </a:t>
            </a:r>
            <a:r>
              <a:rPr lang="fa-IR" sz="3100" dirty="0">
                <a:cs typeface="B Homa" panose="00000400000000000000" pitchFamily="2" charset="-78"/>
              </a:rPr>
              <a:t>بايد حقيقت درباره تشخيص </a:t>
            </a:r>
            <a:r>
              <a:rPr lang="fa-IR" sz="3100" dirty="0" smtClean="0">
                <a:cs typeface="B Homa" panose="00000400000000000000" pitchFamily="2" charset="-78"/>
              </a:rPr>
              <a:t>بيماري هاي </a:t>
            </a:r>
            <a:r>
              <a:rPr lang="fa-IR" sz="3100" dirty="0">
                <a:cs typeface="B Homa" panose="00000400000000000000" pitchFamily="2" charset="-78"/>
              </a:rPr>
              <a:t>صعب العلاج به بيماران گفته شود. اين تحقيقات نشان داده است که گفتن حقيقت به بيمار، بهتر از نگفتن </a:t>
            </a:r>
            <a:r>
              <a:rPr lang="fa-IR" sz="3100" dirty="0" smtClean="0">
                <a:cs typeface="B Homa" panose="00000400000000000000" pitchFamily="2" charset="-78"/>
              </a:rPr>
              <a:t>است</a:t>
            </a:r>
            <a:endParaRPr lang="fa-IR" sz="3100" dirty="0">
              <a:cs typeface="B Homa" panose="00000400000000000000" pitchFamily="2" charset="-78"/>
            </a:endParaRPr>
          </a:p>
          <a:p>
            <a:pPr marL="344488" lvl="2" indent="-2921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fa-IR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در مطالعه اي دلايل افشا نکردن بيماري به شرح ذيل عنوان شده </a:t>
            </a:r>
            <a:r>
              <a:rPr lang="fa-IR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است:</a:t>
            </a:r>
            <a:endParaRPr lang="fa-IR" sz="3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  <a:p>
            <a:pPr marL="509588" lvl="2" indent="-4572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 smtClean="0">
                <a:cs typeface="B Homa" panose="00000400000000000000" pitchFamily="2" charset="-78"/>
              </a:rPr>
              <a:t>کمبود </a:t>
            </a:r>
            <a:r>
              <a:rPr lang="fa-IR" sz="3100" dirty="0">
                <a:cs typeface="B Homa" panose="00000400000000000000" pitchFamily="2" charset="-78"/>
              </a:rPr>
              <a:t>وقت</a:t>
            </a:r>
          </a:p>
          <a:p>
            <a:pPr marL="509588" lvl="2" indent="-4572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 smtClean="0">
                <a:cs typeface="B Homa" panose="00000400000000000000" pitchFamily="2" charset="-78"/>
              </a:rPr>
              <a:t>رضايت </a:t>
            </a:r>
            <a:r>
              <a:rPr lang="fa-IR" sz="3100" dirty="0">
                <a:cs typeface="B Homa" panose="00000400000000000000" pitchFamily="2" charset="-78"/>
              </a:rPr>
              <a:t>نداشتن خانواده</a:t>
            </a:r>
          </a:p>
          <a:p>
            <a:pPr marL="509588" lvl="2" indent="-4572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 smtClean="0">
                <a:cs typeface="B Homa" panose="00000400000000000000" pitchFamily="2" charset="-78"/>
              </a:rPr>
              <a:t>مبهم بودن تشخیص</a:t>
            </a:r>
            <a:endParaRPr lang="fa-IR" sz="3100" dirty="0">
              <a:cs typeface="B Homa" panose="00000400000000000000" pitchFamily="2" charset="-78"/>
            </a:endParaRPr>
          </a:p>
          <a:p>
            <a:pPr marL="396875" lvl="2" indent="-344488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Courier New" panose="02070309020205020404" pitchFamily="49" charset="0"/>
              <a:buChar char="o"/>
            </a:pPr>
            <a:r>
              <a:rPr lang="fa-IR" sz="3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در مطالعه ديگر آثار گفتن حقيقت را چنين برشمرده </a:t>
            </a:r>
            <a:r>
              <a:rPr lang="fa-IR" sz="31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است:</a:t>
            </a:r>
            <a:endParaRPr lang="fa-IR" sz="31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 smtClean="0">
                <a:cs typeface="B Homa" panose="00000400000000000000" pitchFamily="2" charset="-78"/>
              </a:rPr>
              <a:t>تغيير </a:t>
            </a:r>
            <a:r>
              <a:rPr lang="fa-IR" sz="3100" dirty="0">
                <a:cs typeface="B Homa" panose="00000400000000000000" pitchFamily="2" charset="-78"/>
              </a:rPr>
              <a:t>نگاه بيمار به زندگي</a:t>
            </a: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 smtClean="0">
                <a:cs typeface="B Homa" panose="00000400000000000000" pitchFamily="2" charset="-78"/>
              </a:rPr>
              <a:t>تلاش </a:t>
            </a:r>
            <a:r>
              <a:rPr lang="fa-IR" sz="3100" dirty="0">
                <a:cs typeface="B Homa" panose="00000400000000000000" pitchFamily="2" charset="-78"/>
              </a:rPr>
              <a:t>براي استفاده بهتر از مابقي عمر</a:t>
            </a: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 smtClean="0">
                <a:cs typeface="B Homa" panose="00000400000000000000" pitchFamily="2" charset="-78"/>
              </a:rPr>
              <a:t>پيگيري </a:t>
            </a:r>
            <a:r>
              <a:rPr lang="fa-IR" sz="3100" dirty="0">
                <a:cs typeface="B Homa" panose="00000400000000000000" pitchFamily="2" charset="-78"/>
              </a:rPr>
              <a:t>بهتر درمان</a:t>
            </a:r>
          </a:p>
          <a:p>
            <a:pPr marL="395288" lvl="2" indent="-342900" algn="just" rtl="1">
              <a:lnSpc>
                <a:spcPct val="13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3100" dirty="0" smtClean="0">
                <a:cs typeface="B Homa" panose="00000400000000000000" pitchFamily="2" charset="-78"/>
              </a:rPr>
              <a:t>سازگاري </a:t>
            </a:r>
            <a:r>
              <a:rPr lang="fa-IR" sz="3100" dirty="0">
                <a:cs typeface="B Homa" panose="00000400000000000000" pitchFamily="2" charset="-78"/>
              </a:rPr>
              <a:t>مناسب تر </a:t>
            </a:r>
            <a:r>
              <a:rPr lang="fa-IR" sz="3100" dirty="0" smtClean="0">
                <a:cs typeface="B Homa" panose="00000400000000000000" pitchFamily="2" charset="-78"/>
              </a:rPr>
              <a:t>با بیماری</a:t>
            </a:r>
            <a:endParaRPr lang="fa-IR" sz="3100" dirty="0">
              <a:cs typeface="B Homa" panose="00000400000000000000" pitchFamily="2" charset="-78"/>
            </a:endParaRPr>
          </a:p>
          <a:p>
            <a:pPr marL="173038" indent="0" algn="r" rtl="1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026" y="3869635"/>
            <a:ext cx="2584174" cy="284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1130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conomist.com/sites/default/files/20180811_OPP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599"/>
            <a:ext cx="8229600" cy="28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رازداری و حقیقت گوئی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525912"/>
            <a:ext cx="8229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342900" algn="justLow" rtl="1">
              <a:lnSpc>
                <a:spcPct val="150000"/>
              </a:lnSpc>
              <a:buClr>
                <a:schemeClr val="tx1"/>
              </a:buClr>
              <a:buFont typeface="Wingdings 2" panose="05020102010507070707" pitchFamily="18" charset="2"/>
              <a:buChar char="î"/>
            </a:pPr>
            <a:r>
              <a:rPr lang="fa-IR" sz="2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مفاهیم </a:t>
            </a:r>
            <a:r>
              <a:rPr lang="fa-IR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کلیدی در تعریف حریم خصوصی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: وضعيت </a:t>
            </a:r>
            <a:r>
              <a:rPr lang="fa-IR" sz="2200" dirty="0">
                <a:ln w="10160">
                  <a:solidFill>
                    <a:srgbClr val="FFC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عاري شدن از تعرض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و يا اختلال در امور و يا زندگي خصوصی، حق تنها ماندن، </a:t>
            </a:r>
            <a:r>
              <a:rPr lang="fa-IR" sz="2200" dirty="0">
                <a:ln w="10160">
                  <a:solidFill>
                    <a:srgbClr val="FFC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توانایی ایجاد مانع در برابر دسترسی های ناخواسته به انسان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، محرمانگی و پنهان ساختن برخی امور از دیگران، </a:t>
            </a:r>
            <a:r>
              <a:rPr lang="fa-IR" sz="2200" dirty="0">
                <a:ln w="10160">
                  <a:solidFill>
                    <a:srgbClr val="FFC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کنترل بر اطلاعات شخصی </a:t>
            </a:r>
          </a:p>
        </p:txBody>
      </p:sp>
    </p:spTree>
    <p:extLst>
      <p:ext uri="{BB962C8B-B14F-4D97-AF65-F5344CB8AC3E}">
        <p14:creationId xmlns:p14="http://schemas.microsoft.com/office/powerpoint/2010/main" val="37549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8" y="1825624"/>
            <a:ext cx="8719930" cy="4866723"/>
          </a:xfrm>
        </p:spPr>
        <p:txBody>
          <a:bodyPr>
            <a:normAutofit lnSpcReduction="10000"/>
          </a:bodyPr>
          <a:lstStyle/>
          <a:p>
            <a:pPr marL="395288" lvl="2" indent="-342900" algn="just" rtl="1">
              <a:lnSpc>
                <a:spcPct val="165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¯"/>
            </a:pPr>
            <a:r>
              <a:rPr lang="ar-SA" sz="2200" dirty="0">
                <a:cs typeface="B Homa" panose="00000400000000000000" pitchFamily="2" charset="-78"/>
              </a:rPr>
              <a:t>حقیقت گویی به بیماران </a:t>
            </a:r>
            <a:r>
              <a:rPr lang="fa-IR" sz="2200" dirty="0" smtClean="0">
                <a:cs typeface="B Homa" panose="00000400000000000000" pitchFamily="2" charset="-78"/>
              </a:rPr>
              <a:t>رواني:</a:t>
            </a:r>
            <a:r>
              <a:rPr lang="ar-SA" sz="2200" dirty="0" smtClean="0">
                <a:cs typeface="B Homa" panose="00000400000000000000" pitchFamily="2" charset="-78"/>
              </a:rPr>
              <a:t> </a:t>
            </a:r>
            <a:r>
              <a:rPr lang="ar-SA" sz="2200" dirty="0">
                <a:cs typeface="B Homa" panose="00000400000000000000" pitchFamily="2" charset="-78"/>
              </a:rPr>
              <a:t>در برخی از اختلالات </a:t>
            </a:r>
            <a:r>
              <a:rPr lang="ar-SA" sz="2200" dirty="0" smtClean="0">
                <a:cs typeface="B Homa" panose="00000400000000000000" pitchFamily="2" charset="-78"/>
              </a:rPr>
              <a:t>روانی </a:t>
            </a:r>
            <a:r>
              <a:rPr lang="ar-SA" sz="2200" dirty="0">
                <a:cs typeface="B Homa" panose="00000400000000000000" pitchFamily="2" charset="-78"/>
              </a:rPr>
              <a:t>لازم است صریحاً به بیمار میزانِ پیشرفت بیماری و یا مشکلات و مسائلی که ممکن است برای خود و یا نزدیکان به وجود آورند را گوشزد </a:t>
            </a:r>
            <a:r>
              <a:rPr lang="ar-SA" sz="2200" dirty="0" smtClean="0">
                <a:cs typeface="B Homa" panose="00000400000000000000" pitchFamily="2" charset="-78"/>
              </a:rPr>
              <a:t>نم</a:t>
            </a:r>
            <a:r>
              <a:rPr lang="fa-IR" sz="2200" dirty="0" smtClean="0">
                <a:cs typeface="B Homa" panose="00000400000000000000" pitchFamily="2" charset="-78"/>
              </a:rPr>
              <a:t>ود</a:t>
            </a:r>
            <a:r>
              <a:rPr lang="ar-SA" sz="2200" dirty="0" smtClean="0">
                <a:cs typeface="B Homa" panose="00000400000000000000" pitchFamily="2" charset="-78"/>
              </a:rPr>
              <a:t>. </a:t>
            </a:r>
            <a:r>
              <a:rPr lang="ar-SA" sz="2200" dirty="0">
                <a:cs typeface="B Homa" panose="00000400000000000000" pitchFamily="2" charset="-78"/>
              </a:rPr>
              <a:t>برعکس، در مواردی این مسائل را فقط باید به اطرافیان بیمار گوشزد نمود و از بیماران پنهان </a:t>
            </a:r>
            <a:r>
              <a:rPr lang="ar-SA" sz="2200" dirty="0" smtClean="0">
                <a:cs typeface="B Homa" panose="00000400000000000000" pitchFamily="2" charset="-78"/>
              </a:rPr>
              <a:t>داشت</a:t>
            </a:r>
            <a:endParaRPr lang="fa-IR" sz="2200" dirty="0">
              <a:cs typeface="B Homa" panose="00000400000000000000" pitchFamily="2" charset="-78"/>
            </a:endParaRPr>
          </a:p>
          <a:p>
            <a:pPr marL="395288" lvl="2" indent="-342900" algn="justLow" rtl="1">
              <a:lnSpc>
                <a:spcPct val="165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هنر گفتن حقيقت بايد به گونه اي باشد که علاوه بر </a:t>
            </a:r>
            <a:r>
              <a:rPr lang="fa-IR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همراهي با صداقت</a:t>
            </a:r>
            <a:r>
              <a:rPr lang="fa-IR" sz="2200" dirty="0">
                <a:cs typeface="B Homa" panose="00000400000000000000" pitchFamily="2" charset="-78"/>
              </a:rPr>
              <a:t>، آنقدر </a:t>
            </a:r>
            <a:r>
              <a:rPr lang="fa-IR" sz="22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نااميدکننده بيان نشود </a:t>
            </a:r>
            <a:r>
              <a:rPr lang="fa-IR" sz="2200" dirty="0">
                <a:cs typeface="B Homa" panose="00000400000000000000" pitchFamily="2" charset="-78"/>
              </a:rPr>
              <a:t>که گويي هيچ کاري براي بيمار قابل انجام نيست. </a:t>
            </a: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تشريح کامل روند درمان، مزايا و معايب</a:t>
            </a:r>
            <a:r>
              <a:rPr lang="fa-IR" sz="2200" dirty="0">
                <a:cs typeface="B Homa" panose="00000400000000000000" pitchFamily="2" charset="-78"/>
              </a:rPr>
              <a:t>، </a:t>
            </a:r>
            <a:r>
              <a:rPr lang="fa-IR" sz="2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ارائه اطلاعات مربوط به بيماران درمان شده </a:t>
            </a:r>
            <a:r>
              <a:rPr lang="fa-IR" sz="2200" dirty="0">
                <a:cs typeface="B Homa" panose="00000400000000000000" pitchFamily="2" charset="-78"/>
              </a:rPr>
              <a:t>و صرف وقت کافي براي انجام موارد مذکور از مهمترين اقدامات در جهت گفتن حقيقت و پذيرش آن توسط بيمار </a:t>
            </a:r>
            <a:r>
              <a:rPr lang="fa-IR" sz="2200" dirty="0" smtClean="0">
                <a:cs typeface="B Homa" panose="00000400000000000000" pitchFamily="2" charset="-78"/>
              </a:rPr>
              <a:t>است</a:t>
            </a:r>
            <a:endParaRPr lang="fa-IR" dirty="0"/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حقیقت گویی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4293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اهمیت و اثرات </a:t>
            </a:r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حقیقت گوئی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825624"/>
            <a:ext cx="8666921" cy="4853471"/>
          </a:xfrm>
        </p:spPr>
        <p:txBody>
          <a:bodyPr>
            <a:normAutofit/>
          </a:bodyPr>
          <a:lstStyle/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اصول اخلاق </a:t>
            </a:r>
            <a:r>
              <a:rPr lang="fa-IR" sz="2200" dirty="0" smtClean="0">
                <a:cs typeface="B Homa" panose="00000400000000000000" pitchFamily="2" charset="-78"/>
              </a:rPr>
              <a:t>عمومي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تمايل عامه مردم 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حفظ رابطه صادقانه بين </a:t>
            </a:r>
            <a:r>
              <a:rPr lang="fa-IR" sz="2200" dirty="0" smtClean="0">
                <a:cs typeface="B Homa" panose="00000400000000000000" pitchFamily="2" charset="-78"/>
              </a:rPr>
              <a:t>کادر درمان و </a:t>
            </a:r>
            <a:r>
              <a:rPr lang="fa-IR" sz="2200" dirty="0">
                <a:cs typeface="B Homa" panose="00000400000000000000" pitchFamily="2" charset="-78"/>
              </a:rPr>
              <a:t>بيمار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منافع بيشتر حقيقت گوئي 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احتمال افشاء نامناسب حقايق 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خروج از خيالات، اوهام و ترديد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اطلاع </a:t>
            </a:r>
            <a:r>
              <a:rPr lang="fa-IR" sz="2200" dirty="0">
                <a:cs typeface="B Homa" panose="00000400000000000000" pitchFamily="2" charset="-78"/>
              </a:rPr>
              <a:t>رساني براي اخذ تصميم آگاهانه 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توانايی </a:t>
            </a:r>
            <a:r>
              <a:rPr lang="fa-IR" sz="2200" dirty="0">
                <a:cs typeface="B Homa" panose="00000400000000000000" pitchFamily="2" charset="-78"/>
              </a:rPr>
              <a:t>تصميم گيری برای باقيمانده عمر 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 برنامه ريزی عاقلانه مطابق با وضعيت واقعی</a:t>
            </a:r>
          </a:p>
          <a:p>
            <a:pPr marL="344488" indent="-344488" algn="r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400" dirty="0">
                <a:cs typeface="B Homa" panose="00000400000000000000" pitchFamily="2" charset="-78"/>
              </a:rPr>
              <a:t> </a:t>
            </a:r>
            <a:r>
              <a:rPr lang="fa-IR" sz="2200" dirty="0">
                <a:cs typeface="B Homa" panose="00000400000000000000" pitchFamily="2" charset="-78"/>
              </a:rPr>
              <a:t>جبران اشتباهات </a:t>
            </a:r>
            <a:r>
              <a:rPr lang="fa-IR" sz="2200" dirty="0" smtClean="0">
                <a:cs typeface="B Homa" panose="00000400000000000000" pitchFamily="2" charset="-78"/>
              </a:rPr>
              <a:t>و اداء </a:t>
            </a:r>
            <a:r>
              <a:rPr lang="fa-IR" sz="2200" dirty="0">
                <a:cs typeface="B Homa" panose="00000400000000000000" pitchFamily="2" charset="-78"/>
              </a:rPr>
              <a:t>تکاليف</a:t>
            </a:r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56" y="2080591"/>
            <a:ext cx="3697357" cy="4598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556" y="6347791"/>
            <a:ext cx="3697357" cy="331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870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مدل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P-SPIKES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7" y="1825624"/>
            <a:ext cx="8653669" cy="4893227"/>
          </a:xfrm>
        </p:spPr>
        <p:txBody>
          <a:bodyPr/>
          <a:lstStyle/>
          <a:p>
            <a:pPr algn="r" rtl="1"/>
            <a:endParaRPr lang="fa-IR" sz="2200" dirty="0">
              <a:cs typeface="B Homa" panose="00000400000000000000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330" y="2676599"/>
            <a:ext cx="8189844" cy="3892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330" y="1515594"/>
            <a:ext cx="8189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این مدل گایدلاینی جهت گفتن حقیقت و </a:t>
            </a:r>
            <a:r>
              <a:rPr lang="fa-IR" sz="2200" dirty="0" smtClean="0">
                <a:cs typeface="B Homa" panose="00000400000000000000" pitchFamily="2" charset="-78"/>
              </a:rPr>
              <a:t>دادن خبرهای </a:t>
            </a:r>
            <a:r>
              <a:rPr lang="fa-IR" sz="2200" dirty="0">
                <a:cs typeface="B Homa" panose="00000400000000000000" pitchFamily="2" charset="-78"/>
              </a:rPr>
              <a:t>بد به بیماران </a:t>
            </a:r>
            <a:r>
              <a:rPr lang="fa-IR" sz="2200" dirty="0" smtClean="0">
                <a:cs typeface="B Homa" panose="00000400000000000000" pitchFamily="2" charset="-78"/>
              </a:rPr>
              <a:t>است و مراحل زیر را شامل می شود</a:t>
            </a:r>
            <a:endParaRPr lang="en-US" sz="22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22826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مدل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P-SPIKES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4071" y="2398643"/>
            <a:ext cx="8335616" cy="392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614236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062" y="1825624"/>
            <a:ext cx="8388626" cy="454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مدل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P-SPIKES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14666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7322" y="2067339"/>
            <a:ext cx="824285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مدل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P-SPIKES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4181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0330" y="1974574"/>
            <a:ext cx="8163340" cy="428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مدل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P-SPIKES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767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791" y="365126"/>
            <a:ext cx="8653669" cy="1325563"/>
          </a:xfrm>
        </p:spPr>
        <p:txBody>
          <a:bodyPr/>
          <a:lstStyle/>
          <a:p>
            <a:pPr algn="ctr" rtl="1"/>
            <a:r>
              <a:rPr lang="fa-I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نکات مهم در مدل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P-SPIKES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91" y="1825624"/>
            <a:ext cx="8746435" cy="4866723"/>
          </a:xfrm>
        </p:spPr>
        <p:txBody>
          <a:bodyPr>
            <a:normAutofit/>
          </a:bodyPr>
          <a:lstStyle/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از </a:t>
            </a:r>
            <a:r>
              <a:rPr lang="fa-IR" sz="2200" dirty="0">
                <a:cs typeface="B Homa" panose="00000400000000000000" pitchFamily="2" charset="-78"/>
              </a:rPr>
              <a:t>بيمار و همراه (هان) دعوت مي کنيد در يک جلسه شرکت </a:t>
            </a:r>
            <a:r>
              <a:rPr lang="fa-IR" sz="2200" dirty="0" smtClean="0">
                <a:cs typeface="B Homa" panose="00000400000000000000" pitchFamily="2" charset="-78"/>
              </a:rPr>
              <a:t>کنند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بيمار </a:t>
            </a:r>
            <a:r>
              <a:rPr lang="fa-IR" sz="2200" dirty="0">
                <a:cs typeface="B Homa" panose="00000400000000000000" pitchFamily="2" charset="-78"/>
              </a:rPr>
              <a:t>درک خود از وضعيتش را توضيح مي </a:t>
            </a:r>
            <a:r>
              <a:rPr lang="fa-IR" sz="2200" dirty="0" smtClean="0">
                <a:cs typeface="B Homa" panose="00000400000000000000" pitchFamily="2" charset="-78"/>
              </a:rPr>
              <a:t>دهد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بيمار </a:t>
            </a:r>
            <a:r>
              <a:rPr lang="fa-IR" sz="2200" dirty="0">
                <a:cs typeface="B Homa" panose="00000400000000000000" pitchFamily="2" charset="-78"/>
              </a:rPr>
              <a:t>را براي شنيدن جزييات بيشتر بيماري آماده </a:t>
            </a:r>
            <a:r>
              <a:rPr lang="fa-IR" sz="2200" dirty="0" smtClean="0">
                <a:cs typeface="B Homa" panose="00000400000000000000" pitchFamily="2" charset="-78"/>
              </a:rPr>
              <a:t>نمائيد</a:t>
            </a: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به </a:t>
            </a:r>
            <a:r>
              <a:rPr lang="fa-IR" sz="2200" dirty="0">
                <a:cs typeface="B Homa" panose="00000400000000000000" pitchFamily="2" charset="-78"/>
              </a:rPr>
              <a:t>وي بگوييد آماده هرگونه پرسش و پاسخ </a:t>
            </a:r>
            <a:r>
              <a:rPr lang="fa-IR" sz="2200" dirty="0" smtClean="0">
                <a:cs typeface="B Homa" panose="00000400000000000000" pitchFamily="2" charset="-78"/>
              </a:rPr>
              <a:t>هستيد</a:t>
            </a: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در صورت عدم آمادگي اجازه گرفتن از وي براي انتقال اطلاعات بيماري به بستگان </a:t>
            </a:r>
            <a:r>
              <a:rPr lang="fa-IR" sz="2200" dirty="0" smtClean="0">
                <a:cs typeface="B Homa" panose="00000400000000000000" pitchFamily="2" charset="-78"/>
              </a:rPr>
              <a:t>وي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با </a:t>
            </a:r>
            <a:r>
              <a:rPr lang="fa-IR" sz="2200" dirty="0">
                <a:cs typeface="B Homa" panose="00000400000000000000" pitchFamily="2" charset="-78"/>
              </a:rPr>
              <a:t>بيمار به زبان خودش صحبت </a:t>
            </a:r>
            <a:r>
              <a:rPr lang="fa-IR" sz="2200" dirty="0" smtClean="0">
                <a:cs typeface="B Homa" panose="00000400000000000000" pitchFamily="2" charset="-78"/>
              </a:rPr>
              <a:t>کنيد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از به کاربردن اصطلاحات تخصصی و </a:t>
            </a:r>
            <a:r>
              <a:rPr lang="fa-IR" sz="2200" dirty="0">
                <a:cs typeface="B Homa" panose="00000400000000000000" pitchFamily="2" charset="-78"/>
              </a:rPr>
              <a:t>رک گويي بپرهيزيد</a:t>
            </a: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اطلاعات </a:t>
            </a:r>
            <a:r>
              <a:rPr lang="fa-IR" sz="2200" dirty="0">
                <a:cs typeface="B Homa" panose="00000400000000000000" pitchFamily="2" charset="-78"/>
              </a:rPr>
              <a:t>را کم کم به بيمار </a:t>
            </a:r>
            <a:r>
              <a:rPr lang="fa-IR" sz="2200" dirty="0" smtClean="0">
                <a:cs typeface="B Homa" panose="00000400000000000000" pitchFamily="2" charset="-78"/>
              </a:rPr>
              <a:t>بگوئيد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اگر </a:t>
            </a:r>
            <a:r>
              <a:rPr lang="fa-IR" sz="2200" dirty="0">
                <a:cs typeface="B Homa" panose="00000400000000000000" pitchFamily="2" charset="-78"/>
              </a:rPr>
              <a:t>درماني </a:t>
            </a:r>
            <a:r>
              <a:rPr lang="fa-IR" sz="2200" dirty="0" smtClean="0">
                <a:cs typeface="B Homa" panose="00000400000000000000" pitchFamily="2" charset="-78"/>
              </a:rPr>
              <a:t>وجود ندارد </a:t>
            </a:r>
            <a:r>
              <a:rPr lang="fa-IR" sz="2200" dirty="0">
                <a:cs typeface="B Homa" panose="00000400000000000000" pitchFamily="2" charset="-78"/>
              </a:rPr>
              <a:t>به بيمار نگوييد ديگر کاري از دستتان برنمي </a:t>
            </a:r>
            <a:r>
              <a:rPr lang="fa-IR" sz="2200" dirty="0" smtClean="0">
                <a:cs typeface="B Homa" panose="00000400000000000000" pitchFamily="2" charset="-78"/>
              </a:rPr>
              <a:t>آيد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ضمن </a:t>
            </a:r>
            <a:r>
              <a:rPr lang="fa-IR" sz="2200" dirty="0">
                <a:cs typeface="B Homa" panose="00000400000000000000" pitchFamily="2" charset="-78"/>
              </a:rPr>
              <a:t>همدردي با احساسات بيمار به وي بگوييد در هر شرايطي از حمايت </a:t>
            </a:r>
            <a:r>
              <a:rPr lang="fa-IR" sz="2200" dirty="0" smtClean="0">
                <a:cs typeface="B Homa" panose="00000400000000000000" pitchFamily="2" charset="-78"/>
              </a:rPr>
              <a:t>درماني </a:t>
            </a:r>
            <a:r>
              <a:rPr lang="fa-IR" sz="2200" dirty="0">
                <a:cs typeface="B Homa" panose="00000400000000000000" pitchFamily="2" charset="-78"/>
              </a:rPr>
              <a:t>شما برخوردار </a:t>
            </a:r>
            <a:r>
              <a:rPr lang="fa-IR" sz="2200" dirty="0" smtClean="0">
                <a:cs typeface="B Homa" panose="00000400000000000000" pitchFamily="2" charset="-78"/>
              </a:rPr>
              <a:t>است</a:t>
            </a:r>
            <a:endParaRPr lang="fa-IR" sz="2200" dirty="0">
              <a:cs typeface="B Homa" panose="00000400000000000000" pitchFamily="2" charset="-78"/>
            </a:endParaRPr>
          </a:p>
          <a:p>
            <a:pPr marL="344488" indent="-344488" algn="just" rtl="1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مسئوليت ها </a:t>
            </a:r>
            <a:r>
              <a:rPr lang="fa-IR" sz="2200" dirty="0">
                <a:cs typeface="B Homa" panose="00000400000000000000" pitchFamily="2" charset="-78"/>
              </a:rPr>
              <a:t>را ميان خود و بيمار تقسيم </a:t>
            </a:r>
            <a:r>
              <a:rPr lang="fa-IR" sz="2200" dirty="0" smtClean="0">
                <a:cs typeface="B Homa" panose="00000400000000000000" pitchFamily="2" charset="-78"/>
              </a:rPr>
              <a:t>کنيد</a:t>
            </a:r>
            <a:endParaRPr lang="fa-IR" sz="2200" dirty="0">
              <a:cs typeface="B Homa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51645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3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581128"/>
            <a:ext cx="3744416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>
              <a:defRPr/>
            </a:pPr>
            <a:r>
              <a:rPr lang="fa-IR" sz="9600" b="1" spc="50" dirty="0">
                <a:ln w="12700" cmpd="sng">
                  <a:solidFill>
                    <a:srgbClr val="950959"/>
                  </a:solidFill>
                  <a:prstDash val="solid"/>
                </a:ln>
                <a:solidFill>
                  <a:srgbClr val="2D2D8A">
                    <a:tint val="1000"/>
                  </a:srgbClr>
                </a:solidFill>
                <a:effectLst>
                  <a:glow rad="53100">
                    <a:srgbClr val="2D2D8A">
                      <a:satMod val="180000"/>
                      <a:alpha val="30000"/>
                    </a:srgbClr>
                  </a:glow>
                </a:effectLst>
                <a:latin typeface="IranNastaliq" pitchFamily="18" charset="0"/>
                <a:cs typeface="IranNastaliq" pitchFamily="18" charset="0"/>
              </a:rPr>
              <a:t>سه رکه وتوو   بن</a:t>
            </a:r>
          </a:p>
        </p:txBody>
      </p:sp>
    </p:spTree>
    <p:extLst>
      <p:ext uri="{BB962C8B-B14F-4D97-AF65-F5344CB8AC3E}">
        <p14:creationId xmlns:p14="http://schemas.microsoft.com/office/powerpoint/2010/main" val="35887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22" y="365126"/>
            <a:ext cx="8504582" cy="1325563"/>
          </a:xfrm>
          <a:gradFill flip="none" rotWithShape="1">
            <a:gsLst>
              <a:gs pos="0">
                <a:schemeClr val="bg2">
                  <a:lumMod val="10000"/>
                  <a:tint val="66000"/>
                  <a:satMod val="160000"/>
                </a:schemeClr>
              </a:gs>
              <a:gs pos="50000">
                <a:schemeClr val="bg2">
                  <a:lumMod val="10000"/>
                  <a:tint val="44500"/>
                  <a:satMod val="160000"/>
                </a:schemeClr>
              </a:gs>
              <a:gs pos="100000">
                <a:schemeClr val="bg2">
                  <a:lumMod val="1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و راز داری (</a:t>
            </a: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Secrec</a:t>
            </a: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fa-IR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)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226" y="2443792"/>
            <a:ext cx="6135756" cy="453750"/>
          </a:xfrm>
        </p:spPr>
        <p:txBody>
          <a:bodyPr>
            <a:normAutofit/>
          </a:bodyPr>
          <a:lstStyle/>
          <a:p>
            <a:pPr marL="461963" lvl="1" indent="-342900" algn="just" rt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fa-IR" sz="2200" dirty="0" smtClean="0">
                <a:cs typeface="B Homa" panose="00000400000000000000" pitchFamily="2" charset="-78"/>
              </a:rPr>
              <a:t>در </a:t>
            </a:r>
            <a:r>
              <a:rPr lang="fa-IR" sz="2200" dirty="0">
                <a:cs typeface="B Homa" panose="00000400000000000000" pitchFamily="2" charset="-78"/>
              </a:rPr>
              <a:t>لغتنامه رازداري </a:t>
            </a:r>
            <a:r>
              <a:rPr lang="fa-IR" sz="2200" dirty="0" smtClean="0">
                <a:cs typeface="B Homa" panose="00000400000000000000" pitchFamily="2" charset="-78"/>
              </a:rPr>
              <a:t>بدین صورت تعریف </a:t>
            </a:r>
            <a:r>
              <a:rPr lang="fa-IR" sz="2200" dirty="0">
                <a:cs typeface="B Homa" panose="00000400000000000000" pitchFamily="2" charset="-78"/>
              </a:rPr>
              <a:t>شده </a:t>
            </a:r>
            <a:r>
              <a:rPr lang="fa-IR" sz="2200" dirty="0" smtClean="0">
                <a:cs typeface="B Homa" panose="00000400000000000000" pitchFamily="2" charset="-78"/>
              </a:rPr>
              <a:t>است:</a:t>
            </a: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◄"/>
            </a:pPr>
            <a:endParaRPr lang="fa-IR" sz="2200" dirty="0" smtClean="0"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◄"/>
            </a:pPr>
            <a:endParaRPr lang="fa-IR" sz="2200" dirty="0"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◄"/>
            </a:pPr>
            <a:endParaRPr lang="fa-IR" sz="2200" dirty="0" smtClean="0"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◄"/>
            </a:pPr>
            <a:endParaRPr lang="fa-IR" sz="2200" dirty="0">
              <a:cs typeface="B Homa" panose="00000400000000000000" pitchFamily="2" charset="-78"/>
            </a:endParaRPr>
          </a:p>
          <a:p>
            <a:pPr lvl="1" algn="r" rtl="1"/>
            <a:endParaRPr lang="en-US" sz="2200" dirty="0">
              <a:cs typeface="B Hom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2" y="1881809"/>
            <a:ext cx="2315817" cy="26680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6939" y="2924770"/>
            <a:ext cx="618876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342900" algn="just" rtl="1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ü"/>
            </a:pPr>
            <a:r>
              <a:rPr lang="fa-IR" sz="2200" dirty="0">
                <a:ln w="10160">
                  <a:solidFill>
                    <a:srgbClr val="FFC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داشتن اعتماد يا اطمينان به فرد ديگري در امور شخصي و يا محرمانه اي كه به او واگذار شده است </a:t>
            </a:r>
          </a:p>
          <a:p>
            <a:pPr marL="461963" lvl="1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محدود كردن اجازه افراد در دسترسي به اطلاعات، اسناد و 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...</a:t>
            </a:r>
            <a:endParaRPr lang="fa-IR" sz="220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122" y="4568689"/>
            <a:ext cx="85045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342900" algn="just" rtl="1">
              <a:lnSpc>
                <a:spcPct val="150000"/>
              </a:lnSpc>
              <a:buFont typeface="Arial" panose="020B0604020202020204" pitchFamily="34" charset="0"/>
              <a:buChar char="◄"/>
            </a:pP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توجه کنید که حریم خصوصی و رازداری در یک جنبه مهم با هم </a:t>
            </a:r>
            <a:r>
              <a:rPr lang="fa-IR" sz="2200" dirty="0" smtClean="0">
                <a:solidFill>
                  <a:prstClr val="black"/>
                </a:solidFill>
                <a:cs typeface="B Homa" panose="00000400000000000000" pitchFamily="2" charset="-78"/>
              </a:rPr>
              <a:t>کاملاً 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متفاوت هستند بدین نحو که اسقاط حریم خصوصی فرد پیش زمینه ای برای برقرار شدن رازداری است</a:t>
            </a:r>
          </a:p>
          <a:p>
            <a:pPr marL="461963" lvl="1" indent="-342900" algn="just" rtl="1">
              <a:lnSpc>
                <a:spcPct val="150000"/>
              </a:lnSpc>
              <a:buSzPct val="105000"/>
              <a:buFont typeface="Webdings" panose="05030102010509060703" pitchFamily="18" charset="2"/>
              <a:buChar char="¤"/>
            </a:pP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عدم شناسایی یک حریم خصوصی برای انسان به معنای نابودی فردیت اوست چون در آن صورت وجدان کارآیی‌اش را از دست می دهد</a:t>
            </a:r>
            <a:endParaRPr lang="en-US" sz="2200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25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و رازداری </a:t>
            </a:r>
            <a:r>
              <a:rPr lang="fa-IR" sz="2000" dirty="0" smtClean="0">
                <a:solidFill>
                  <a:srgbClr val="002060"/>
                </a:solidFill>
                <a:cs typeface="B Homa" panose="00000400000000000000" pitchFamily="2" charset="-78"/>
              </a:rPr>
              <a:t>(ادامه)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3" y="1666601"/>
            <a:ext cx="8706679" cy="4919732"/>
          </a:xfrm>
        </p:spPr>
        <p:txBody>
          <a:bodyPr>
            <a:normAutofit/>
          </a:bodyPr>
          <a:lstStyle/>
          <a:p>
            <a:pPr marL="4064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a-IR" sz="2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از دیدگاه دین مبین اسلام</a:t>
            </a:r>
          </a:p>
          <a:p>
            <a:pPr marL="4064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آیات شريفه </a:t>
            </a:r>
            <a:r>
              <a:rPr lang="fa-IR" sz="2200" dirty="0">
                <a:cs typeface="B Homa" panose="00000400000000000000" pitchFamily="2" charset="-78"/>
              </a:rPr>
              <a:t>27 و 28 سوره مبارکه </a:t>
            </a:r>
            <a:r>
              <a:rPr lang="fa-IR" sz="2200" dirty="0" smtClean="0">
                <a:cs typeface="B Homa" panose="00000400000000000000" pitchFamily="2" charset="-78"/>
              </a:rPr>
              <a:t>نور: ”در </a:t>
            </a:r>
            <a:r>
              <a:rPr lang="fa-IR" sz="2200" dirty="0">
                <a:cs typeface="B Homa" panose="00000400000000000000" pitchFamily="2" charset="-78"/>
              </a:rPr>
              <a:t>خانه هايي غير از خانه خود وارد نشويد تا اجازه بگيريد </a:t>
            </a:r>
            <a:r>
              <a:rPr lang="fa-IR" sz="2200" dirty="0" smtClean="0">
                <a:cs typeface="B Homa" panose="00000400000000000000" pitchFamily="2" charset="-78"/>
              </a:rPr>
              <a:t>و </a:t>
            </a:r>
            <a:r>
              <a:rPr lang="fa-IR" sz="2200" dirty="0">
                <a:cs typeface="B Homa" panose="00000400000000000000" pitchFamily="2" charset="-78"/>
              </a:rPr>
              <a:t>اگر کسي را در آن نيافتيد، وارد نشويد </a:t>
            </a:r>
            <a:r>
              <a:rPr lang="fa-IR" sz="2200" dirty="0" smtClean="0">
                <a:cs typeface="B Homa" panose="00000400000000000000" pitchFamily="2" charset="-78"/>
              </a:rPr>
              <a:t>و </a:t>
            </a:r>
            <a:r>
              <a:rPr lang="fa-IR" sz="2200" dirty="0">
                <a:cs typeface="B Homa" panose="00000400000000000000" pitchFamily="2" charset="-78"/>
              </a:rPr>
              <a:t>اگر گفته شد بازگرديد، </a:t>
            </a:r>
            <a:r>
              <a:rPr lang="fa-IR" sz="2200" dirty="0" smtClean="0">
                <a:cs typeface="B Homa" panose="00000400000000000000" pitchFamily="2" charset="-78"/>
              </a:rPr>
              <a:t>بازگرديد” </a:t>
            </a:r>
            <a:endParaRPr lang="fa-IR" sz="2200" dirty="0">
              <a:cs typeface="B Homa" panose="00000400000000000000" pitchFamily="2" charset="-78"/>
            </a:endParaRPr>
          </a:p>
          <a:p>
            <a:pPr marL="4064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آيه </a:t>
            </a:r>
            <a:r>
              <a:rPr lang="fa-IR" sz="2200" dirty="0">
                <a:cs typeface="B Homa" panose="00000400000000000000" pitchFamily="2" charset="-78"/>
              </a:rPr>
              <a:t>شريفه 8 سوره </a:t>
            </a:r>
            <a:r>
              <a:rPr lang="fa-IR" sz="2200" dirty="0" smtClean="0">
                <a:cs typeface="B Homa" panose="00000400000000000000" pitchFamily="2" charset="-78"/>
              </a:rPr>
              <a:t>مبارکه مومنون: ”و </a:t>
            </a:r>
            <a:r>
              <a:rPr lang="fa-IR" sz="2200" dirty="0">
                <a:cs typeface="B Homa" panose="00000400000000000000" pitchFamily="2" charset="-78"/>
              </a:rPr>
              <a:t>آنها که امانت و عهد خود را مراعات مي </a:t>
            </a:r>
            <a:r>
              <a:rPr lang="fa-IR" sz="2200" dirty="0" smtClean="0">
                <a:cs typeface="B Homa" panose="00000400000000000000" pitchFamily="2" charset="-78"/>
              </a:rPr>
              <a:t>کنند آنها </a:t>
            </a:r>
            <a:r>
              <a:rPr lang="fa-IR" sz="2200" dirty="0">
                <a:cs typeface="B Homa" panose="00000400000000000000" pitchFamily="2" charset="-78"/>
              </a:rPr>
              <a:t>وارثان </a:t>
            </a:r>
            <a:r>
              <a:rPr lang="fa-IR" sz="2200" dirty="0" smtClean="0">
                <a:cs typeface="B Homa" panose="00000400000000000000" pitchFamily="2" charset="-78"/>
              </a:rPr>
              <a:t>بهشتند”</a:t>
            </a:r>
            <a:endParaRPr lang="fa-IR" sz="2200" dirty="0">
              <a:cs typeface="B Homa" panose="00000400000000000000" pitchFamily="2" charset="-78"/>
            </a:endParaRPr>
          </a:p>
          <a:p>
            <a:pPr marL="4064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آيه </a:t>
            </a:r>
            <a:r>
              <a:rPr lang="fa-IR" sz="2200" dirty="0">
                <a:cs typeface="B Homa" panose="00000400000000000000" pitchFamily="2" charset="-78"/>
              </a:rPr>
              <a:t>شريفه 12 سوره مبارکه </a:t>
            </a:r>
            <a:r>
              <a:rPr lang="fa-IR" sz="2200" dirty="0" smtClean="0">
                <a:cs typeface="B Homa" panose="00000400000000000000" pitchFamily="2" charset="-78"/>
              </a:rPr>
              <a:t>حجرات: ”و </a:t>
            </a:r>
            <a:r>
              <a:rPr lang="fa-IR" sz="2200" dirty="0">
                <a:cs typeface="B Homa" panose="00000400000000000000" pitchFamily="2" charset="-78"/>
              </a:rPr>
              <a:t>از عيوب مردم تجسس نکنيد و </a:t>
            </a:r>
            <a:r>
              <a:rPr lang="fa-IR" sz="2200" dirty="0" smtClean="0">
                <a:cs typeface="B Homa" panose="00000400000000000000" pitchFamily="2" charset="-78"/>
              </a:rPr>
              <a:t>پشت سر </a:t>
            </a:r>
            <a:r>
              <a:rPr lang="fa-IR" sz="2200" dirty="0">
                <a:cs typeface="B Homa" panose="00000400000000000000" pitchFamily="2" charset="-78"/>
              </a:rPr>
              <a:t>يکديگر غيبت </a:t>
            </a:r>
            <a:r>
              <a:rPr lang="fa-IR" sz="2200" dirty="0" smtClean="0">
                <a:cs typeface="B Homa" panose="00000400000000000000" pitchFamily="2" charset="-78"/>
              </a:rPr>
              <a:t>نکنيد”</a:t>
            </a:r>
          </a:p>
          <a:p>
            <a:pPr marL="406400" lvl="1" indent="-342900" algn="just" rtl="1">
              <a:lnSpc>
                <a:spcPct val="14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a-IR" sz="23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از دیدگاه قانون اساسی ایران</a:t>
            </a:r>
            <a:r>
              <a:rPr lang="fa-IR" sz="2200" dirty="0" smtClean="0">
                <a:cs typeface="B Homa" panose="00000400000000000000" pitchFamily="2" charset="-78"/>
              </a:rPr>
              <a:t>: اصول </a:t>
            </a:r>
            <a:r>
              <a:rPr lang="fa-IR" sz="2200" dirty="0">
                <a:cs typeface="B Homa" panose="00000400000000000000" pitchFamily="2" charset="-78"/>
              </a:rPr>
              <a:t>22 و 23 و 25 قانون </a:t>
            </a:r>
            <a:r>
              <a:rPr lang="fa-IR" sz="2200" dirty="0" smtClean="0">
                <a:cs typeface="B Homa" panose="00000400000000000000" pitchFamily="2" charset="-78"/>
              </a:rPr>
              <a:t>اساسی؛ </a:t>
            </a:r>
            <a:r>
              <a:rPr lang="fa-IR" sz="2200" dirty="0">
                <a:cs typeface="B Homa" panose="00000400000000000000" pitchFamily="2" charset="-78"/>
              </a:rPr>
              <a:t>اصل 22 قانون اساسی می </a:t>
            </a:r>
            <a:r>
              <a:rPr lang="fa-IR" sz="2200" dirty="0" smtClean="0">
                <a:cs typeface="B Homa" panose="00000400000000000000" pitchFamily="2" charset="-78"/>
              </a:rPr>
              <a:t>گوید «حیثیت</a:t>
            </a:r>
            <a:r>
              <a:rPr lang="fa-IR" sz="2200" dirty="0">
                <a:cs typeface="B Homa" panose="00000400000000000000" pitchFamily="2" charset="-78"/>
              </a:rPr>
              <a:t>، جان، مال، حقوق و مسکن افراد از تعرض مصون است مگر در مواردی که قانون تجویز کند»</a:t>
            </a:r>
          </a:p>
          <a:p>
            <a:pPr marL="406400" lvl="1" indent="-342900" algn="just" rtl="1">
              <a:lnSpc>
                <a:spcPct val="14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a-IR" sz="2200" dirty="0"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579238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1" y="1799120"/>
            <a:ext cx="8786192" cy="4879975"/>
          </a:xfrm>
        </p:spPr>
        <p:txBody>
          <a:bodyPr>
            <a:noAutofit/>
          </a:bodyPr>
          <a:lstStyle/>
          <a:p>
            <a:pPr marL="406400" lvl="1" indent="-342900" algn="just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a-IR" sz="23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از دیدگاه </a:t>
            </a:r>
            <a:r>
              <a:rPr lang="fa-IR" sz="2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تاریخ</a:t>
            </a:r>
            <a:endParaRPr lang="fa-IR" sz="23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برخی نویسندگان سابقه این حق را به دوران رم و یونان باستان نسبت می دهند و منشأ آن را همان لزوم رعایت حق مالکیت نسبت به اموال مادی می </a:t>
            </a:r>
            <a:r>
              <a:rPr lang="fa-IR" sz="2200" dirty="0" smtClean="0">
                <a:cs typeface="B Homa" panose="00000400000000000000" pitchFamily="2" charset="-78"/>
              </a:rPr>
              <a:t>دانند</a:t>
            </a:r>
            <a:endParaRPr lang="en-US" sz="2200" dirty="0"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مطرح </a:t>
            </a:r>
            <a:r>
              <a:rPr lang="fa-IR" sz="2200" dirty="0">
                <a:cs typeface="B Homa" panose="00000400000000000000" pitchFamily="2" charset="-78"/>
              </a:rPr>
              <a:t>شدن حریم خصوصی و تقاضای </a:t>
            </a:r>
            <a:r>
              <a:rPr lang="fa-IR" sz="2200" dirty="0" smtClean="0">
                <a:cs typeface="B Homa" panose="00000400000000000000" pitchFamily="2" charset="-78"/>
              </a:rPr>
              <a:t>حمایت برای نخستین بار ناشی </a:t>
            </a:r>
            <a:r>
              <a:rPr lang="fa-IR" sz="2200" dirty="0">
                <a:cs typeface="B Homa" panose="00000400000000000000" pitchFamily="2" charset="-78"/>
              </a:rPr>
              <a:t>از سوء استفاده مطبوعات و رفتارهای مداخله گرایانه روزنامه نگاران در زندگی خصوصی افراد </a:t>
            </a:r>
            <a:r>
              <a:rPr lang="fa-IR" sz="2200" dirty="0" smtClean="0">
                <a:cs typeface="B Homa" panose="00000400000000000000" pitchFamily="2" charset="-78"/>
              </a:rPr>
              <a:t>بود</a:t>
            </a:r>
            <a:endParaRPr lang="fa-IR" sz="2200" dirty="0"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در کنگره </a:t>
            </a:r>
            <a:r>
              <a:rPr lang="fa-IR" sz="2200" dirty="0">
                <a:cs typeface="B Homa" panose="00000400000000000000" pitchFamily="2" charset="-78"/>
              </a:rPr>
              <a:t>وین </a:t>
            </a:r>
            <a:r>
              <a:rPr lang="fa-IR" sz="2000" dirty="0">
                <a:cs typeface="B Homa" panose="00000400000000000000" pitchFamily="2" charset="-78"/>
              </a:rPr>
              <a:t>(1955)، </a:t>
            </a:r>
            <a:r>
              <a:rPr lang="fa-IR" sz="2200" dirty="0" smtClean="0">
                <a:cs typeface="B Homa" panose="00000400000000000000" pitchFamily="2" charset="-78"/>
              </a:rPr>
              <a:t>منزل </a:t>
            </a:r>
            <a:r>
              <a:rPr lang="fa-IR" sz="2200" dirty="0">
                <a:cs typeface="B Homa" panose="00000400000000000000" pitchFamily="2" charset="-78"/>
              </a:rPr>
              <a:t>مصون، زندگی خصوصی افراد مقدس، اسرار مکاتبات تضمین شده اعلام </a:t>
            </a:r>
            <a:r>
              <a:rPr lang="fa-IR" sz="2200" dirty="0" smtClean="0">
                <a:cs typeface="B Homa" panose="00000400000000000000" pitchFamily="2" charset="-78"/>
              </a:rPr>
              <a:t>شد</a:t>
            </a:r>
            <a:endParaRPr lang="fa-IR" sz="2200" dirty="0"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اصل 12 اعلامیه جهانی حقوق </a:t>
            </a:r>
            <a:r>
              <a:rPr lang="fa-IR" sz="2200" dirty="0" smtClean="0">
                <a:cs typeface="B Homa" panose="00000400000000000000" pitchFamily="2" charset="-78"/>
              </a:rPr>
              <a:t>بشر: «نباید </a:t>
            </a:r>
            <a:r>
              <a:rPr lang="fa-IR" sz="2200" dirty="0">
                <a:cs typeface="B Homa" panose="00000400000000000000" pitchFamily="2" charset="-78"/>
              </a:rPr>
              <a:t>در زندگی </a:t>
            </a:r>
            <a:r>
              <a:rPr lang="fa-IR" sz="2200" dirty="0" smtClean="0">
                <a:cs typeface="B Homa" panose="00000400000000000000" pitchFamily="2" charset="-78"/>
              </a:rPr>
              <a:t>خصوصی، </a:t>
            </a:r>
            <a:r>
              <a:rPr lang="fa-IR" sz="2200" dirty="0">
                <a:cs typeface="B Homa" panose="00000400000000000000" pitchFamily="2" charset="-78"/>
              </a:rPr>
              <a:t>امور خانوادگی، اقامتگاه  یا مکاتبات هیچ کس مداخله های خودسرانه صورت گیرد یا به </a:t>
            </a:r>
            <a:r>
              <a:rPr lang="fa-IR" sz="2200" dirty="0" smtClean="0">
                <a:cs typeface="B Homa" panose="00000400000000000000" pitchFamily="2" charset="-78"/>
              </a:rPr>
              <a:t>آبرو </a:t>
            </a:r>
            <a:r>
              <a:rPr lang="fa-IR" sz="2200" dirty="0">
                <a:cs typeface="B Homa" panose="00000400000000000000" pitchFamily="2" charset="-78"/>
              </a:rPr>
              <a:t>و شهرت کسی حمله شود در برابر چنین مداخله هایی برخوداری از حمایت قانون حق هر شخصی </a:t>
            </a:r>
            <a:r>
              <a:rPr lang="fa-IR" sz="2200" dirty="0" smtClean="0">
                <a:cs typeface="B Homa" panose="00000400000000000000" pitchFamily="2" charset="-78"/>
              </a:rPr>
              <a:t>است»</a:t>
            </a:r>
            <a:endParaRPr lang="fa-IR" sz="2200" dirty="0">
              <a:cs typeface="B Homa" panose="00000400000000000000" pitchFamily="2" charset="-78"/>
            </a:endParaRPr>
          </a:p>
          <a:p>
            <a:pPr marL="119063" lvl="1" indent="0" algn="r" rtl="1">
              <a:lnSpc>
                <a:spcPct val="100000"/>
              </a:lnSpc>
              <a:buNone/>
            </a:pPr>
            <a:endParaRPr lang="fa-IR" sz="2200" dirty="0">
              <a:cs typeface="B Homa" panose="00000400000000000000" pitchFamily="2" charset="-78"/>
            </a:endParaRPr>
          </a:p>
          <a:p>
            <a:pPr algn="r" rtl="1"/>
            <a:endParaRPr lang="en-US" sz="2200" dirty="0">
              <a:cs typeface="B Homa" panose="00000400000000000000" pitchFamily="2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و رازداری </a:t>
            </a:r>
            <a:r>
              <a:rPr lang="fa-IR" sz="2000" dirty="0" smtClean="0">
                <a:solidFill>
                  <a:srgbClr val="002060"/>
                </a:solidFill>
                <a:cs typeface="B Homa" panose="00000400000000000000" pitchFamily="2" charset="-78"/>
              </a:rPr>
              <a:t>(ادامه)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5762036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825624"/>
            <a:ext cx="8825948" cy="4893227"/>
          </a:xfrm>
        </p:spPr>
        <p:txBody>
          <a:bodyPr>
            <a:noAutofit/>
          </a:bodyPr>
          <a:lstStyle/>
          <a:p>
            <a:pPr marL="406400" lvl="1" indent="-342900" algn="just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a-IR" sz="23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حوزه های حریم خصوصی</a:t>
            </a:r>
          </a:p>
          <a:p>
            <a:pPr marL="461963" lvl="1" indent="-342900" algn="just" rt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¯"/>
            </a:pPr>
            <a:r>
              <a:rPr lang="fa-IR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حريم خصوصي فيزيكي </a:t>
            </a:r>
            <a:r>
              <a:rPr lang="fa-IR" sz="2200" dirty="0" smtClean="0">
                <a:cs typeface="B Homa" panose="00000400000000000000" pitchFamily="2" charset="-78"/>
              </a:rPr>
              <a:t>(</a:t>
            </a:r>
            <a:r>
              <a:rPr lang="en-U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Physical privacy</a:t>
            </a:r>
            <a:r>
              <a:rPr lang="fa-IR" sz="2200" dirty="0" smtClean="0">
                <a:cs typeface="B Homa" panose="00000400000000000000" pitchFamily="2" charset="-78"/>
              </a:rPr>
              <a:t>): به معناي </a:t>
            </a:r>
            <a:r>
              <a:rPr lang="fa-IR" sz="2200" dirty="0" smtClean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محدوديت در دسترسي فيزيكي</a:t>
            </a:r>
            <a:r>
              <a:rPr lang="fa-IR" sz="2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Homa" panose="00000400000000000000" pitchFamily="2" charset="-78"/>
              </a:rPr>
              <a:t> </a:t>
            </a:r>
            <a:r>
              <a:rPr lang="fa-IR" sz="2200" dirty="0" smtClean="0">
                <a:cs typeface="B Homa" panose="00000400000000000000" pitchFamily="2" charset="-78"/>
              </a:rPr>
              <a:t>است. تحت اين كاربرد حريم خصوصي به معني عدم تماس با ساير مردم است</a:t>
            </a:r>
            <a:endParaRPr lang="en-US" sz="2200" dirty="0" smtClean="0">
              <a:cs typeface="B Homa" panose="00000400000000000000" pitchFamily="2" charset="-78"/>
            </a:endParaRPr>
          </a:p>
          <a:p>
            <a:pPr algn="r" rtl="1"/>
            <a:endParaRPr lang="en-US" sz="2000" dirty="0">
              <a:cs typeface="B Homa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و رازداری </a:t>
            </a:r>
            <a:r>
              <a:rPr lang="fa-IR" sz="2000" dirty="0" smtClean="0">
                <a:solidFill>
                  <a:srgbClr val="002060"/>
                </a:solidFill>
                <a:cs typeface="B Homa" panose="00000400000000000000" pitchFamily="2" charset="-78"/>
              </a:rPr>
              <a:t>(ادامه)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14" y="3145802"/>
            <a:ext cx="4129708" cy="2427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0014" y="5800735"/>
            <a:ext cx="868845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1" indent="-342900" algn="just" rtl="1">
              <a:lnSpc>
                <a:spcPct val="120000"/>
              </a:lnSpc>
              <a:buClr>
                <a:prstClr val="black"/>
              </a:buClr>
              <a:buSzPct val="110000"/>
              <a:buFont typeface="Wingdings" panose="05000000000000000000" pitchFamily="2" charset="2"/>
              <a:buChar char="¯"/>
            </a:pP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حريم خصوصي اطلاعات </a:t>
            </a:r>
            <a:r>
              <a:rPr lang="fa-I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Informational privacy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): به معني </a:t>
            </a:r>
            <a:r>
              <a:rPr lang="fa-IR" sz="2200" dirty="0">
                <a:ln w="10160">
                  <a:solidFill>
                    <a:srgbClr val="FF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محدوديت در دسترسي به اطلاعات شخصي</a:t>
            </a: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 است. </a:t>
            </a:r>
            <a:r>
              <a:rPr lang="fa-IR" sz="2200" u="sng" dirty="0">
                <a:solidFill>
                  <a:prstClr val="black"/>
                </a:solidFill>
                <a:cs typeface="B Homa" panose="00000400000000000000" pitchFamily="2" charset="-78"/>
              </a:rPr>
              <a:t>در اين كاربرد حريم خصوصي مترادف با رازداري است </a:t>
            </a:r>
            <a:endParaRPr lang="en-US" sz="2200" u="sng" dirty="0">
              <a:solidFill>
                <a:prstClr val="black"/>
              </a:solidFill>
              <a:cs typeface="B Homa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162" y="3172307"/>
            <a:ext cx="3820758" cy="256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905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530" y="2368957"/>
            <a:ext cx="8772940" cy="4336640"/>
          </a:xfrm>
        </p:spPr>
        <p:txBody>
          <a:bodyPr/>
          <a:lstStyle/>
          <a:p>
            <a:pPr marL="461963" lvl="1" indent="-342900" algn="just" rtl="1">
              <a:lnSpc>
                <a:spcPct val="18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¯"/>
            </a:pP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حريم خصوصي مالكانه </a:t>
            </a:r>
            <a:r>
              <a:rPr lang="fa-I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Proprietary </a:t>
            </a:r>
            <a:r>
              <a:rPr lang="en-U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r>
              <a:rPr lang="fa-IR" sz="2200" dirty="0">
                <a:cs typeface="B Homa" panose="00000400000000000000" pitchFamily="2" charset="-78"/>
              </a:rPr>
              <a:t>): به مفهوم </a:t>
            </a:r>
            <a:r>
              <a:rPr lang="fa-IR" sz="2200" dirty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مالكيت هويت شخصي </a:t>
            </a:r>
            <a:r>
              <a:rPr lang="fa-IR" sz="2200" dirty="0">
                <a:cs typeface="B Homa" panose="00000400000000000000" pitchFamily="2" charset="-78"/>
              </a:rPr>
              <a:t>است (اسم فرد، چهره، عكس) كه ممكن است مورد تعرض قرار بگيرند لذا عكس گرفتن از يك فرد بدون رضايت او در واقع تعرض به حريم خصوصي او مي </a:t>
            </a:r>
            <a:r>
              <a:rPr lang="fa-IR" sz="2200" dirty="0" smtClean="0">
                <a:cs typeface="B Homa" panose="00000400000000000000" pitchFamily="2" charset="-78"/>
              </a:rPr>
              <a:t>باشد</a:t>
            </a:r>
            <a:endParaRPr lang="en-US" sz="2200" dirty="0">
              <a:cs typeface="B Homa" panose="00000400000000000000" pitchFamily="2" charset="-78"/>
            </a:endParaRPr>
          </a:p>
          <a:p>
            <a:pPr marL="461963" lvl="1" indent="-342900" algn="just" rtl="1">
              <a:lnSpc>
                <a:spcPct val="180000"/>
              </a:lnSpc>
              <a:spcBef>
                <a:spcPts val="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¯"/>
            </a:pPr>
            <a:r>
              <a:rPr lang="fa-IR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حريم خصوصي تصميم گيري </a:t>
            </a:r>
            <a:r>
              <a:rPr lang="fa-IR" sz="2200" dirty="0" smtClean="0">
                <a:cs typeface="B Homa" panose="00000400000000000000" pitchFamily="2" charset="-78"/>
              </a:rPr>
              <a:t>(</a:t>
            </a:r>
            <a:r>
              <a:rPr lang="en-US" sz="2200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Decisional </a:t>
            </a:r>
            <a:r>
              <a:rPr lang="en-US" sz="2200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  <a:r>
              <a:rPr lang="fa-IR" sz="2200" dirty="0">
                <a:cs typeface="B Homa" panose="00000400000000000000" pitchFamily="2" charset="-78"/>
              </a:rPr>
              <a:t>) كه به معني </a:t>
            </a:r>
            <a:r>
              <a:rPr lang="fa-IR" sz="2200" dirty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انتخاب خودمختارانه</a:t>
            </a:r>
            <a:r>
              <a:rPr lang="fa-IR" sz="2200" dirty="0">
                <a:ln w="10160">
                  <a:solidFill>
                    <a:srgbClr val="FFC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 </a:t>
            </a:r>
            <a:r>
              <a:rPr lang="fa-IR" sz="2200" dirty="0">
                <a:ln w="10160">
                  <a:solidFill>
                    <a:srgbClr val="FF0000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Homa" panose="00000400000000000000" pitchFamily="2" charset="-78"/>
              </a:rPr>
              <a:t>موضوعات شخصي </a:t>
            </a:r>
            <a:r>
              <a:rPr lang="fa-IR" sz="2200" dirty="0">
                <a:cs typeface="B Homa" panose="00000400000000000000" pitchFamily="2" charset="-78"/>
              </a:rPr>
              <a:t>است به عبارت ديگر به اين معني است كه فرد قادر باشد خودش تصميم بگيرد و به آنها عمل كند بدون اينكه تداخل ناخواسته اي از طرف دولت ها و يا ساير افراد متوجه او باشد</a:t>
            </a:r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و رازداری </a:t>
            </a:r>
            <a:r>
              <a:rPr lang="fa-IR" sz="2000" dirty="0" smtClean="0">
                <a:solidFill>
                  <a:srgbClr val="002060"/>
                </a:solidFill>
                <a:cs typeface="B Homa" panose="00000400000000000000" pitchFamily="2" charset="-78"/>
              </a:rPr>
              <a:t>(ادامه)</a:t>
            </a:r>
            <a:endParaRPr lang="en-US" sz="3200" dirty="0"/>
          </a:p>
        </p:txBody>
      </p:sp>
      <p:pic>
        <p:nvPicPr>
          <p:cNvPr id="6" name="Picture 2" descr="http://static1.squarespace.com/static/52d84837e4b034761cc24478/t/592ddd531b10e32f7bae7af8/1496178003806/NoPhotossymbol.png?format=150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4" y="473481"/>
            <a:ext cx="1895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6883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9" y="1825625"/>
            <a:ext cx="8693425" cy="4826966"/>
          </a:xfrm>
        </p:spPr>
        <p:txBody>
          <a:bodyPr>
            <a:noAutofit/>
          </a:bodyPr>
          <a:lstStyle/>
          <a:p>
            <a:pPr marL="406400" lvl="1" indent="-342900" algn="just" rt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fa-IR" sz="23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مصادیق ده گانه </a:t>
            </a:r>
            <a:r>
              <a:rPr lang="fa-IR" sz="2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تعرض به حریم</a:t>
            </a:r>
            <a:r>
              <a:rPr lang="fa-IR" sz="23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 </a:t>
            </a:r>
            <a:r>
              <a:rPr lang="fa-IR" sz="2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خصوصی</a:t>
            </a: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مداخله در زندگی خصوصی افراد </a:t>
            </a:r>
            <a:endParaRPr lang="en-US" sz="2200" dirty="0" smtClean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تعرض </a:t>
            </a:r>
            <a:r>
              <a:rPr lang="fa-IR" sz="2200" dirty="0">
                <a:cs typeface="B Homa" panose="00000400000000000000" pitchFamily="2" charset="-78"/>
              </a:rPr>
              <a:t>به تمامیت جسمانی و روانی و ایجاد محدودیت اخلاقی و معنوی  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تعرض به حیثیت و شرافت و شهرت افراد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تفسیر نابجا از گفته ها و اعمال اشخاص 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استفاده از </a:t>
            </a:r>
            <a:r>
              <a:rPr lang="fa-IR" sz="2200" dirty="0" smtClean="0">
                <a:cs typeface="B Homa" panose="00000400000000000000" pitchFamily="2" charset="-78"/>
              </a:rPr>
              <a:t>اسم و </a:t>
            </a:r>
            <a:r>
              <a:rPr lang="fa-IR" sz="2200" dirty="0">
                <a:cs typeface="B Homa" panose="00000400000000000000" pitchFamily="2" charset="-78"/>
              </a:rPr>
              <a:t>عکس افراد برای مقاصد تجاری تبلیغاتی 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افشای امور ناراحت کننده مربوط به زندگی خصوصی افراد 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اقدام به جاسوسی و تحت نظر قرار دادن افراد 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توقیف و یا بازرسی مکاتبات فرد 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سوء استفاده از مکاتبات کتبی یا شفاهی </a:t>
            </a:r>
            <a:endParaRPr lang="en-US" sz="2200" dirty="0">
              <a:cs typeface="B Homa" panose="00000400000000000000" pitchFamily="2" charset="-78"/>
            </a:endParaRPr>
          </a:p>
          <a:p>
            <a:pPr marL="396875" lvl="1" indent="-342900" algn="just" rtl="1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افشای اطلاعات شغلی و حرفه ای </a:t>
            </a:r>
          </a:p>
          <a:p>
            <a:pPr algn="r" rtl="1"/>
            <a:endParaRPr lang="en-US" sz="2200" dirty="0">
              <a:cs typeface="B Homa" panose="00000400000000000000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حریم خصوصی و رازداری </a:t>
            </a:r>
            <a:r>
              <a:rPr lang="fa-IR" sz="2000" dirty="0" smtClean="0">
                <a:solidFill>
                  <a:srgbClr val="002060"/>
                </a:solidFill>
                <a:cs typeface="B Homa" panose="00000400000000000000" pitchFamily="2" charset="-78"/>
              </a:rPr>
              <a:t>(ادامه)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9" y="3366052"/>
            <a:ext cx="2650435" cy="3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9872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71" y="365126"/>
            <a:ext cx="8375372" cy="1325563"/>
          </a:xfrm>
          <a:solidFill>
            <a:srgbClr val="5291CD"/>
          </a:solidFill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رازداری در حوزه علوم پزشکی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Hom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8974" y="2315955"/>
            <a:ext cx="5910470" cy="4058341"/>
          </a:xfrm>
        </p:spPr>
        <p:txBody>
          <a:bodyPr>
            <a:normAutofit lnSpcReduction="10000"/>
          </a:bodyPr>
          <a:lstStyle/>
          <a:p>
            <a:pPr marL="342900" lvl="1" indent="-342900" algn="just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يکي </a:t>
            </a:r>
            <a:r>
              <a:rPr lang="fa-IR" sz="2200" dirty="0">
                <a:cs typeface="B Homa" panose="00000400000000000000" pitchFamily="2" charset="-78"/>
              </a:rPr>
              <a:t>از اولين اصولي است که به آن اشاره شده </a:t>
            </a:r>
            <a:r>
              <a:rPr lang="fa-IR" sz="2200" dirty="0" smtClean="0">
                <a:cs typeface="B Homa" panose="00000400000000000000" pitchFamily="2" charset="-78"/>
              </a:rPr>
              <a:t>است</a:t>
            </a:r>
            <a:endParaRPr lang="fa-IR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محدود به مذهب، فرهنگ و آيين خاصي نمي شود</a:t>
            </a:r>
          </a:p>
          <a:p>
            <a:pPr marL="342900" lvl="1" indent="-342900" algn="just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رازداري </a:t>
            </a:r>
            <a:r>
              <a:rPr lang="fa-IR" sz="2200" dirty="0">
                <a:cs typeface="B Homa" panose="00000400000000000000" pitchFamily="2" charset="-78"/>
              </a:rPr>
              <a:t>مبنايي براي اعتماد بيماران به </a:t>
            </a:r>
            <a:r>
              <a:rPr lang="fa-IR" sz="2200" dirty="0" smtClean="0">
                <a:cs typeface="B Homa" panose="00000400000000000000" pitchFamily="2" charset="-78"/>
              </a:rPr>
              <a:t>کادر درمان است</a:t>
            </a:r>
            <a:endParaRPr lang="fa-IR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 smtClean="0">
                <a:cs typeface="B Homa" panose="00000400000000000000" pitchFamily="2" charset="-78"/>
              </a:rPr>
              <a:t>رعايت </a:t>
            </a:r>
            <a:r>
              <a:rPr lang="fa-IR" sz="2200" dirty="0">
                <a:cs typeface="B Homa" panose="00000400000000000000" pitchFamily="2" charset="-78"/>
              </a:rPr>
              <a:t>رازداري </a:t>
            </a:r>
            <a:r>
              <a:rPr lang="fa-IR" sz="2200" dirty="0" smtClean="0">
                <a:cs typeface="B Homa" panose="00000400000000000000" pitchFamily="2" charset="-78"/>
              </a:rPr>
              <a:t>نوعی احترام </a:t>
            </a:r>
            <a:r>
              <a:rPr lang="fa-IR" sz="2200" dirty="0">
                <a:cs typeface="B Homa" panose="00000400000000000000" pitchFamily="2" charset="-78"/>
              </a:rPr>
              <a:t>به بيمار </a:t>
            </a:r>
            <a:r>
              <a:rPr lang="fa-IR" sz="2200" dirty="0" smtClean="0">
                <a:cs typeface="B Homa" panose="00000400000000000000" pitchFamily="2" charset="-78"/>
              </a:rPr>
              <a:t>است</a:t>
            </a:r>
            <a:endParaRPr lang="fa-IR" sz="2200" dirty="0">
              <a:cs typeface="B Homa" panose="00000400000000000000" pitchFamily="2" charset="-78"/>
            </a:endParaRPr>
          </a:p>
          <a:p>
            <a:pPr marL="342900" lvl="1" indent="-342900" algn="just" rtl="1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a-IR" sz="2200" dirty="0">
                <a:cs typeface="B Homa" panose="00000400000000000000" pitchFamily="2" charset="-78"/>
              </a:rPr>
              <a:t>در بعضي اسناد براي آن استثنا قائل بوده و در برخي ديگر </a:t>
            </a:r>
            <a:r>
              <a:rPr lang="fa-IR" sz="2200" dirty="0" smtClean="0">
                <a:cs typeface="B Homa" panose="00000400000000000000" pitchFamily="2" charset="-78"/>
              </a:rPr>
              <a:t>آن را </a:t>
            </a:r>
            <a:r>
              <a:rPr lang="fa-IR" sz="2200" dirty="0">
                <a:cs typeface="B Homa" panose="00000400000000000000" pitchFamily="2" charset="-78"/>
              </a:rPr>
              <a:t>مطلق مي دانستند</a:t>
            </a:r>
            <a:endParaRPr lang="en-US" sz="2200" dirty="0">
              <a:cs typeface="B Hom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71" y="2363038"/>
            <a:ext cx="2464903" cy="4130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2418" y="1762874"/>
            <a:ext cx="70170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200" dirty="0">
                <a:solidFill>
                  <a:prstClr val="black"/>
                </a:solidFill>
                <a:cs typeface="B Homa" panose="00000400000000000000" pitchFamily="2" charset="-78"/>
              </a:rPr>
              <a:t>آنچه درباره رازداري در اسناد پزشکي به دست آمده به شرح زیر است</a:t>
            </a:r>
          </a:p>
        </p:txBody>
      </p:sp>
    </p:spTree>
    <p:extLst>
      <p:ext uri="{BB962C8B-B14F-4D97-AF65-F5344CB8AC3E}">
        <p14:creationId xmlns:p14="http://schemas.microsoft.com/office/powerpoint/2010/main" val="4294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2285</Words>
  <Application>Microsoft Office PowerPoint</Application>
  <PresentationFormat>On-screen Show (4:3)</PresentationFormat>
  <Paragraphs>149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B Homa</vt:lpstr>
      <vt:lpstr>Calibri</vt:lpstr>
      <vt:lpstr>Calibri Light</vt:lpstr>
      <vt:lpstr>Courier New</vt:lpstr>
      <vt:lpstr>IranNastaliq</vt:lpstr>
      <vt:lpstr>Times New Roman</vt:lpstr>
      <vt:lpstr>Webdings</vt:lpstr>
      <vt:lpstr>Wingdings</vt:lpstr>
      <vt:lpstr>Wingdings 2</vt:lpstr>
      <vt:lpstr>Office Theme</vt:lpstr>
      <vt:lpstr>1_Office Theme</vt:lpstr>
      <vt:lpstr>Default Design</vt:lpstr>
      <vt:lpstr>PowerPoint Presentation</vt:lpstr>
      <vt:lpstr>رازداری و حقیقت گوئی</vt:lpstr>
      <vt:lpstr>حریم خصوصی و راز داری (Secrecy)</vt:lpstr>
      <vt:lpstr>حریم خصوصی و رازداری (ادامه)</vt:lpstr>
      <vt:lpstr>حریم خصوصی و رازداری (ادامه)</vt:lpstr>
      <vt:lpstr>حریم خصوصی و رازداری (ادامه)</vt:lpstr>
      <vt:lpstr>حریم خصوصی و رازداری (ادامه)</vt:lpstr>
      <vt:lpstr>حریم خصوصی و رازداری (ادامه)</vt:lpstr>
      <vt:lpstr>رازداری در حوزه علوم پزشکی</vt:lpstr>
      <vt:lpstr>سابقه رازداری در حوزه علوم پزشکی</vt:lpstr>
      <vt:lpstr>سابقه رازداری در حوزه علوم پزشکی</vt:lpstr>
      <vt:lpstr>رازداری پزشکی در قانون ایران</vt:lpstr>
      <vt:lpstr>چرا ما باید رازدار باشیم</vt:lpstr>
      <vt:lpstr>مراحل جذب اعتماد بیمار</vt:lpstr>
      <vt:lpstr>نقض رازداری</vt:lpstr>
      <vt:lpstr>نقض رازداری (ادامه)</vt:lpstr>
      <vt:lpstr>نقض رازداری (ادامه)</vt:lpstr>
      <vt:lpstr>حقیقت گویی</vt:lpstr>
      <vt:lpstr>حقیقت گویی</vt:lpstr>
      <vt:lpstr>حقیقت گویی</vt:lpstr>
      <vt:lpstr>اهمیت و اثرات حقیقت گوئی</vt:lpstr>
      <vt:lpstr>مدل P-SPIKES</vt:lpstr>
      <vt:lpstr>مدل P-SPIKES</vt:lpstr>
      <vt:lpstr>مدل P-SPIKES</vt:lpstr>
      <vt:lpstr>مدل P-SPIKES</vt:lpstr>
      <vt:lpstr>مدل P-SPIKES</vt:lpstr>
      <vt:lpstr>نکات مهم در مدل P-SPIKES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Farzad</dc:creator>
  <cp:lastModifiedBy>Farzad</cp:lastModifiedBy>
  <cp:revision>297</cp:revision>
  <dcterms:created xsi:type="dcterms:W3CDTF">2019-12-08T14:11:15Z</dcterms:created>
  <dcterms:modified xsi:type="dcterms:W3CDTF">2019-12-09T18:45:29Z</dcterms:modified>
</cp:coreProperties>
</file>