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44" r:id="rId5"/>
    <p:sldId id="330" r:id="rId6"/>
    <p:sldId id="331" r:id="rId7"/>
    <p:sldId id="332" r:id="rId8"/>
    <p:sldId id="333" r:id="rId9"/>
    <p:sldId id="334" r:id="rId10"/>
    <p:sldId id="335" r:id="rId11"/>
    <p:sldId id="336" r:id="rId12"/>
    <p:sldId id="260" r:id="rId13"/>
    <p:sldId id="293" r:id="rId14"/>
    <p:sldId id="294" r:id="rId15"/>
    <p:sldId id="295" r:id="rId16"/>
    <p:sldId id="296" r:id="rId17"/>
    <p:sldId id="297" r:id="rId18"/>
    <p:sldId id="298" r:id="rId19"/>
    <p:sldId id="299" r:id="rId20"/>
    <p:sldId id="300" r:id="rId21"/>
    <p:sldId id="301" r:id="rId22"/>
    <p:sldId id="345" r:id="rId23"/>
    <p:sldId id="261" r:id="rId24"/>
    <p:sldId id="339" r:id="rId25"/>
    <p:sldId id="340" r:id="rId26"/>
    <p:sldId id="341" r:id="rId27"/>
    <p:sldId id="342" r:id="rId28"/>
    <p:sldId id="343" r:id="rId29"/>
    <p:sldId id="263" r:id="rId30"/>
    <p:sldId id="265" r:id="rId31"/>
    <p:sldId id="266" r:id="rId32"/>
    <p:sldId id="267" r:id="rId33"/>
    <p:sldId id="268" r:id="rId34"/>
    <p:sldId id="269" r:id="rId35"/>
    <p:sldId id="337" r:id="rId36"/>
    <p:sldId id="338" r:id="rId37"/>
    <p:sldId id="274" r:id="rId38"/>
    <p:sldId id="273"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302" r:id="rId54"/>
    <p:sldId id="289" r:id="rId55"/>
    <p:sldId id="290" r:id="rId56"/>
    <p:sldId id="291" r:id="rId57"/>
    <p:sldId id="292" r:id="rId58"/>
    <p:sldId id="304" r:id="rId59"/>
    <p:sldId id="305" r:id="rId60"/>
    <p:sldId id="306" r:id="rId61"/>
    <p:sldId id="307" r:id="rId62"/>
    <p:sldId id="308" r:id="rId63"/>
    <p:sldId id="309" r:id="rId64"/>
    <p:sldId id="310" r:id="rId65"/>
    <p:sldId id="311" r:id="rId66"/>
    <p:sldId id="312"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9" r:id="rId82"/>
    <p:sldId id="346"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sriran.com/fa/news/691850/&#1587;&#1575;&#1586;&#1605;&#1575;&#1606;-&#1576;&#1607;&#1583;&#1575;&#1588;&#1578;-&#1580;&#1607;&#1575;&#1606;&#1740;-&#1575;&#1604;&#1705;&#1604;&#1740;&#8204;&#1607;&#1575;&#1740;-&#1575;&#1740;&#1585;&#1575;&#1606;-&#1585;&#1578;&#1576;&#1607;-9-&#1605;&#1589;&#1585;&#1601;-&#1575;&#1604;&#1705;&#1604;-&#1580;&#1607;&#1575;&#160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 </a:t>
            </a:r>
            <a:r>
              <a:rPr lang="fa-IR" dirty="0"/>
              <a:t> </a:t>
            </a:r>
            <a:r>
              <a:rPr lang="fa-IR" dirty="0">
                <a:solidFill>
                  <a:srgbClr val="FF0000"/>
                </a:solidFill>
              </a:rPr>
              <a:t>تشخیص و ارزیابی مصرف الکل و درمان </a:t>
            </a:r>
            <a:r>
              <a:rPr lang="fa-IR" dirty="0" smtClean="0">
                <a:solidFill>
                  <a:srgbClr val="FF0000"/>
                </a:solidFill>
              </a:rPr>
              <a:t>محرومیت</a:t>
            </a:r>
            <a:endParaRPr lang="fa-IR" dirty="0">
              <a:solidFill>
                <a:srgbClr val="FF0000"/>
              </a:solidFill>
            </a:endParaRPr>
          </a:p>
        </p:txBody>
      </p:sp>
      <p:sp>
        <p:nvSpPr>
          <p:cNvPr id="3" name="Subtitle 2"/>
          <p:cNvSpPr>
            <a:spLocks noGrp="1"/>
          </p:cNvSpPr>
          <p:nvPr>
            <p:ph type="subTitle" idx="1"/>
          </p:nvPr>
        </p:nvSpPr>
        <p:spPr/>
        <p:txBody>
          <a:bodyPr/>
          <a:lstStyle/>
          <a:p>
            <a:r>
              <a:rPr lang="fa-IR" dirty="0" smtClean="0">
                <a:solidFill>
                  <a:srgbClr val="FF0000"/>
                </a:solidFill>
                <a:cs typeface="+mj-cs"/>
              </a:rPr>
              <a:t>دکترمحمد سجادی فرروانپزشک</a:t>
            </a:r>
            <a:endParaRPr lang="fa-IR" dirty="0">
              <a:solidFill>
                <a:srgbClr val="FF0000"/>
              </a:solidFill>
              <a:cs typeface="+mj-cs"/>
            </a:endParaRPr>
          </a:p>
        </p:txBody>
      </p:sp>
    </p:spTree>
    <p:extLst>
      <p:ext uri="{BB962C8B-B14F-4D97-AF65-F5344CB8AC3E}">
        <p14:creationId xmlns:p14="http://schemas.microsoft.com/office/powerpoint/2010/main" val="90471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979" y="1558344"/>
            <a:ext cx="9414457" cy="1569660"/>
          </a:xfrm>
          <a:prstGeom prst="rect">
            <a:avLst/>
          </a:prstGeom>
        </p:spPr>
        <p:txBody>
          <a:bodyPr wrap="square">
            <a:spAutoFit/>
          </a:bodyPr>
          <a:lstStyle/>
          <a:p>
            <a:r>
              <a:rPr lang="en-US" dirty="0"/>
              <a:t> </a:t>
            </a:r>
            <a:r>
              <a:rPr lang="en-US" sz="4800" dirty="0">
                <a:solidFill>
                  <a:schemeClr val="bg1"/>
                </a:solidFill>
              </a:rPr>
              <a:t>About 200,000 deaths each year are directly related to alcohol abuse.</a:t>
            </a:r>
            <a:endParaRPr lang="fa-IR" sz="4800" dirty="0">
              <a:solidFill>
                <a:schemeClr val="bg1"/>
              </a:solidFill>
            </a:endParaRPr>
          </a:p>
        </p:txBody>
      </p:sp>
    </p:spTree>
    <p:extLst>
      <p:ext uri="{BB962C8B-B14F-4D97-AF65-F5344CB8AC3E}">
        <p14:creationId xmlns:p14="http://schemas.microsoft.com/office/powerpoint/2010/main" val="155828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251" y="1287887"/>
            <a:ext cx="10109915" cy="3477875"/>
          </a:xfrm>
          <a:prstGeom prst="rect">
            <a:avLst/>
          </a:prstGeom>
        </p:spPr>
        <p:txBody>
          <a:bodyPr wrap="square">
            <a:spAutoFit/>
          </a:bodyPr>
          <a:lstStyle/>
          <a:p>
            <a:r>
              <a:rPr lang="en-US" dirty="0"/>
              <a:t> </a:t>
            </a:r>
            <a:r>
              <a:rPr lang="en-US" sz="4400" dirty="0">
                <a:solidFill>
                  <a:schemeClr val="bg1"/>
                </a:solidFill>
              </a:rPr>
              <a:t>Alcohol use and alcohol-related disorders are associated with about </a:t>
            </a:r>
            <a:r>
              <a:rPr lang="en-US" sz="4400" dirty="0">
                <a:solidFill>
                  <a:srgbClr val="FF0000"/>
                </a:solidFill>
              </a:rPr>
              <a:t>50 percent </a:t>
            </a:r>
            <a:r>
              <a:rPr lang="en-US" sz="4400" dirty="0">
                <a:solidFill>
                  <a:schemeClr val="bg1"/>
                </a:solidFill>
              </a:rPr>
              <a:t>of all </a:t>
            </a:r>
            <a:r>
              <a:rPr lang="en-US" sz="4400" dirty="0">
                <a:solidFill>
                  <a:srgbClr val="FF0000"/>
                </a:solidFill>
              </a:rPr>
              <a:t>homicides</a:t>
            </a:r>
            <a:r>
              <a:rPr lang="en-US" sz="4400" dirty="0">
                <a:solidFill>
                  <a:schemeClr val="bg1"/>
                </a:solidFill>
              </a:rPr>
              <a:t> and 25 percent of all suicides. Alcohol abuse reduces life expectancy by about </a:t>
            </a:r>
            <a:r>
              <a:rPr lang="en-US" sz="4400" dirty="0">
                <a:solidFill>
                  <a:srgbClr val="FF0000"/>
                </a:solidFill>
              </a:rPr>
              <a:t>10 </a:t>
            </a:r>
            <a:r>
              <a:rPr lang="en-US" sz="4400" dirty="0" smtClean="0">
                <a:solidFill>
                  <a:srgbClr val="FF0000"/>
                </a:solidFill>
              </a:rPr>
              <a:t>years</a:t>
            </a:r>
            <a:r>
              <a:rPr lang="en-US" sz="4400" dirty="0" smtClean="0">
                <a:solidFill>
                  <a:schemeClr val="bg1"/>
                </a:solidFill>
              </a:rPr>
              <a:t>.</a:t>
            </a:r>
            <a:endParaRPr lang="fa-IR" sz="4400" dirty="0">
              <a:solidFill>
                <a:srgbClr val="FF0000"/>
              </a:solidFill>
            </a:endParaRPr>
          </a:p>
        </p:txBody>
      </p:sp>
    </p:spTree>
    <p:extLst>
      <p:ext uri="{BB962C8B-B14F-4D97-AF65-F5344CB8AC3E}">
        <p14:creationId xmlns:p14="http://schemas.microsoft.com/office/powerpoint/2010/main" val="56338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آماردر ایالت متحده وتاثیر مذهب</a:t>
            </a:r>
          </a:p>
        </p:txBody>
      </p:sp>
      <p:pic>
        <p:nvPicPr>
          <p:cNvPr id="4" name="Content Placeholder 3"/>
          <p:cNvPicPr>
            <a:picLocks noGrp="1" noChangeAspect="1"/>
          </p:cNvPicPr>
          <p:nvPr>
            <p:ph idx="1"/>
          </p:nvPr>
        </p:nvPicPr>
        <p:blipFill>
          <a:blip r:embed="rId2"/>
          <a:stretch>
            <a:fillRect/>
          </a:stretch>
        </p:blipFill>
        <p:spPr>
          <a:xfrm>
            <a:off x="268475" y="2097088"/>
            <a:ext cx="10778936" cy="3339876"/>
          </a:xfrm>
          <a:prstGeom prst="rect">
            <a:avLst/>
          </a:prstGeom>
        </p:spPr>
      </p:pic>
    </p:spTree>
    <p:extLst>
      <p:ext uri="{BB962C8B-B14F-4D97-AF65-F5344CB8AC3E}">
        <p14:creationId xmlns:p14="http://schemas.microsoft.com/office/powerpoint/2010/main" val="340591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8828" y="1347035"/>
            <a:ext cx="9016765" cy="4163929"/>
          </a:xfrm>
          <a:prstGeom prst="rect">
            <a:avLst/>
          </a:prstGeom>
        </p:spPr>
      </p:pic>
    </p:spTree>
    <p:extLst>
      <p:ext uri="{BB962C8B-B14F-4D97-AF65-F5344CB8AC3E}">
        <p14:creationId xmlns:p14="http://schemas.microsoft.com/office/powerpoint/2010/main" val="104907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1368" y="2410880"/>
            <a:ext cx="8669263" cy="2036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13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293" y="1880482"/>
            <a:ext cx="8931414" cy="3097036"/>
          </a:xfrm>
          <a:prstGeom prst="rect">
            <a:avLst/>
          </a:prstGeom>
        </p:spPr>
      </p:pic>
    </p:spTree>
    <p:extLst>
      <p:ext uri="{BB962C8B-B14F-4D97-AF65-F5344CB8AC3E}">
        <p14:creationId xmlns:p14="http://schemas.microsoft.com/office/powerpoint/2010/main" val="341269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609" y="2197501"/>
            <a:ext cx="8638781" cy="2462997"/>
          </a:xfrm>
          <a:prstGeom prst="rect">
            <a:avLst/>
          </a:prstGeom>
        </p:spPr>
      </p:pic>
    </p:spTree>
    <p:extLst>
      <p:ext uri="{BB962C8B-B14F-4D97-AF65-F5344CB8AC3E}">
        <p14:creationId xmlns:p14="http://schemas.microsoft.com/office/powerpoint/2010/main" val="101621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609" y="1773792"/>
            <a:ext cx="8638781" cy="3310415"/>
          </a:xfrm>
          <a:prstGeom prst="rect">
            <a:avLst/>
          </a:prstGeom>
        </p:spPr>
      </p:pic>
    </p:spTree>
    <p:extLst>
      <p:ext uri="{BB962C8B-B14F-4D97-AF65-F5344CB8AC3E}">
        <p14:creationId xmlns:p14="http://schemas.microsoft.com/office/powerpoint/2010/main" val="347845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609" y="700803"/>
            <a:ext cx="8638781" cy="5456393"/>
          </a:xfrm>
          <a:prstGeom prst="rect">
            <a:avLst/>
          </a:prstGeom>
        </p:spPr>
      </p:pic>
    </p:spTree>
    <p:extLst>
      <p:ext uri="{BB962C8B-B14F-4D97-AF65-F5344CB8AC3E}">
        <p14:creationId xmlns:p14="http://schemas.microsoft.com/office/powerpoint/2010/main" val="150089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872" y="2011557"/>
            <a:ext cx="8858256" cy="2834886"/>
          </a:xfrm>
          <a:prstGeom prst="rect">
            <a:avLst/>
          </a:prstGeom>
        </p:spPr>
      </p:pic>
    </p:spTree>
    <p:extLst>
      <p:ext uri="{BB962C8B-B14F-4D97-AF65-F5344CB8AC3E}">
        <p14:creationId xmlns:p14="http://schemas.microsoft.com/office/powerpoint/2010/main" val="362236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3504" y="1215960"/>
            <a:ext cx="6709893" cy="4426080"/>
          </a:xfrm>
          <a:prstGeom prst="rect">
            <a:avLst/>
          </a:prstGeom>
        </p:spPr>
      </p:pic>
    </p:spTree>
    <p:extLst>
      <p:ext uri="{BB962C8B-B14F-4D97-AF65-F5344CB8AC3E}">
        <p14:creationId xmlns:p14="http://schemas.microsoft.com/office/powerpoint/2010/main" val="1260493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609" y="2224935"/>
            <a:ext cx="9151221" cy="2408129"/>
          </a:xfrm>
          <a:prstGeom prst="rect">
            <a:avLst/>
          </a:prstGeom>
        </p:spPr>
      </p:pic>
    </p:spTree>
    <p:extLst>
      <p:ext uri="{BB962C8B-B14F-4D97-AF65-F5344CB8AC3E}">
        <p14:creationId xmlns:p14="http://schemas.microsoft.com/office/powerpoint/2010/main" val="367146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9075" y="1438483"/>
            <a:ext cx="9653666" cy="3981033"/>
          </a:xfrm>
          <a:prstGeom prst="rect">
            <a:avLst/>
          </a:prstGeom>
        </p:spPr>
      </p:pic>
    </p:spTree>
    <p:extLst>
      <p:ext uri="{BB962C8B-B14F-4D97-AF65-F5344CB8AC3E}">
        <p14:creationId xmlns:p14="http://schemas.microsoft.com/office/powerpoint/2010/main" val="223469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solidFill>
                  <a:schemeClr val="bg1"/>
                </a:solidFill>
              </a:rPr>
              <a:t>باده با محتسب شهر ننوشی زنهار</a:t>
            </a:r>
            <a:br>
              <a:rPr lang="fa-IR" dirty="0" smtClean="0">
                <a:solidFill>
                  <a:schemeClr val="bg1"/>
                </a:solidFill>
              </a:rPr>
            </a:br>
            <a:r>
              <a:rPr lang="fa-IR" dirty="0" smtClean="0">
                <a:solidFill>
                  <a:schemeClr val="bg1"/>
                </a:solidFill>
              </a:rPr>
              <a:t>بخورد باده ات و سنگ به جام اندازد</a:t>
            </a:r>
            <a:endParaRPr lang="fa-IR" dirty="0">
              <a:solidFill>
                <a:schemeClr val="bg1"/>
              </a:solidFill>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2404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a:solidFill>
                  <a:srgbClr val="FF0000"/>
                </a:solidFill>
              </a:rPr>
              <a:t>ایران</a:t>
            </a:r>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سخت ترین و بیشترین ممنوعیتها و مجازات شرعی و قانونی در جهان</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سالانه </a:t>
            </a:r>
            <a:r>
              <a:rPr lang="fa-IR" sz="3200" kern="0" dirty="0" smtClean="0">
                <a:solidFill>
                  <a:srgbClr val="720000"/>
                </a:solidFill>
                <a:effectLst>
                  <a:outerShdw blurRad="38100" dist="38100" dir="2700000" algn="tl">
                    <a:srgbClr val="000000"/>
                  </a:outerShdw>
                </a:effectLst>
                <a:latin typeface="Tahoma"/>
                <a:cs typeface="Arial"/>
              </a:rPr>
              <a:t>20000000لیتر </a:t>
            </a:r>
            <a:r>
              <a:rPr lang="fa-IR" sz="3200" kern="0" dirty="0">
                <a:solidFill>
                  <a:srgbClr val="720000"/>
                </a:solidFill>
                <a:effectLst>
                  <a:outerShdw blurRad="38100" dist="38100" dir="2700000" algn="tl">
                    <a:srgbClr val="000000"/>
                  </a:outerShdw>
                </a:effectLst>
                <a:latin typeface="Tahoma"/>
                <a:cs typeface="Arial"/>
              </a:rPr>
              <a:t>کشفیات مشروبات الکلی سال91</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تخمین سالیانه مصرف ایرانیان حدود100000000لیتر </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هر ایرانی تقریبا2 لیترنوع وارداتی!!!!!</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انواع سنتی و دست ساز محاسبه نشده </a:t>
            </a:r>
            <a:r>
              <a:rPr lang="fa-IR" sz="3200" kern="0" dirty="0" smtClean="0">
                <a:solidFill>
                  <a:srgbClr val="720000"/>
                </a:solidFill>
                <a:effectLst>
                  <a:outerShdw blurRad="38100" dist="38100" dir="2700000" algn="tl">
                    <a:srgbClr val="000000"/>
                  </a:outerShdw>
                </a:effectLst>
                <a:latin typeface="Tahoma"/>
                <a:cs typeface="Arial"/>
              </a:rPr>
              <a:t>است</a:t>
            </a:r>
            <a:endParaRPr lang="fa-IR" sz="3200" kern="0" dirty="0">
              <a:solidFill>
                <a:srgbClr val="720000"/>
              </a:solidFill>
              <a:effectLst>
                <a:outerShdw blurRad="38100" dist="38100" dir="2700000" algn="tl">
                  <a:srgbClr val="000000"/>
                </a:outerShdw>
              </a:effectLst>
              <a:latin typeface="Tahoma"/>
              <a:cs typeface="Arial"/>
            </a:endParaRPr>
          </a:p>
          <a:p>
            <a:endParaRPr lang="fa-IR" dirty="0"/>
          </a:p>
        </p:txBody>
      </p:sp>
    </p:spTree>
    <p:extLst>
      <p:ext uri="{BB962C8B-B14F-4D97-AF65-F5344CB8AC3E}">
        <p14:creationId xmlns:p14="http://schemas.microsoft.com/office/powerpoint/2010/main" val="251899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chemeClr val="bg1"/>
                </a:solidFill>
                <a:hlinkClick r:id="rId2"/>
              </a:rPr>
              <a:t>سازمان بهداشت جهانی : الکلی‌های ایران رتبه 9 مصرف الکل جهان </a:t>
            </a:r>
            <a:endParaRPr lang="fa-IR" sz="3200" dirty="0">
              <a:solidFill>
                <a:schemeClr val="bg1"/>
              </a:solidFill>
            </a:endParaRPr>
          </a:p>
        </p:txBody>
      </p:sp>
      <p:sp>
        <p:nvSpPr>
          <p:cNvPr id="3" name="Content Placeholder 2"/>
          <p:cNvSpPr>
            <a:spLocks noGrp="1"/>
          </p:cNvSpPr>
          <p:nvPr>
            <p:ph idx="1"/>
          </p:nvPr>
        </p:nvSpPr>
        <p:spPr/>
        <p:txBody>
          <a:bodyPr/>
          <a:lstStyle/>
          <a:p>
            <a:r>
              <a:rPr lang="fa-IR" dirty="0">
                <a:solidFill>
                  <a:schemeClr val="bg1"/>
                </a:solidFill>
              </a:rPr>
              <a:t>تازه‌ترین گزارش "سازمان جهانی بهداشت" نشان می‌دهد که ایران از نظر سرانه مصرف الکل در میان مصرف‌کنندگان «مداوم» نوشیدنی‌های الکلی، رتبه نهم را در میان ۱۸۹ کشور جهان به خود اختصاص داده است.</a:t>
            </a:r>
          </a:p>
          <a:p>
            <a:r>
              <a:rPr lang="fa-IR" dirty="0" smtClean="0">
                <a:solidFill>
                  <a:schemeClr val="bg1"/>
                </a:solidFill>
              </a:rPr>
              <a:t> </a:t>
            </a:r>
            <a:r>
              <a:rPr lang="fa-IR" dirty="0">
                <a:solidFill>
                  <a:schemeClr val="bg1"/>
                </a:solidFill>
              </a:rPr>
              <a:t>مطابق این گزارش هر ایرانی‌ بالای ۱۵ سال که «بطور مرتب الکل می‌نوشد»، در سال ۲۰۱۶ به طور میانگین ۲۸.۴ لیتر الکل خالص مصرف کرده‌ است، این رقم در سال ۲۰۱۰ به میزان ۲۴.۸ لیتر بوده است</a:t>
            </a:r>
          </a:p>
          <a:p>
            <a:endParaRPr lang="fa-IR" dirty="0">
              <a:solidFill>
                <a:schemeClr val="bg1"/>
              </a:solidFill>
            </a:endParaRPr>
          </a:p>
        </p:txBody>
      </p:sp>
    </p:spTree>
    <p:extLst>
      <p:ext uri="{BB962C8B-B14F-4D97-AF65-F5344CB8AC3E}">
        <p14:creationId xmlns:p14="http://schemas.microsoft.com/office/powerpoint/2010/main" val="3884357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204912"/>
            <a:ext cx="8610600" cy="4827588"/>
          </a:xfrm>
          <a:prstGeom prst="rect">
            <a:avLst/>
          </a:prstGeom>
        </p:spPr>
      </p:pic>
    </p:spTree>
    <p:extLst>
      <p:ext uri="{BB962C8B-B14F-4D97-AF65-F5344CB8AC3E}">
        <p14:creationId xmlns:p14="http://schemas.microsoft.com/office/powerpoint/2010/main" val="91137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300" y="1739900"/>
            <a:ext cx="8356600" cy="3539430"/>
          </a:xfrm>
          <a:prstGeom prst="rect">
            <a:avLst/>
          </a:prstGeom>
        </p:spPr>
        <p:txBody>
          <a:bodyPr wrap="square">
            <a:spAutoFit/>
          </a:bodyPr>
          <a:lstStyle/>
          <a:p>
            <a:pPr algn="r"/>
            <a:r>
              <a:rPr lang="fa-IR" sz="2800" dirty="0">
                <a:solidFill>
                  <a:srgbClr val="000000"/>
                </a:solidFill>
                <a:latin typeface="shabnam-regular"/>
              </a:rPr>
              <a:t>مطابق گزارش سازمان جهانی بهداشت مصرف سرانه الکل در میان «تمام ایرانیان بالای ۱۵ سال» طی سال ۲۰۱۶ میلادی، یک لیتر بوده که در مقایسه با سال ۲۰۱۰ بدون تغییر مانده </a:t>
            </a:r>
            <a:r>
              <a:rPr lang="fa-IR" sz="2800" dirty="0" smtClean="0">
                <a:solidFill>
                  <a:srgbClr val="000000"/>
                </a:solidFill>
                <a:latin typeface="shabnam-regular"/>
              </a:rPr>
              <a:t>است </a:t>
            </a:r>
          </a:p>
          <a:p>
            <a:pPr algn="r"/>
            <a:r>
              <a:rPr lang="fa-IR" sz="2800" dirty="0" smtClean="0">
                <a:solidFill>
                  <a:srgbClr val="000000"/>
                </a:solidFill>
                <a:latin typeface="shabnam-regular"/>
              </a:rPr>
              <a:t>این </a:t>
            </a:r>
            <a:r>
              <a:rPr lang="fa-IR" sz="2800" dirty="0">
                <a:solidFill>
                  <a:srgbClr val="000000"/>
                </a:solidFill>
                <a:latin typeface="shabnam-regular"/>
              </a:rPr>
              <a:t>گزارش همچنین نشان می‌دهد که یک دهم درصد جمعیت بالای ۱۵ سال ایران طی یک ماه پیش از انجام این بررسی، مصرف سنگین الکل داشته‌اند. این نسبت در میان مصرف کنندگان مشروبات الکلی ۴.۱ درصد بوده است. همچنین ۰.۶ درصد جمعیت بالای ۱۵ سال ایران وابسته به مصرف الکل تشخیص داده شده‌اند</a:t>
            </a:r>
            <a:r>
              <a:rPr lang="fa-IR" dirty="0">
                <a:solidFill>
                  <a:srgbClr val="000000"/>
                </a:solidFill>
                <a:latin typeface="shabnam-regular"/>
              </a:rPr>
              <a:t>.</a:t>
            </a:r>
            <a:endParaRPr lang="fa-IR" dirty="0"/>
          </a:p>
        </p:txBody>
      </p:sp>
    </p:spTree>
    <p:extLst>
      <p:ext uri="{BB962C8B-B14F-4D97-AF65-F5344CB8AC3E}">
        <p14:creationId xmlns:p14="http://schemas.microsoft.com/office/powerpoint/2010/main" val="2912975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8300" y="0"/>
            <a:ext cx="8077200" cy="6858000"/>
          </a:xfrm>
          <a:prstGeom prst="rect">
            <a:avLst/>
          </a:prstGeom>
        </p:spPr>
      </p:pic>
    </p:spTree>
    <p:extLst>
      <p:ext uri="{BB962C8B-B14F-4D97-AF65-F5344CB8AC3E}">
        <p14:creationId xmlns:p14="http://schemas.microsoft.com/office/powerpoint/2010/main" val="394652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751344"/>
            <a:ext cx="9194800" cy="4985980"/>
          </a:xfrm>
          <a:prstGeom prst="rect">
            <a:avLst/>
          </a:prstGeom>
        </p:spPr>
        <p:txBody>
          <a:bodyPr wrap="square">
            <a:spAutoFit/>
          </a:bodyPr>
          <a:lstStyle/>
          <a:p>
            <a:pPr algn="just" rtl="1"/>
            <a:r>
              <a:rPr lang="fa-IR" dirty="0">
                <a:solidFill>
                  <a:srgbClr val="000000"/>
                </a:solidFill>
                <a:latin typeface="shabnam-regular"/>
              </a:rPr>
              <a:t>توضیح نمودار:</a:t>
            </a:r>
          </a:p>
          <a:p>
            <a:pPr algn="r" rtl="1"/>
            <a:r>
              <a:rPr lang="fa-IR" sz="2000" dirty="0">
                <a:solidFill>
                  <a:srgbClr val="000000"/>
                </a:solidFill>
                <a:latin typeface="shabnam-regular"/>
              </a:rPr>
              <a:t>اعداد و دوایر قرمز رنگ این نمودار مربوط به آمار مصرف الکل، تنها در بین الکل خواران یک کشور است (</a:t>
            </a:r>
            <a:r>
              <a:rPr lang="en-US" sz="2000" dirty="0">
                <a:solidFill>
                  <a:srgbClr val="000000"/>
                </a:solidFill>
                <a:latin typeface="shabnam-regular"/>
              </a:rPr>
              <a:t>Drinkers only). </a:t>
            </a:r>
            <a:br>
              <a:rPr lang="en-US" sz="2000" dirty="0">
                <a:solidFill>
                  <a:srgbClr val="000000"/>
                </a:solidFill>
                <a:latin typeface="shabnam-regular"/>
              </a:rPr>
            </a:br>
            <a:r>
              <a:rPr lang="en-US" sz="2000" dirty="0">
                <a:solidFill>
                  <a:srgbClr val="000000"/>
                </a:solidFill>
                <a:latin typeface="shabnam-regular"/>
              </a:rPr>
              <a:t/>
            </a:r>
            <a:br>
              <a:rPr lang="en-US" sz="2000" dirty="0">
                <a:solidFill>
                  <a:srgbClr val="000000"/>
                </a:solidFill>
                <a:latin typeface="shabnam-regular"/>
              </a:rPr>
            </a:br>
            <a:r>
              <a:rPr lang="fa-IR" sz="2000" dirty="0">
                <a:solidFill>
                  <a:srgbClr val="000000"/>
                </a:solidFill>
                <a:latin typeface="shabnam-regular"/>
              </a:rPr>
              <a:t>واحد عدد مربوط به هر دایره قرمز، لیتر به ازای هر مصرف کننده است که ایران از این لحاظ در رتبه ی ۱۹ دنیا و بالاتر از آمریکا و روسیه قرار دارد، اما این بدین معنا نیست که درصد الکل خواران ایرانی نسبت به آمریکایی ها و روس ها بالاتر است یا اینکه مجموع مصرف الکل در ایران بالاتر از این کشورهاست. بلکه این آمار تنها موید این نکته است که الکل خواران ایرانی (که درصد ناچیزی از جمعیت کشور را تشکیل می دهند) از همتایان آمریکایی و روس خود میزان الکل بالاتری را مصرف می کنند.</a:t>
            </a:r>
          </a:p>
          <a:p>
            <a:pPr algn="r" rtl="1"/>
            <a:r>
              <a:rPr lang="fa-IR" sz="2000" dirty="0">
                <a:solidFill>
                  <a:srgbClr val="000000"/>
                </a:solidFill>
                <a:latin typeface="shabnam-regular"/>
              </a:rPr>
              <a:t>به عنوان مثال و در بررسی سایر کشورها می بینیم که الکل خواران اماراتی (حدود ۴ درصد از جمعیت این کشور) بطور میانگین هر نفر حدود ۳۴ لیتر الکل در سال مصرف می کنند و امارات از این جهت در رتبه دوم جهان قرار دارد؛ در حالی که الکل خواران ایرانی (کمتر از ۲ درصد از ایرانی ها) به طور متوسط نفری ۲۵ لیتر الکل مصرف می کنند. الکل خواران روسی و آمریکایی نیز به ترتیب نفری ۲۲ و ۱۳ لیتر در سال مصرف دارند.</a:t>
            </a:r>
          </a:p>
          <a:p>
            <a:pPr algn="r" rtl="1"/>
            <a:r>
              <a:rPr lang="fa-IR" sz="2000" dirty="0">
                <a:solidFill>
                  <a:srgbClr val="000000"/>
                </a:solidFill>
                <a:latin typeface="shabnam-regular"/>
              </a:rPr>
              <a:t>اعداد و دوایر آبی رنگ نمودار مربوط به آمار مصرف کنندگان الکل در یک کشور نسبت به جمعیت آن است (</a:t>
            </a:r>
            <a:r>
              <a:rPr lang="en-US" sz="2000" dirty="0">
                <a:solidFill>
                  <a:srgbClr val="000000"/>
                </a:solidFill>
                <a:latin typeface="shabnam-regular"/>
              </a:rPr>
              <a:t>All adults</a:t>
            </a:r>
            <a:endParaRPr lang="en-US" sz="2000" b="0" i="0" u="none" strike="noStrike" dirty="0">
              <a:solidFill>
                <a:srgbClr val="000000"/>
              </a:solidFill>
              <a:effectLst/>
              <a:latin typeface="shabnam-regular"/>
            </a:endParaRPr>
          </a:p>
        </p:txBody>
      </p:sp>
    </p:spTree>
    <p:extLst>
      <p:ext uri="{BB962C8B-B14F-4D97-AF65-F5344CB8AC3E}">
        <p14:creationId xmlns:p14="http://schemas.microsoft.com/office/powerpoint/2010/main" val="263235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Alcohol Abuse or Dependence</a:t>
            </a:r>
            <a:endParaRPr lang="fa-IR" dirty="0">
              <a:solidFill>
                <a:srgbClr val="FF0000"/>
              </a:solidFill>
            </a:endParaRPr>
          </a:p>
        </p:txBody>
      </p:sp>
      <p:sp>
        <p:nvSpPr>
          <p:cNvPr id="3" name="Content Placeholder 2"/>
          <p:cNvSpPr>
            <a:spLocks noGrp="1"/>
          </p:cNvSpPr>
          <p:nvPr>
            <p:ph idx="1"/>
          </p:nvPr>
        </p:nvSpPr>
        <p:spPr>
          <a:xfrm>
            <a:off x="953038" y="1880315"/>
            <a:ext cx="10094374" cy="3910886"/>
          </a:xfrm>
        </p:spPr>
        <p:txBody>
          <a:bodyPr/>
          <a:lstStyle/>
          <a:p>
            <a:pPr algn="just" rtl="0"/>
            <a:r>
              <a:rPr lang="en-US" sz="2600" dirty="0">
                <a:solidFill>
                  <a:srgbClr val="000000"/>
                </a:solidFill>
              </a:rPr>
              <a:t>The lifetime risk for alcohol dependence is approximately </a:t>
            </a:r>
            <a:r>
              <a:rPr lang="en-US" sz="2600" dirty="0">
                <a:solidFill>
                  <a:srgbClr val="C00000"/>
                </a:solidFill>
              </a:rPr>
              <a:t>10 to 15 </a:t>
            </a:r>
            <a:r>
              <a:rPr lang="en-US" sz="2600" dirty="0">
                <a:solidFill>
                  <a:schemeClr val="bg1">
                    <a:lumMod val="60000"/>
                    <a:lumOff val="40000"/>
                  </a:schemeClr>
                </a:solidFill>
              </a:rPr>
              <a:t>percent </a:t>
            </a:r>
            <a:r>
              <a:rPr lang="en-US" sz="2600" dirty="0">
                <a:solidFill>
                  <a:srgbClr val="000000"/>
                </a:solidFill>
              </a:rPr>
              <a:t>for men and </a:t>
            </a:r>
            <a:r>
              <a:rPr lang="en-US" sz="2600" dirty="0">
                <a:solidFill>
                  <a:srgbClr val="C00000"/>
                </a:solidFill>
              </a:rPr>
              <a:t>3 to 5 </a:t>
            </a:r>
            <a:r>
              <a:rPr lang="en-US" sz="2600" dirty="0">
                <a:solidFill>
                  <a:schemeClr val="bg1">
                    <a:lumMod val="60000"/>
                    <a:lumOff val="40000"/>
                  </a:schemeClr>
                </a:solidFill>
              </a:rPr>
              <a:t>percent </a:t>
            </a:r>
            <a:r>
              <a:rPr lang="en-US" sz="2600" dirty="0">
                <a:solidFill>
                  <a:srgbClr val="000000"/>
                </a:solidFill>
              </a:rPr>
              <a:t>for women, with 1-year prevalence rates of about 6 percent, figures that are applicable to all </a:t>
            </a:r>
            <a:r>
              <a:rPr lang="en-US" sz="2600" dirty="0">
                <a:solidFill>
                  <a:srgbClr val="C00000"/>
                </a:solidFill>
              </a:rPr>
              <a:t>socio economical educational levels</a:t>
            </a:r>
            <a:r>
              <a:rPr lang="en-US" sz="2600" dirty="0">
                <a:solidFill>
                  <a:srgbClr val="000000"/>
                </a:solidFill>
              </a:rPr>
              <a:t>. The peak ages of onset of dependence are from the </a:t>
            </a:r>
            <a:r>
              <a:rPr lang="en-US" sz="2600" dirty="0">
                <a:solidFill>
                  <a:srgbClr val="C00000"/>
                </a:solidFill>
              </a:rPr>
              <a:t>early 20s to about age 40</a:t>
            </a:r>
            <a:r>
              <a:rPr lang="en-US" sz="2600" dirty="0">
                <a:solidFill>
                  <a:srgbClr val="000000"/>
                </a:solidFill>
              </a:rPr>
              <a:t>.Despite multiple difficulties, most alcohol-dependent people have jobs, families, and relatively high level of functioning, and, thus, the stereotypical homeless alcoholic person is the exception rather than the </a:t>
            </a:r>
            <a:r>
              <a:rPr lang="en-US" sz="2600" dirty="0" smtClean="0">
                <a:solidFill>
                  <a:srgbClr val="000000"/>
                </a:solidFill>
              </a:rPr>
              <a:t>rule</a:t>
            </a:r>
            <a:r>
              <a:rPr lang="en-US" dirty="0" smtClean="0">
                <a:solidFill>
                  <a:srgbClr val="000000"/>
                </a:solidFill>
              </a:rPr>
              <a:t>.</a:t>
            </a:r>
            <a:endParaRPr lang="fa-IR" dirty="0"/>
          </a:p>
        </p:txBody>
      </p:sp>
    </p:spTree>
    <p:extLst>
      <p:ext uri="{BB962C8B-B14F-4D97-AF65-F5344CB8AC3E}">
        <p14:creationId xmlns:p14="http://schemas.microsoft.com/office/powerpoint/2010/main" val="226138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a:solidFill>
                  <a:srgbClr val="FF0000"/>
                </a:solidFill>
              </a:rPr>
              <a:t>تاریخچه</a:t>
            </a:r>
          </a:p>
        </p:txBody>
      </p:sp>
      <p:sp>
        <p:nvSpPr>
          <p:cNvPr id="3" name="Content Placeholder 2"/>
          <p:cNvSpPr>
            <a:spLocks noGrp="1"/>
          </p:cNvSpPr>
          <p:nvPr>
            <p:ph idx="1"/>
          </p:nvPr>
        </p:nvSpPr>
        <p:spPr>
          <a:xfrm>
            <a:off x="742167" y="2249487"/>
            <a:ext cx="10488210" cy="3541714"/>
          </a:xfrm>
        </p:spPr>
        <p:txBody>
          <a:bodyPr/>
          <a:lstStyle/>
          <a:p>
            <a:pPr marL="274320" indent="-274320">
              <a:buFont typeface="Wingdings 2"/>
              <a:buChar char=""/>
              <a:defRPr/>
            </a:pPr>
            <a:r>
              <a:rPr lang="fa-IR" sz="3200" dirty="0" smtClean="0">
                <a:solidFill>
                  <a:schemeClr val="bg1"/>
                </a:solidFill>
              </a:rPr>
              <a:t>ازدرخت مو 6000سال </a:t>
            </a:r>
            <a:r>
              <a:rPr lang="fa-IR" sz="3200" dirty="0">
                <a:solidFill>
                  <a:schemeClr val="bg1"/>
                </a:solidFill>
              </a:rPr>
              <a:t>قبل </a:t>
            </a:r>
            <a:r>
              <a:rPr lang="fa-IR" sz="3200" dirty="0" smtClean="0">
                <a:solidFill>
                  <a:schemeClr val="bg1"/>
                </a:solidFill>
              </a:rPr>
              <a:t>ازميلاد </a:t>
            </a:r>
            <a:r>
              <a:rPr lang="fa-IR" sz="3200" dirty="0">
                <a:solidFill>
                  <a:schemeClr val="bg1"/>
                </a:solidFill>
              </a:rPr>
              <a:t>مسيح جهت تهيه شراب استفاده </a:t>
            </a:r>
            <a:r>
              <a:rPr lang="fa-IR" sz="3200" dirty="0" smtClean="0">
                <a:solidFill>
                  <a:schemeClr val="bg1"/>
                </a:solidFill>
              </a:rPr>
              <a:t>میشد</a:t>
            </a:r>
            <a:endParaRPr lang="fa-IR" sz="3200" dirty="0">
              <a:solidFill>
                <a:schemeClr val="bg1"/>
              </a:solidFill>
            </a:endParaRPr>
          </a:p>
          <a:p>
            <a:pPr marL="274320" indent="-274320">
              <a:buFont typeface="Wingdings 2"/>
              <a:buChar char=""/>
              <a:defRPr/>
            </a:pPr>
            <a:r>
              <a:rPr lang="fa-IR" sz="3200" dirty="0">
                <a:solidFill>
                  <a:schemeClr val="bg1"/>
                </a:solidFill>
              </a:rPr>
              <a:t>انسان عصر حجر </a:t>
            </a:r>
            <a:r>
              <a:rPr lang="fa-IR" sz="3200" dirty="0" smtClean="0">
                <a:solidFill>
                  <a:schemeClr val="bg1"/>
                </a:solidFill>
              </a:rPr>
              <a:t>با </a:t>
            </a:r>
            <a:r>
              <a:rPr lang="fa-IR" sz="3200" dirty="0">
                <a:solidFill>
                  <a:schemeClr val="bg1"/>
                </a:solidFill>
              </a:rPr>
              <a:t>خواص مستي آور </a:t>
            </a:r>
            <a:r>
              <a:rPr lang="fa-IR" sz="3200" dirty="0" smtClean="0">
                <a:solidFill>
                  <a:schemeClr val="bg1"/>
                </a:solidFill>
              </a:rPr>
              <a:t>انگورو عسل آشنا بوده است</a:t>
            </a:r>
            <a:endParaRPr lang="fa-IR" sz="3200" dirty="0">
              <a:solidFill>
                <a:schemeClr val="bg1"/>
              </a:solidFill>
            </a:endParaRPr>
          </a:p>
          <a:p>
            <a:pPr marL="274320" indent="-274320">
              <a:buFont typeface="Wingdings 2"/>
              <a:buChar char=""/>
              <a:defRPr/>
            </a:pPr>
            <a:r>
              <a:rPr lang="fa-IR" sz="3200" dirty="0">
                <a:solidFill>
                  <a:schemeClr val="bg1"/>
                </a:solidFill>
              </a:rPr>
              <a:t>الكل به عنوان نوشيدني  روحاني در برخي </a:t>
            </a:r>
            <a:r>
              <a:rPr lang="fa-IR" sz="3200" dirty="0" smtClean="0">
                <a:solidFill>
                  <a:schemeClr val="bg1"/>
                </a:solidFill>
              </a:rPr>
              <a:t>اديان استفاده میشده</a:t>
            </a:r>
            <a:endParaRPr lang="fa-IR" sz="3200" dirty="0">
              <a:solidFill>
                <a:schemeClr val="bg1"/>
              </a:solidFill>
            </a:endParaRPr>
          </a:p>
          <a:p>
            <a:pPr marL="274320" indent="-274320">
              <a:buFont typeface="Wingdings 2"/>
              <a:buChar char=""/>
              <a:defRPr/>
            </a:pPr>
            <a:r>
              <a:rPr lang="fa-IR" sz="3200" dirty="0">
                <a:solidFill>
                  <a:schemeClr val="bg1"/>
                </a:solidFill>
              </a:rPr>
              <a:t>استخراج الكل از شراب منسوب به زكرياي </a:t>
            </a:r>
            <a:r>
              <a:rPr lang="fa-IR" sz="3200" dirty="0" smtClean="0">
                <a:solidFill>
                  <a:schemeClr val="bg1"/>
                </a:solidFill>
              </a:rPr>
              <a:t>رازي میباشد</a:t>
            </a:r>
            <a:endParaRPr lang="fa-IR" sz="3200" dirty="0">
              <a:solidFill>
                <a:schemeClr val="bg1"/>
              </a:solidFill>
            </a:endParaRPr>
          </a:p>
          <a:p>
            <a:pPr marL="274320" indent="-274320">
              <a:buFont typeface="Wingdings 2"/>
              <a:buChar char=""/>
              <a:defRPr/>
            </a:pPr>
            <a:endParaRPr lang="en-US" sz="3200" dirty="0">
              <a:solidFill>
                <a:schemeClr val="bg1"/>
              </a:solidFill>
            </a:endParaRPr>
          </a:p>
          <a:p>
            <a:pPr marL="0" indent="0">
              <a:buNone/>
            </a:pPr>
            <a:endParaRPr lang="fa-IR" dirty="0"/>
          </a:p>
        </p:txBody>
      </p:sp>
    </p:spTree>
    <p:extLst>
      <p:ext uri="{BB962C8B-B14F-4D97-AF65-F5344CB8AC3E}">
        <p14:creationId xmlns:p14="http://schemas.microsoft.com/office/powerpoint/2010/main" val="3409846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720000">
                    <a:lumMod val="60000"/>
                    <a:lumOff val="40000"/>
                  </a:srgbClr>
                </a:solidFill>
                <a:effectLst>
                  <a:outerShdw blurRad="38100" dist="38100" dir="2700000" algn="tl">
                    <a:srgbClr val="000000"/>
                  </a:outerShdw>
                </a:effectLst>
                <a:latin typeface="Tahoma"/>
                <a:cs typeface="Arial"/>
              </a:rPr>
              <a:t>انواع وابستگی به الکل</a:t>
            </a:r>
            <a:endParaRPr lang="fa-IR" dirty="0"/>
          </a:p>
        </p:txBody>
      </p:sp>
      <p:sp>
        <p:nvSpPr>
          <p:cNvPr id="3" name="Content Placeholder 2"/>
          <p:cNvSpPr>
            <a:spLocks noGrp="1"/>
          </p:cNvSpPr>
          <p:nvPr>
            <p:ph idx="1"/>
          </p:nvPr>
        </p:nvSpPr>
        <p:spPr/>
        <p:txBody>
          <a:bodyPr/>
          <a:lstStyle/>
          <a:p>
            <a:pPr>
              <a:defRPr/>
            </a:pPr>
            <a:r>
              <a:rPr lang="fa-IR" dirty="0">
                <a:solidFill>
                  <a:schemeClr val="bg1"/>
                </a:solidFill>
              </a:rPr>
              <a:t>نوع</a:t>
            </a:r>
            <a:r>
              <a:rPr lang="en-US" dirty="0">
                <a:solidFill>
                  <a:schemeClr val="bg1"/>
                </a:solidFill>
              </a:rPr>
              <a:t>A</a:t>
            </a:r>
            <a:r>
              <a:rPr lang="fa-IR" dirty="0">
                <a:solidFill>
                  <a:schemeClr val="bg1"/>
                </a:solidFill>
              </a:rPr>
              <a:t> :شروع اختلال دیررس،عوامل خطر ساز کودکی معدود،وابستگی محدود،مشکلات مرتبط با الکل ناچیز و آسیب روانی جزئی</a:t>
            </a:r>
          </a:p>
          <a:p>
            <a:pPr>
              <a:defRPr/>
            </a:pPr>
            <a:r>
              <a:rPr lang="fa-IR" dirty="0">
                <a:solidFill>
                  <a:schemeClr val="bg1"/>
                </a:solidFill>
              </a:rPr>
              <a:t>نوع</a:t>
            </a:r>
            <a:r>
              <a:rPr lang="en-US" dirty="0">
                <a:solidFill>
                  <a:schemeClr val="bg1"/>
                </a:solidFill>
              </a:rPr>
              <a:t>B</a:t>
            </a:r>
            <a:r>
              <a:rPr lang="fa-IR" dirty="0">
                <a:solidFill>
                  <a:schemeClr val="bg1"/>
                </a:solidFill>
              </a:rPr>
              <a:t> :عوامل خطر ساز کودکی فراوان،وابستگی شدید،شروع زودرس مشکلات مرتبط با الکل،آسیب روانی قابل ملاحظه،سابقه خانوادگی مثبت وسوء مصرف چند ماده</a:t>
            </a:r>
          </a:p>
          <a:p>
            <a:pPr>
              <a:defRPr/>
            </a:pPr>
            <a:r>
              <a:rPr lang="fa-IR" dirty="0">
                <a:solidFill>
                  <a:schemeClr val="bg1"/>
                </a:solidFill>
              </a:rPr>
              <a:t>نوع</a:t>
            </a:r>
            <a:r>
              <a:rPr lang="en-US" dirty="0">
                <a:solidFill>
                  <a:schemeClr val="bg1"/>
                </a:solidFill>
              </a:rPr>
              <a:t>A </a:t>
            </a:r>
            <a:r>
              <a:rPr lang="fa-IR" dirty="0">
                <a:solidFill>
                  <a:schemeClr val="bg1"/>
                </a:solidFill>
              </a:rPr>
              <a:t> به رواندرمانی تعاملی خوب جواب میدهند</a:t>
            </a:r>
          </a:p>
          <a:p>
            <a:pPr>
              <a:defRPr/>
            </a:pPr>
            <a:r>
              <a:rPr lang="fa-IR" dirty="0">
                <a:solidFill>
                  <a:schemeClr val="bg1"/>
                </a:solidFill>
              </a:rPr>
              <a:t>نوع</a:t>
            </a:r>
            <a:r>
              <a:rPr lang="en-US" dirty="0">
                <a:solidFill>
                  <a:schemeClr val="bg1"/>
                </a:solidFill>
              </a:rPr>
              <a:t>B</a:t>
            </a:r>
            <a:r>
              <a:rPr lang="fa-IR" dirty="0">
                <a:solidFill>
                  <a:schemeClr val="bg1"/>
                </a:solidFill>
              </a:rPr>
              <a:t> بیشتر به آموزش مهارتهای مقابله جواب میدهند</a:t>
            </a:r>
          </a:p>
          <a:p>
            <a:endParaRPr lang="fa-IR" dirty="0"/>
          </a:p>
        </p:txBody>
      </p:sp>
    </p:spTree>
    <p:extLst>
      <p:ext uri="{BB962C8B-B14F-4D97-AF65-F5344CB8AC3E}">
        <p14:creationId xmlns:p14="http://schemas.microsoft.com/office/powerpoint/2010/main" val="384999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FFADAA">
                    <a:lumMod val="50000"/>
                  </a:srgbClr>
                </a:solidFill>
                <a:effectLst>
                  <a:outerShdw blurRad="38100" dist="38100" dir="2700000" algn="tl">
                    <a:srgbClr val="000000"/>
                  </a:outerShdw>
                </a:effectLst>
                <a:latin typeface="Tahoma"/>
                <a:cs typeface="Arial"/>
              </a:rPr>
              <a:t>تقسیم بندی دیگر</a:t>
            </a:r>
            <a:endParaRPr lang="fa-IR" dirty="0"/>
          </a:p>
        </p:txBody>
      </p:sp>
      <p:sp>
        <p:nvSpPr>
          <p:cNvPr id="3" name="Content Placeholder 2"/>
          <p:cNvSpPr>
            <a:spLocks noGrp="1"/>
          </p:cNvSpPr>
          <p:nvPr>
            <p:ph idx="1"/>
          </p:nvPr>
        </p:nvSpPr>
        <p:spPr/>
        <p:txBody>
          <a:bodyPr>
            <a:normAutofit fontScale="92500" lnSpcReduction="10000"/>
          </a:bodyPr>
          <a:lstStyle/>
          <a:p>
            <a:pPr>
              <a:defRPr/>
            </a:pPr>
            <a:r>
              <a:rPr lang="fa-IR" dirty="0">
                <a:solidFill>
                  <a:schemeClr val="bg1"/>
                </a:solidFill>
              </a:rPr>
              <a:t>الکلیسم ضد اجتمایی :با شیوع بیشتر در مردها،پیش آگهی بد ،شروع زود رس مشکلات و ارتباط نزدیک با اختلال شخصیت</a:t>
            </a:r>
          </a:p>
          <a:p>
            <a:pPr>
              <a:defRPr/>
            </a:pPr>
            <a:r>
              <a:rPr lang="fa-IR" dirty="0">
                <a:solidFill>
                  <a:schemeClr val="bg1"/>
                </a:solidFill>
              </a:rPr>
              <a:t>الکلیسم رشدی فزاینده: با تمایل اولیه به مصرف همراه است که با گذشت زمان و تشویق انتظارات فرهنگی در فراهم کردن فرصت مشروب خواری رو به افزایش میگذارد</a:t>
            </a:r>
          </a:p>
          <a:p>
            <a:pPr>
              <a:defRPr/>
            </a:pPr>
            <a:r>
              <a:rPr lang="fa-IR" dirty="0">
                <a:solidFill>
                  <a:schemeClr val="bg1"/>
                </a:solidFill>
              </a:rPr>
              <a:t>الکلیسم عاطفی منفی:در زنها شایعتر است که برای تنظیم خلق و کمک به روابط اجتمایی الکل مصرف میکنند</a:t>
            </a:r>
          </a:p>
          <a:p>
            <a:pPr>
              <a:defRPr/>
            </a:pPr>
            <a:r>
              <a:rPr lang="fa-IR" dirty="0">
                <a:solidFill>
                  <a:schemeClr val="bg1"/>
                </a:solidFill>
              </a:rPr>
              <a:t>الکلیسم رشدی کاهنده:که با دوره های افراط همراه است وبا پیشرفت سن و انتظارات جامعه در ارتباط با شغل و خانوادده از دوره های میگساری کاسته میشود</a:t>
            </a:r>
          </a:p>
          <a:p>
            <a:endParaRPr lang="fa-IR" dirty="0"/>
          </a:p>
        </p:txBody>
      </p:sp>
    </p:spTree>
    <p:extLst>
      <p:ext uri="{BB962C8B-B14F-4D97-AF65-F5344CB8AC3E}">
        <p14:creationId xmlns:p14="http://schemas.microsoft.com/office/powerpoint/2010/main" val="4048826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FF3300"/>
                </a:solidFill>
                <a:effectLst>
                  <a:outerShdw blurRad="38100" dist="38100" dir="2700000" algn="tl">
                    <a:srgbClr val="000000"/>
                  </a:outerShdw>
                </a:effectLst>
                <a:latin typeface="Tahoma"/>
                <a:cs typeface="Arial"/>
              </a:rPr>
              <a:t>سبب شناسی</a:t>
            </a:r>
            <a:endParaRPr lang="fa-IR" dirty="0"/>
          </a:p>
        </p:txBody>
      </p:sp>
      <p:sp>
        <p:nvSpPr>
          <p:cNvPr id="3" name="Content Placeholder 2"/>
          <p:cNvSpPr>
            <a:spLocks noGrp="1"/>
          </p:cNvSpPr>
          <p:nvPr>
            <p:ph idx="1"/>
          </p:nvPr>
        </p:nvSpPr>
        <p:spPr/>
        <p:txBody>
          <a:bodyPr/>
          <a:lstStyle/>
          <a:p>
            <a:pPr>
              <a:defRPr/>
            </a:pPr>
            <a:r>
              <a:rPr lang="fa-IR" dirty="0">
                <a:solidFill>
                  <a:schemeClr val="bg1"/>
                </a:solidFill>
              </a:rPr>
              <a:t>شروع مصرف به میزان زیاد تابع عوامل اجتمایی مذهبی و روانشناختی است</a:t>
            </a:r>
          </a:p>
          <a:p>
            <a:pPr>
              <a:defRPr/>
            </a:pPr>
            <a:r>
              <a:rPr lang="fa-IR" dirty="0">
                <a:solidFill>
                  <a:schemeClr val="bg1"/>
                </a:solidFill>
              </a:rPr>
              <a:t>عوامل ژنتیک مسئول حدود 60 درصد خطر بروز الکلیسم</a:t>
            </a:r>
          </a:p>
          <a:p>
            <a:pPr>
              <a:defRPr/>
            </a:pPr>
            <a:r>
              <a:rPr lang="fa-IR" dirty="0">
                <a:solidFill>
                  <a:schemeClr val="bg1"/>
                </a:solidFill>
              </a:rPr>
              <a:t>خطر بروز مشکلات شدید الکل در بستگان نزدیک افراد الکلی 3 تا 4 برابر بیشتر </a:t>
            </a:r>
            <a:r>
              <a:rPr lang="fa-IR" dirty="0" smtClean="0">
                <a:solidFill>
                  <a:schemeClr val="bg1"/>
                </a:solidFill>
              </a:rPr>
              <a:t>است .میزان </a:t>
            </a:r>
            <a:r>
              <a:rPr lang="fa-IR" dirty="0">
                <a:solidFill>
                  <a:schemeClr val="bg1"/>
                </a:solidFill>
              </a:rPr>
              <a:t>مشکلات ناشی از الکل با تعداد بستگان الکلی شدت بیماری آنها و شباهت ژنتیکی رابطه مستقیم دارد</a:t>
            </a:r>
          </a:p>
          <a:p>
            <a:pPr>
              <a:defRPr/>
            </a:pPr>
            <a:r>
              <a:rPr lang="fa-IR" dirty="0">
                <a:solidFill>
                  <a:schemeClr val="bg1"/>
                </a:solidFill>
              </a:rPr>
              <a:t>محیط مسئول 40 درصد خطر </a:t>
            </a:r>
          </a:p>
          <a:p>
            <a:endParaRPr lang="fa-IR" dirty="0"/>
          </a:p>
        </p:txBody>
      </p:sp>
    </p:spTree>
    <p:extLst>
      <p:ext uri="{BB962C8B-B14F-4D97-AF65-F5344CB8AC3E}">
        <p14:creationId xmlns:p14="http://schemas.microsoft.com/office/powerpoint/2010/main" val="3372374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FF3300"/>
                </a:solidFill>
                <a:effectLst>
                  <a:outerShdw blurRad="38100" dist="38100" dir="2700000" algn="tl">
                    <a:srgbClr val="000000"/>
                  </a:outerShdw>
                </a:effectLst>
                <a:latin typeface="Tahoma"/>
                <a:cs typeface="Arial"/>
              </a:rPr>
              <a:t>روانشناختی</a:t>
            </a:r>
            <a:endParaRPr lang="fa-IR" dirty="0"/>
          </a:p>
        </p:txBody>
      </p:sp>
      <p:sp>
        <p:nvSpPr>
          <p:cNvPr id="3" name="Content Placeholder 2"/>
          <p:cNvSpPr>
            <a:spLocks noGrp="1"/>
          </p:cNvSpPr>
          <p:nvPr>
            <p:ph idx="1"/>
          </p:nvPr>
        </p:nvSpPr>
        <p:spPr/>
        <p:txBody>
          <a:bodyPr/>
          <a:lstStyle/>
          <a:p>
            <a:pPr>
              <a:defRPr/>
            </a:pPr>
            <a:r>
              <a:rPr lang="fa-IR" dirty="0">
                <a:solidFill>
                  <a:schemeClr val="bg1"/>
                </a:solidFill>
              </a:rPr>
              <a:t>مصرف الکل  :کاهش تنش ،افزایش حس قدرتمندی،کاهش اثرات درد ،بهبود تعامل  در افراد غیر الکلی</a:t>
            </a:r>
          </a:p>
          <a:p>
            <a:pPr>
              <a:defRPr/>
            </a:pPr>
            <a:r>
              <a:rPr lang="fa-IR" dirty="0">
                <a:solidFill>
                  <a:schemeClr val="bg1"/>
                </a:solidFill>
              </a:rPr>
              <a:t>در الکلیسم افزایش تنش عضلانی احساس عصبانیت و تنش عصبی</a:t>
            </a:r>
          </a:p>
          <a:p>
            <a:endParaRPr lang="fa-IR" dirty="0"/>
          </a:p>
        </p:txBody>
      </p:sp>
    </p:spTree>
    <p:extLst>
      <p:ext uri="{BB962C8B-B14F-4D97-AF65-F5344CB8AC3E}">
        <p14:creationId xmlns:p14="http://schemas.microsoft.com/office/powerpoint/2010/main" val="3751344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0" cap="none" dirty="0">
                <a:solidFill>
                  <a:srgbClr val="FF3300"/>
                </a:solidFill>
                <a:effectLst>
                  <a:outerShdw blurRad="38100" dist="38100" dir="2700000" algn="tl">
                    <a:srgbClr val="000000"/>
                  </a:outerShdw>
                </a:effectLst>
                <a:latin typeface="Tahoma"/>
                <a:cs typeface="Arial"/>
              </a:rPr>
              <a:t>Psychodynamic Theories</a:t>
            </a:r>
            <a:endParaRPr lang="fa-IR" dirty="0"/>
          </a:p>
        </p:txBody>
      </p:sp>
      <p:sp>
        <p:nvSpPr>
          <p:cNvPr id="3" name="Content Placeholder 2"/>
          <p:cNvSpPr>
            <a:spLocks noGrp="1"/>
          </p:cNvSpPr>
          <p:nvPr>
            <p:ph idx="1"/>
          </p:nvPr>
        </p:nvSpPr>
        <p:spPr/>
        <p:txBody>
          <a:bodyPr/>
          <a:lstStyle/>
          <a:p>
            <a:pPr algn="l" rtl="0">
              <a:defRPr/>
            </a:pPr>
            <a:r>
              <a:rPr lang="en-US" dirty="0">
                <a:solidFill>
                  <a:schemeClr val="bg1"/>
                </a:solidFill>
              </a:rPr>
              <a:t>Psychodynamic theorists hypothesize that some people may use alcohol to help them deal with self-punitive harsh superegos and to decrease unconscious stress levels. </a:t>
            </a:r>
          </a:p>
          <a:p>
            <a:pPr algn="l" rtl="0">
              <a:defRPr/>
            </a:pPr>
            <a:r>
              <a:rPr lang="en-US" dirty="0">
                <a:solidFill>
                  <a:schemeClr val="bg1"/>
                </a:solidFill>
              </a:rPr>
              <a:t> Classic psychoanalytical theory hypothesizes that at least some alcoholic people may have become fixated at the oral stage of development and use alcohol to relieve their frustrations by taking the substance by mouth</a:t>
            </a:r>
            <a:r>
              <a:rPr lang="en-US" dirty="0"/>
              <a:t>.</a:t>
            </a:r>
            <a:endParaRPr lang="fa-IR" dirty="0"/>
          </a:p>
          <a:p>
            <a:endParaRPr lang="fa-IR" dirty="0"/>
          </a:p>
        </p:txBody>
      </p:sp>
    </p:spTree>
    <p:extLst>
      <p:ext uri="{BB962C8B-B14F-4D97-AF65-F5344CB8AC3E}">
        <p14:creationId xmlns:p14="http://schemas.microsoft.com/office/powerpoint/2010/main" val="161637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Alcohol Intoxication </a:t>
            </a:r>
            <a:endParaRPr lang="fa-IR" dirty="0">
              <a:solidFill>
                <a:schemeClr val="bg1"/>
              </a:solidFill>
            </a:endParaRPr>
          </a:p>
        </p:txBody>
      </p:sp>
      <p:sp>
        <p:nvSpPr>
          <p:cNvPr id="3" name="Content Placeholder 2"/>
          <p:cNvSpPr>
            <a:spLocks noGrp="1"/>
          </p:cNvSpPr>
          <p:nvPr>
            <p:ph idx="1"/>
          </p:nvPr>
        </p:nvSpPr>
        <p:spPr/>
        <p:txBody>
          <a:bodyPr>
            <a:normAutofit/>
          </a:bodyPr>
          <a:lstStyle/>
          <a:p>
            <a:pPr algn="l"/>
            <a:r>
              <a:rPr lang="en-US" sz="2800" dirty="0">
                <a:solidFill>
                  <a:schemeClr val="bg1"/>
                </a:solidFill>
              </a:rPr>
              <a:t>The DSM-5 diagnostic criteria for alcohol intoxication (also called simple drunkenness) are based on evidence of </a:t>
            </a:r>
            <a:r>
              <a:rPr lang="en-US" sz="2800" dirty="0">
                <a:solidFill>
                  <a:srgbClr val="C00000"/>
                </a:solidFill>
              </a:rPr>
              <a:t>recent ingestion </a:t>
            </a:r>
            <a:r>
              <a:rPr lang="en-US" sz="2800" dirty="0">
                <a:solidFill>
                  <a:schemeClr val="bg1"/>
                </a:solidFill>
              </a:rPr>
              <a:t>of ethanol, </a:t>
            </a:r>
            <a:r>
              <a:rPr lang="en-US" sz="2800" dirty="0">
                <a:solidFill>
                  <a:srgbClr val="C00000"/>
                </a:solidFill>
              </a:rPr>
              <a:t>maladaptive behavior</a:t>
            </a:r>
            <a:r>
              <a:rPr lang="en-US" sz="2800" dirty="0">
                <a:solidFill>
                  <a:schemeClr val="bg1"/>
                </a:solidFill>
              </a:rPr>
              <a:t>, and at least one of several possible </a:t>
            </a:r>
            <a:r>
              <a:rPr lang="en-US" sz="2800" dirty="0">
                <a:solidFill>
                  <a:srgbClr val="C00000"/>
                </a:solidFill>
              </a:rPr>
              <a:t>physiological correlates </a:t>
            </a:r>
            <a:r>
              <a:rPr lang="en-US" sz="2800" dirty="0">
                <a:solidFill>
                  <a:schemeClr val="bg1"/>
                </a:solidFill>
              </a:rPr>
              <a:t>of intoxication </a:t>
            </a:r>
            <a:endParaRPr lang="fa-IR" sz="2800" dirty="0">
              <a:solidFill>
                <a:schemeClr val="bg1"/>
              </a:solidFill>
            </a:endParaRPr>
          </a:p>
        </p:txBody>
      </p:sp>
    </p:spTree>
    <p:extLst>
      <p:ext uri="{BB962C8B-B14F-4D97-AF65-F5344CB8AC3E}">
        <p14:creationId xmlns:p14="http://schemas.microsoft.com/office/powerpoint/2010/main" val="1475617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068" y="1326524"/>
            <a:ext cx="10740979" cy="3416320"/>
          </a:xfrm>
          <a:prstGeom prst="rect">
            <a:avLst/>
          </a:prstGeom>
        </p:spPr>
        <p:txBody>
          <a:bodyPr wrap="square">
            <a:spAutoFit/>
          </a:bodyPr>
          <a:lstStyle/>
          <a:p>
            <a:r>
              <a:rPr lang="en-US" dirty="0"/>
              <a:t> </a:t>
            </a:r>
            <a:r>
              <a:rPr lang="en-US" sz="3600" dirty="0">
                <a:solidFill>
                  <a:schemeClr val="bg1"/>
                </a:solidFill>
              </a:rPr>
              <a:t>As a conservative approach to identifying blood levels that are likely to have major </a:t>
            </a:r>
            <a:r>
              <a:rPr lang="en-US" sz="3600" dirty="0" err="1" smtClean="0">
                <a:solidFill>
                  <a:schemeClr val="bg1"/>
                </a:solidFill>
              </a:rPr>
              <a:t>efects</a:t>
            </a:r>
            <a:r>
              <a:rPr lang="en-US" sz="3600" dirty="0" smtClean="0">
                <a:solidFill>
                  <a:schemeClr val="bg1"/>
                </a:solidFill>
              </a:rPr>
              <a:t> on </a:t>
            </a:r>
            <a:r>
              <a:rPr lang="en-US" sz="3600" dirty="0" smtClean="0">
                <a:solidFill>
                  <a:srgbClr val="C00000"/>
                </a:solidFill>
              </a:rPr>
              <a:t>driving </a:t>
            </a:r>
            <a:r>
              <a:rPr lang="en-US" sz="3600" dirty="0">
                <a:solidFill>
                  <a:srgbClr val="C00000"/>
                </a:solidFill>
              </a:rPr>
              <a:t>abilities</a:t>
            </a:r>
            <a:r>
              <a:rPr lang="en-US" sz="3600" dirty="0">
                <a:solidFill>
                  <a:schemeClr val="bg1"/>
                </a:solidFill>
              </a:rPr>
              <a:t>, the legal </a:t>
            </a:r>
            <a:r>
              <a:rPr lang="en-US" sz="3600" dirty="0" err="1">
                <a:solidFill>
                  <a:schemeClr val="bg1"/>
                </a:solidFill>
              </a:rPr>
              <a:t>denition</a:t>
            </a:r>
            <a:r>
              <a:rPr lang="en-US" sz="3600" dirty="0">
                <a:solidFill>
                  <a:schemeClr val="bg1"/>
                </a:solidFill>
              </a:rPr>
              <a:t> of intoxication in most states in the United States requires a blood concentration of </a:t>
            </a:r>
            <a:r>
              <a:rPr lang="en-US" sz="3600" dirty="0">
                <a:solidFill>
                  <a:srgbClr val="C00000"/>
                </a:solidFill>
              </a:rPr>
              <a:t>80 or 100 mg </a:t>
            </a:r>
            <a:r>
              <a:rPr lang="en-US" sz="3600" dirty="0">
                <a:solidFill>
                  <a:schemeClr val="bg1"/>
                </a:solidFill>
              </a:rPr>
              <a:t>ethanol per deciliter of blood (mg/</a:t>
            </a:r>
            <a:r>
              <a:rPr lang="en-US" sz="3600" dirty="0" err="1">
                <a:solidFill>
                  <a:schemeClr val="bg1"/>
                </a:solidFill>
              </a:rPr>
              <a:t>dL</a:t>
            </a:r>
            <a:r>
              <a:rPr lang="en-US" sz="3600" dirty="0">
                <a:solidFill>
                  <a:schemeClr val="bg1"/>
                </a:solidFill>
              </a:rPr>
              <a:t>), which is the same as 0.08 to 0.10 g/</a:t>
            </a:r>
            <a:r>
              <a:rPr lang="en-US" sz="3600" dirty="0" err="1">
                <a:solidFill>
                  <a:schemeClr val="bg1"/>
                </a:solidFill>
              </a:rPr>
              <a:t>dL</a:t>
            </a:r>
            <a:r>
              <a:rPr lang="en-US" sz="3600" dirty="0">
                <a:solidFill>
                  <a:schemeClr val="bg1"/>
                </a:solidFill>
              </a:rPr>
              <a:t>.</a:t>
            </a:r>
            <a:endParaRPr lang="fa-IR" sz="3600" dirty="0">
              <a:solidFill>
                <a:schemeClr val="bg1"/>
              </a:solidFill>
            </a:endParaRPr>
          </a:p>
        </p:txBody>
      </p:sp>
    </p:spTree>
    <p:extLst>
      <p:ext uri="{BB962C8B-B14F-4D97-AF65-F5344CB8AC3E}">
        <p14:creationId xmlns:p14="http://schemas.microsoft.com/office/powerpoint/2010/main" val="3839642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Ethanol products</a:t>
            </a:r>
            <a:endParaRPr lang="fa-IR" dirty="0"/>
          </a:p>
        </p:txBody>
      </p:sp>
      <p:pic>
        <p:nvPicPr>
          <p:cNvPr id="4" name="Content Placeholder 3"/>
          <p:cNvPicPr>
            <a:picLocks noGrp="1" noChangeAspect="1"/>
          </p:cNvPicPr>
          <p:nvPr>
            <p:ph idx="1"/>
          </p:nvPr>
        </p:nvPicPr>
        <p:blipFill>
          <a:blip r:embed="rId2"/>
          <a:stretch>
            <a:fillRect/>
          </a:stretch>
        </p:blipFill>
        <p:spPr>
          <a:xfrm>
            <a:off x="2228046" y="2249488"/>
            <a:ext cx="7984900" cy="3541712"/>
          </a:xfrm>
          <a:prstGeom prst="rect">
            <a:avLst/>
          </a:prstGeom>
        </p:spPr>
      </p:pic>
    </p:spTree>
    <p:extLst>
      <p:ext uri="{BB962C8B-B14F-4D97-AF65-F5344CB8AC3E}">
        <p14:creationId xmlns:p14="http://schemas.microsoft.com/office/powerpoint/2010/main" val="4118946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i="1" dirty="0">
                <a:solidFill>
                  <a:srgbClr val="FFFF00"/>
                </a:solidFill>
              </a:rPr>
              <a:t>Digestion and Absorption</a:t>
            </a:r>
            <a:endParaRPr lang="fa-IR" dirty="0"/>
          </a:p>
        </p:txBody>
      </p:sp>
      <p:sp>
        <p:nvSpPr>
          <p:cNvPr id="3" name="Content Placeholder 2"/>
          <p:cNvSpPr>
            <a:spLocks noGrp="1"/>
          </p:cNvSpPr>
          <p:nvPr>
            <p:ph idx="1"/>
          </p:nvPr>
        </p:nvSpPr>
        <p:spPr>
          <a:xfrm>
            <a:off x="1141412" y="1790163"/>
            <a:ext cx="9905999" cy="4001038"/>
          </a:xfrm>
        </p:spPr>
        <p:txBody>
          <a:bodyPr/>
          <a:lstStyle/>
          <a:p>
            <a:pPr marL="274320" lvl="0" indent="-274320" algn="l" rtl="0">
              <a:lnSpc>
                <a:spcPct val="80000"/>
              </a:lnSpc>
              <a:spcBef>
                <a:spcPts val="600"/>
              </a:spcBef>
              <a:buClr>
                <a:srgbClr val="D16349"/>
              </a:buClr>
              <a:buSzPct val="200000"/>
              <a:buFont typeface="Wingdings" pitchFamily="2" charset="2"/>
              <a:buChar char="Ø"/>
              <a:defRPr/>
            </a:pPr>
            <a:r>
              <a:rPr lang="en-US" altLang="en-US" sz="1000" dirty="0">
                <a:solidFill>
                  <a:srgbClr val="8C7B70">
                    <a:lumMod val="50000"/>
                  </a:srgbClr>
                </a:solidFill>
                <a:latin typeface="Trebuchet MS"/>
              </a:rPr>
              <a:t>   </a:t>
            </a:r>
            <a:r>
              <a:rPr lang="en-US" altLang="en-US" dirty="0">
                <a:solidFill>
                  <a:srgbClr val="8C7B70">
                    <a:lumMod val="50000"/>
                  </a:srgbClr>
                </a:solidFill>
                <a:latin typeface="Trebuchet MS"/>
              </a:rPr>
              <a:t> </a:t>
            </a:r>
            <a:r>
              <a:rPr lang="en-US" altLang="en-US" b="1" dirty="0">
                <a:solidFill>
                  <a:srgbClr val="8C7B70">
                    <a:lumMod val="50000"/>
                  </a:srgbClr>
                </a:solidFill>
                <a:latin typeface="Trebuchet MS"/>
              </a:rPr>
              <a:t>  </a:t>
            </a:r>
            <a:r>
              <a:rPr lang="en-US" altLang="ar-SA" b="1" dirty="0">
                <a:solidFill>
                  <a:srgbClr val="8C7B70">
                    <a:lumMod val="50000"/>
                  </a:srgbClr>
                </a:solidFill>
                <a:latin typeface="Trebuchet MS"/>
                <a:cs typeface="Tahoma" panose="020B0604030504040204" pitchFamily="34" charset="0"/>
              </a:rPr>
              <a:t>Alcohol can be called a food because it contains calories</a:t>
            </a:r>
          </a:p>
          <a:p>
            <a:pPr marL="274320" lvl="0" indent="-274320" algn="l" rtl="0">
              <a:lnSpc>
                <a:spcPct val="80000"/>
              </a:lnSpc>
              <a:spcBef>
                <a:spcPts val="600"/>
              </a:spcBef>
              <a:buClr>
                <a:srgbClr val="646B86"/>
              </a:buClr>
              <a:buSzPct val="73000"/>
              <a:buNone/>
              <a:defRPr/>
            </a:pPr>
            <a:r>
              <a:rPr lang="en-US" altLang="ar-SA" dirty="0">
                <a:solidFill>
                  <a:srgbClr val="8C7B70">
                    <a:lumMod val="50000"/>
                  </a:srgbClr>
                </a:solidFill>
                <a:latin typeface="Trebuchet MS"/>
                <a:cs typeface="Tahoma" panose="020B0604030504040204" pitchFamily="34" charset="0"/>
              </a:rPr>
              <a:t> </a:t>
            </a:r>
          </a:p>
          <a:p>
            <a:pPr marL="274320" lvl="0" indent="-274320" algn="l" rtl="0">
              <a:lnSpc>
                <a:spcPct val="80000"/>
              </a:lnSpc>
              <a:spcBef>
                <a:spcPts val="600"/>
              </a:spcBef>
              <a:buClr>
                <a:srgbClr val="D16349"/>
              </a:buClr>
              <a:buSzPct val="200000"/>
              <a:buFont typeface="Wingdings" pitchFamily="2" charset="2"/>
              <a:buChar char="Ø"/>
              <a:defRPr/>
            </a:pPr>
            <a:r>
              <a:rPr lang="en-US" altLang="ar-SA" dirty="0">
                <a:solidFill>
                  <a:srgbClr val="8C7B70">
                    <a:lumMod val="50000"/>
                  </a:srgbClr>
                </a:solidFill>
                <a:latin typeface="Trebuchet MS"/>
                <a:cs typeface="Tahoma" panose="020B0604030504040204" pitchFamily="34" charset="0"/>
              </a:rPr>
              <a:t>     </a:t>
            </a:r>
            <a:r>
              <a:rPr lang="en-US" altLang="ar-SA" b="1" dirty="0">
                <a:solidFill>
                  <a:srgbClr val="8C7B70">
                    <a:lumMod val="50000"/>
                  </a:srgbClr>
                </a:solidFill>
                <a:latin typeface="Trebuchet MS"/>
                <a:cs typeface="Tahoma" panose="020B0604030504040204" pitchFamily="34" charset="0"/>
              </a:rPr>
              <a:t>The calories are empty calories and don’t contain any Vitamins, minerals, or any other essential nutrients</a:t>
            </a:r>
          </a:p>
          <a:p>
            <a:pPr marL="274320" lvl="0" indent="-274320" algn="l" rtl="0">
              <a:lnSpc>
                <a:spcPct val="80000"/>
              </a:lnSpc>
              <a:spcBef>
                <a:spcPts val="600"/>
              </a:spcBef>
              <a:buClr>
                <a:srgbClr val="D16349"/>
              </a:buClr>
              <a:buSzPct val="200000"/>
              <a:buFont typeface="Wingdings" pitchFamily="2" charset="2"/>
              <a:buChar char="Ø"/>
              <a:defRPr/>
            </a:pPr>
            <a:endParaRPr lang="en-US" altLang="ar-SA" b="1" dirty="0">
              <a:solidFill>
                <a:srgbClr val="8C7B70">
                  <a:lumMod val="50000"/>
                </a:srgbClr>
              </a:solidFill>
              <a:latin typeface="Trebuchet MS"/>
              <a:cs typeface="Tahoma" panose="020B0604030504040204" pitchFamily="34" charset="0"/>
            </a:endParaRPr>
          </a:p>
          <a:p>
            <a:pPr marL="274320" lvl="0" indent="-274320" algn="l" rtl="0">
              <a:lnSpc>
                <a:spcPct val="80000"/>
              </a:lnSpc>
              <a:spcBef>
                <a:spcPts val="600"/>
              </a:spcBef>
              <a:buClr>
                <a:srgbClr val="D16349"/>
              </a:buClr>
              <a:buSzPct val="73000"/>
              <a:buFont typeface="Wingdings" pitchFamily="2" charset="2"/>
              <a:buChar char="Ø"/>
              <a:defRPr/>
            </a:pPr>
            <a:r>
              <a:rPr lang="en-US" altLang="ar-SA" dirty="0">
                <a:solidFill>
                  <a:srgbClr val="8C7B70">
                    <a:lumMod val="50000"/>
                  </a:srgbClr>
                </a:solidFill>
                <a:latin typeface="Trebuchet MS"/>
                <a:cs typeface="Tahoma" panose="020B0604030504040204" pitchFamily="34" charset="0"/>
              </a:rPr>
              <a:t>  </a:t>
            </a:r>
            <a:r>
              <a:rPr lang="en-US" altLang="ar-SA" b="1" dirty="0">
                <a:solidFill>
                  <a:srgbClr val="8C7B70">
                    <a:lumMod val="50000"/>
                  </a:srgbClr>
                </a:solidFill>
                <a:latin typeface="Trebuchet MS"/>
                <a:cs typeface="Tahoma" panose="020B0604030504040204" pitchFamily="34" charset="0"/>
              </a:rPr>
              <a:t>Absorption begins immediately in the mouth </a:t>
            </a:r>
          </a:p>
          <a:p>
            <a:pPr marL="274320" lvl="0" indent="-274320" algn="l" rtl="0">
              <a:lnSpc>
                <a:spcPct val="80000"/>
              </a:lnSpc>
              <a:spcBef>
                <a:spcPts val="600"/>
              </a:spcBef>
              <a:buClr>
                <a:srgbClr val="646B86"/>
              </a:buClr>
              <a:buSzPct val="73000"/>
              <a:buNone/>
              <a:defRPr/>
            </a:pPr>
            <a:endParaRPr lang="en-US" altLang="ar-SA" b="1" dirty="0">
              <a:solidFill>
                <a:srgbClr val="8C7B70">
                  <a:lumMod val="50000"/>
                </a:srgbClr>
              </a:solidFill>
              <a:latin typeface="Trebuchet MS"/>
              <a:cs typeface="Tahoma" panose="020B0604030504040204" pitchFamily="34" charset="0"/>
            </a:endParaRPr>
          </a:p>
          <a:p>
            <a:pPr marL="274320" lvl="0" indent="-274320" algn="l" rtl="0">
              <a:lnSpc>
                <a:spcPct val="80000"/>
              </a:lnSpc>
              <a:spcBef>
                <a:spcPts val="600"/>
              </a:spcBef>
              <a:buClr>
                <a:srgbClr val="D16349"/>
              </a:buClr>
              <a:buSzPct val="200000"/>
              <a:buFont typeface="Wingdings" pitchFamily="2" charset="2"/>
              <a:buChar char="Ø"/>
              <a:defRPr/>
            </a:pPr>
            <a:r>
              <a:rPr lang="en-US" altLang="ar-SA" b="1" dirty="0">
                <a:solidFill>
                  <a:srgbClr val="8C7B70">
                    <a:lumMod val="50000"/>
                  </a:srgbClr>
                </a:solidFill>
                <a:latin typeface="Trebuchet MS"/>
                <a:cs typeface="Tahoma" panose="020B0604030504040204" pitchFamily="34" charset="0"/>
              </a:rPr>
              <a:t>   Up to 20% can be absorbed directly from the stomach</a:t>
            </a:r>
          </a:p>
          <a:p>
            <a:pPr marL="274320" lvl="0" indent="-274320" algn="l" rtl="0">
              <a:lnSpc>
                <a:spcPct val="80000"/>
              </a:lnSpc>
              <a:spcBef>
                <a:spcPts val="600"/>
              </a:spcBef>
              <a:buClr>
                <a:srgbClr val="646B86"/>
              </a:buClr>
              <a:buSzPct val="73000"/>
              <a:buNone/>
              <a:defRPr/>
            </a:pPr>
            <a:r>
              <a:rPr lang="en-US" altLang="ar-SA" b="1" dirty="0">
                <a:solidFill>
                  <a:srgbClr val="8C7B70">
                    <a:lumMod val="50000"/>
                  </a:srgbClr>
                </a:solidFill>
                <a:latin typeface="Trebuchet MS"/>
                <a:cs typeface="Tahoma" panose="020B0604030504040204" pitchFamily="34" charset="0"/>
              </a:rPr>
              <a:t> </a:t>
            </a:r>
          </a:p>
          <a:p>
            <a:pPr marL="274320" lvl="0" indent="-274320" algn="l" rtl="0">
              <a:lnSpc>
                <a:spcPct val="80000"/>
              </a:lnSpc>
              <a:spcBef>
                <a:spcPts val="600"/>
              </a:spcBef>
              <a:buClr>
                <a:srgbClr val="D16349"/>
              </a:buClr>
              <a:buSzPct val="200000"/>
              <a:buFont typeface="Wingdings" pitchFamily="2" charset="2"/>
              <a:buChar char="Ø"/>
              <a:defRPr/>
            </a:pPr>
            <a:r>
              <a:rPr lang="en-US" altLang="ar-SA" b="1" dirty="0">
                <a:solidFill>
                  <a:srgbClr val="8C7B70">
                    <a:lumMod val="50000"/>
                  </a:srgbClr>
                </a:solidFill>
                <a:latin typeface="Trebuchet MS"/>
                <a:cs typeface="Tahoma" panose="020B0604030504040204" pitchFamily="34" charset="0"/>
                <a:sym typeface="Symbol" pitchFamily="18" charset="2"/>
              </a:rPr>
              <a:t>  </a:t>
            </a:r>
            <a:r>
              <a:rPr lang="en-US" altLang="ar-SA" b="1" dirty="0">
                <a:solidFill>
                  <a:srgbClr val="8C7B70">
                    <a:lumMod val="50000"/>
                  </a:srgbClr>
                </a:solidFill>
                <a:latin typeface="Trebuchet MS"/>
                <a:cs typeface="Tahoma" panose="020B0604030504040204" pitchFamily="34" charset="0"/>
              </a:rPr>
              <a:t> The remainder passes into the small intestine to be absorbed</a:t>
            </a:r>
          </a:p>
          <a:p>
            <a:endParaRPr lang="fa-IR" dirty="0"/>
          </a:p>
        </p:txBody>
      </p:sp>
    </p:spTree>
    <p:extLst>
      <p:ext uri="{BB962C8B-B14F-4D97-AF65-F5344CB8AC3E}">
        <p14:creationId xmlns:p14="http://schemas.microsoft.com/office/powerpoint/2010/main" val="77814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a:solidFill>
                  <a:srgbClr val="FF0000"/>
                </a:solidFill>
              </a:rPr>
              <a:t>جذب</a:t>
            </a:r>
          </a:p>
        </p:txBody>
      </p:sp>
      <p:sp>
        <p:nvSpPr>
          <p:cNvPr id="3" name="Content Placeholder 2"/>
          <p:cNvSpPr>
            <a:spLocks noGrp="1"/>
          </p:cNvSpPr>
          <p:nvPr>
            <p:ph idx="1"/>
          </p:nvPr>
        </p:nvSpPr>
        <p:spPr/>
        <p:txBody>
          <a:bodyPr/>
          <a:lstStyle/>
          <a:p>
            <a:pPr>
              <a:defRPr/>
            </a:pPr>
            <a:r>
              <a:rPr lang="fa-IR" dirty="0">
                <a:solidFill>
                  <a:schemeClr val="bg1"/>
                </a:solidFill>
              </a:rPr>
              <a:t>10 درصد الکل مصرفی از معده و باقی آن از روده کوچک جذب میشود</a:t>
            </a:r>
          </a:p>
          <a:p>
            <a:pPr>
              <a:defRPr/>
            </a:pPr>
            <a:r>
              <a:rPr lang="fa-IR" dirty="0">
                <a:solidFill>
                  <a:schemeClr val="bg1"/>
                </a:solidFill>
              </a:rPr>
              <a:t>اوج غلضت الکل 30 تا 90 دقیقه پس از مصرف است که با شکم خالی جذب تسریع میگردد</a:t>
            </a:r>
          </a:p>
          <a:p>
            <a:pPr>
              <a:defRPr/>
            </a:pPr>
            <a:r>
              <a:rPr lang="fa-IR" dirty="0">
                <a:solidFill>
                  <a:schemeClr val="bg1"/>
                </a:solidFill>
              </a:rPr>
              <a:t>مصرف سریع در زمان کوتاه  زمان رسیدن به اوج </a:t>
            </a:r>
            <a:r>
              <a:rPr lang="fa-IR" dirty="0" smtClean="0">
                <a:solidFill>
                  <a:schemeClr val="bg1"/>
                </a:solidFill>
              </a:rPr>
              <a:t>غلظت </a:t>
            </a:r>
            <a:r>
              <a:rPr lang="fa-IR" dirty="0">
                <a:solidFill>
                  <a:schemeClr val="bg1"/>
                </a:solidFill>
              </a:rPr>
              <a:t>خونی را کاهش میدهد</a:t>
            </a:r>
          </a:p>
          <a:p>
            <a:pPr>
              <a:defRPr/>
            </a:pPr>
            <a:r>
              <a:rPr lang="fa-IR" dirty="0">
                <a:solidFill>
                  <a:schemeClr val="bg1"/>
                </a:solidFill>
              </a:rPr>
              <a:t>بدن در مقابل هجوم الکل مجهز است    ترشح موکوس  بسته شدن پیلور   بروز تهوع استفراغ</a:t>
            </a:r>
          </a:p>
          <a:p>
            <a:pPr>
              <a:defRPr/>
            </a:pPr>
            <a:r>
              <a:rPr lang="fa-IR" dirty="0">
                <a:solidFill>
                  <a:schemeClr val="bg1"/>
                </a:solidFill>
              </a:rPr>
              <a:t>بافتهای دارای آب بیشتر مقدار بیشتری الکل دریافت میکنند</a:t>
            </a:r>
          </a:p>
          <a:p>
            <a:endParaRPr lang="fa-IR" dirty="0"/>
          </a:p>
        </p:txBody>
      </p:sp>
    </p:spTree>
    <p:extLst>
      <p:ext uri="{BB962C8B-B14F-4D97-AF65-F5344CB8AC3E}">
        <p14:creationId xmlns:p14="http://schemas.microsoft.com/office/powerpoint/2010/main" val="271264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5400" dirty="0">
                <a:solidFill>
                  <a:schemeClr val="bg1"/>
                </a:solidFill>
                <a:latin typeface="Times New Roman" panose="02020603050405020304" pitchFamily="18" charset="0"/>
                <a:cs typeface="Times New Roman" panose="02020603050405020304" pitchFamily="18" charset="0"/>
              </a:rPr>
              <a:t>من و انکار شراب این چه حکایت باشد</a:t>
            </a:r>
            <a:br>
              <a:rPr lang="fa-IR" sz="5400" dirty="0">
                <a:solidFill>
                  <a:schemeClr val="bg1"/>
                </a:solidFill>
                <a:latin typeface="Times New Roman" panose="02020603050405020304" pitchFamily="18" charset="0"/>
                <a:cs typeface="Times New Roman" panose="02020603050405020304" pitchFamily="18" charset="0"/>
              </a:rPr>
            </a:br>
            <a:r>
              <a:rPr lang="fa-IR" sz="5400" dirty="0">
                <a:solidFill>
                  <a:schemeClr val="bg1"/>
                </a:solidFill>
                <a:latin typeface="Times New Roman" panose="02020603050405020304" pitchFamily="18" charset="0"/>
                <a:cs typeface="Times New Roman" panose="02020603050405020304" pitchFamily="18" charset="0"/>
              </a:rPr>
              <a:t>غالبا این قدرم عقل و کفایت باشد</a:t>
            </a: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718141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sz="4200" b="1" i="1"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Differences In Men and Women</a:t>
            </a:r>
            <a:endParaRPr lang="fa-IR" dirty="0"/>
          </a:p>
        </p:txBody>
      </p:sp>
      <p:sp>
        <p:nvSpPr>
          <p:cNvPr id="3" name="Content Placeholder 2"/>
          <p:cNvSpPr>
            <a:spLocks noGrp="1"/>
          </p:cNvSpPr>
          <p:nvPr>
            <p:ph idx="1"/>
          </p:nvPr>
        </p:nvSpPr>
        <p:spPr/>
        <p:txBody>
          <a:bodyPr/>
          <a:lstStyle/>
          <a:p>
            <a:pPr marL="273050" lvl="0" indent="-273050" algn="l" rtl="0" fontAlgn="base">
              <a:lnSpc>
                <a:spcPct val="100000"/>
              </a:lnSpc>
              <a:spcBef>
                <a:spcPts val="600"/>
              </a:spcBef>
              <a:spcAft>
                <a:spcPct val="0"/>
              </a:spcAft>
              <a:buClr>
                <a:srgbClr val="00FF00"/>
              </a:buClr>
              <a:buSzPct val="85000"/>
              <a:buFont typeface="Wingdings" panose="05000000000000000000" pitchFamily="2" charset="2"/>
              <a:buChar char="ü"/>
            </a:pPr>
            <a:r>
              <a:rPr lang="en-US" altLang="en-US" sz="3200" b="1" dirty="0">
                <a:solidFill>
                  <a:prstClr val="black"/>
                </a:solidFill>
                <a:latin typeface="Constantia"/>
              </a:rPr>
              <a:t> </a:t>
            </a:r>
            <a:r>
              <a:rPr lang="en-US" altLang="ar-SA" sz="3200" b="1" dirty="0">
                <a:solidFill>
                  <a:prstClr val="black"/>
                </a:solidFill>
                <a:latin typeface="Constantia"/>
                <a:cs typeface="Times New Roman" panose="02020603050405020304" pitchFamily="18" charset="0"/>
              </a:rPr>
              <a:t>Men and women with same body weight and alcohol intake have different BAC levels, hers will be higher</a:t>
            </a:r>
          </a:p>
          <a:p>
            <a:pPr marL="273050" lvl="0" indent="-273050" algn="l" rtl="0" fontAlgn="base">
              <a:lnSpc>
                <a:spcPct val="100000"/>
              </a:lnSpc>
              <a:spcBef>
                <a:spcPts val="600"/>
              </a:spcBef>
              <a:spcAft>
                <a:spcPct val="0"/>
              </a:spcAft>
              <a:buClr>
                <a:srgbClr val="00FF00"/>
              </a:buClr>
              <a:buSzPct val="85000"/>
              <a:buFont typeface="Wingdings" panose="05000000000000000000" pitchFamily="2" charset="2"/>
              <a:buChar char="ü"/>
            </a:pPr>
            <a:r>
              <a:rPr lang="en-US" altLang="ar-SA" sz="3200" b="1" dirty="0">
                <a:solidFill>
                  <a:prstClr val="black"/>
                </a:solidFill>
                <a:latin typeface="Constantia"/>
                <a:cs typeface="Times New Roman" panose="02020603050405020304" pitchFamily="18" charset="0"/>
              </a:rPr>
              <a:t> Men do better than women with tasks that involve coordination and motor movement</a:t>
            </a:r>
          </a:p>
          <a:p>
            <a:pPr marL="273050" lvl="0" indent="-273050" algn="l" rtl="0" fontAlgn="base">
              <a:lnSpc>
                <a:spcPct val="100000"/>
              </a:lnSpc>
              <a:spcBef>
                <a:spcPts val="600"/>
              </a:spcBef>
              <a:spcAft>
                <a:spcPct val="0"/>
              </a:spcAft>
              <a:buClr>
                <a:srgbClr val="F3A447"/>
              </a:buClr>
              <a:buSzPct val="85000"/>
              <a:buFont typeface="Wingdings 2" panose="05020102010507070707" pitchFamily="18" charset="2"/>
              <a:buChar char=""/>
            </a:pPr>
            <a:endParaRPr lang="en-US" altLang="ar-SA" sz="3200" dirty="0">
              <a:solidFill>
                <a:prstClr val="black"/>
              </a:solidFill>
              <a:latin typeface="Constantia"/>
              <a:cs typeface="Times New Roman" panose="02020603050405020304" pitchFamily="18" charset="0"/>
            </a:endParaRPr>
          </a:p>
          <a:p>
            <a:endParaRPr lang="fa-IR" dirty="0"/>
          </a:p>
        </p:txBody>
      </p:sp>
    </p:spTree>
    <p:extLst>
      <p:ext uri="{BB962C8B-B14F-4D97-AF65-F5344CB8AC3E}">
        <p14:creationId xmlns:p14="http://schemas.microsoft.com/office/powerpoint/2010/main" val="2616363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b="1" i="1"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Alcohol’s Acute Effects on the Body</a:t>
            </a:r>
            <a:endParaRPr lang="fa-IR" dirty="0"/>
          </a:p>
        </p:txBody>
      </p:sp>
      <p:sp>
        <p:nvSpPr>
          <p:cNvPr id="3" name="Content Placeholder 2"/>
          <p:cNvSpPr>
            <a:spLocks noGrp="1"/>
          </p:cNvSpPr>
          <p:nvPr>
            <p:ph idx="1"/>
          </p:nvPr>
        </p:nvSpPr>
        <p:spPr/>
        <p:txBody>
          <a:bodyPr/>
          <a:lstStyle/>
          <a:p>
            <a:pPr marL="273050" lvl="0" indent="-273050" algn="l" rtl="0" fontAlgn="base">
              <a:lnSpc>
                <a:spcPct val="100000"/>
              </a:lnSpc>
              <a:spcBef>
                <a:spcPts val="600"/>
              </a:spcBef>
              <a:spcAft>
                <a:spcPct val="0"/>
              </a:spcAft>
              <a:buClr>
                <a:srgbClr val="A5B592"/>
              </a:buClr>
              <a:buSzPct val="85000"/>
              <a:buFont typeface="Wingdings" panose="05000000000000000000" pitchFamily="2" charset="2"/>
              <a:buChar char="Ø"/>
            </a:pPr>
            <a:r>
              <a:rPr lang="en-US" altLang="en-US" sz="2600" dirty="0">
                <a:solidFill>
                  <a:prstClr val="black"/>
                </a:solidFill>
                <a:latin typeface="Constantia"/>
              </a:rPr>
              <a:t> </a:t>
            </a:r>
            <a:r>
              <a:rPr lang="en-US" altLang="ar-SA" sz="3200" dirty="0">
                <a:solidFill>
                  <a:prstClr val="black"/>
                </a:solidFill>
                <a:latin typeface="Constantia"/>
                <a:cs typeface="Times New Roman" panose="02020603050405020304" pitchFamily="18" charset="0"/>
              </a:rPr>
              <a:t>Alcohol is an irritant and promote the flow of gastric juices</a:t>
            </a:r>
          </a:p>
          <a:p>
            <a:pPr marL="273050" lvl="0" indent="-273050" algn="l" rtl="0" fontAlgn="base">
              <a:lnSpc>
                <a:spcPct val="100000"/>
              </a:lnSpc>
              <a:spcBef>
                <a:spcPts val="600"/>
              </a:spcBef>
              <a:spcAft>
                <a:spcPct val="0"/>
              </a:spcAft>
              <a:buClr>
                <a:srgbClr val="A5B592"/>
              </a:buClr>
              <a:buSzPct val="85000"/>
              <a:buFont typeface="Wingdings" panose="05000000000000000000" pitchFamily="2" charset="2"/>
              <a:buChar char="Ø"/>
            </a:pPr>
            <a:r>
              <a:rPr lang="en-US" altLang="ar-SA" sz="3200" dirty="0">
                <a:solidFill>
                  <a:prstClr val="black"/>
                </a:solidFill>
                <a:latin typeface="Constantia"/>
                <a:cs typeface="Times New Roman" panose="02020603050405020304" pitchFamily="18" charset="0"/>
              </a:rPr>
              <a:t> Moderate drinking has minor effects on circulatory system but does expand surface blood vessels, which accounts for red flush and feeling of warmth</a:t>
            </a:r>
          </a:p>
          <a:p>
            <a:endParaRPr lang="fa-IR" dirty="0"/>
          </a:p>
        </p:txBody>
      </p:sp>
    </p:spTree>
    <p:extLst>
      <p:ext uri="{BB962C8B-B14F-4D97-AF65-F5344CB8AC3E}">
        <p14:creationId xmlns:p14="http://schemas.microsoft.com/office/powerpoint/2010/main" val="205878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i="1"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Feature a drunken man:</a:t>
            </a:r>
            <a:endParaRPr lang="fa-IR" dirty="0"/>
          </a:p>
        </p:txBody>
      </p:sp>
      <p:sp>
        <p:nvSpPr>
          <p:cNvPr id="3" name="Content Placeholder 2"/>
          <p:cNvSpPr>
            <a:spLocks noGrp="1"/>
          </p:cNvSpPr>
          <p:nvPr>
            <p:ph idx="1"/>
          </p:nvPr>
        </p:nvSpPr>
        <p:spPr/>
        <p:txBody>
          <a:bodyPr/>
          <a:lstStyle/>
          <a:p>
            <a:pPr marL="273050" lvl="0" indent="-273050" algn="l" rtl="0" fontAlgn="base">
              <a:lnSpc>
                <a:spcPct val="90000"/>
              </a:lnSpc>
              <a:spcBef>
                <a:spcPts val="600"/>
              </a:spcBef>
              <a:spcAft>
                <a:spcPct val="0"/>
              </a:spcAft>
              <a:buClr>
                <a:srgbClr val="F3A447"/>
              </a:buClr>
              <a:buSzPct val="85000"/>
              <a:buFont typeface="Wingdings 2" panose="05020102010507070707" pitchFamily="18" charset="2"/>
              <a:buChar char=""/>
            </a:pPr>
            <a:r>
              <a:rPr lang="en-US" altLang="fa-IR" sz="2800" dirty="0">
                <a:solidFill>
                  <a:prstClr val="black"/>
                </a:solidFill>
                <a:latin typeface="Constantia"/>
                <a:cs typeface="Times New Roman" panose="02020603050405020304" pitchFamily="18" charset="0"/>
              </a:rPr>
              <a:t>Loose muscle tone</a:t>
            </a:r>
          </a:p>
          <a:p>
            <a:pPr marL="273050" lvl="0" indent="-273050" algn="l" rtl="0" fontAlgn="base">
              <a:lnSpc>
                <a:spcPct val="90000"/>
              </a:lnSpc>
              <a:spcBef>
                <a:spcPts val="600"/>
              </a:spcBef>
              <a:spcAft>
                <a:spcPct val="0"/>
              </a:spcAft>
              <a:buClr>
                <a:srgbClr val="F3A447"/>
              </a:buClr>
              <a:buSzPct val="85000"/>
              <a:buFont typeface="Wingdings 2" panose="05020102010507070707" pitchFamily="18" charset="2"/>
              <a:buChar char=""/>
            </a:pPr>
            <a:r>
              <a:rPr lang="en-US" altLang="fa-IR" sz="2800" dirty="0">
                <a:solidFill>
                  <a:prstClr val="black"/>
                </a:solidFill>
                <a:latin typeface="Constantia"/>
                <a:cs typeface="Times New Roman" panose="02020603050405020304" pitchFamily="18" charset="0"/>
              </a:rPr>
              <a:t>Loss of fine motor coordination</a:t>
            </a:r>
          </a:p>
          <a:p>
            <a:pPr marL="273050" lvl="0" indent="-273050" algn="l" rtl="0" fontAlgn="base">
              <a:lnSpc>
                <a:spcPct val="90000"/>
              </a:lnSpc>
              <a:spcBef>
                <a:spcPts val="600"/>
              </a:spcBef>
              <a:spcAft>
                <a:spcPct val="0"/>
              </a:spcAft>
              <a:buClr>
                <a:srgbClr val="F3A447"/>
              </a:buClr>
              <a:buSzPct val="85000"/>
              <a:buFont typeface="Wingdings 2" panose="05020102010507070707" pitchFamily="18" charset="2"/>
              <a:buChar char=""/>
            </a:pPr>
            <a:r>
              <a:rPr lang="en-US" altLang="fa-IR" sz="2800" dirty="0">
                <a:solidFill>
                  <a:prstClr val="black"/>
                </a:solidFill>
                <a:latin typeface="Constantia"/>
                <a:cs typeface="Times New Roman" panose="02020603050405020304" pitchFamily="18" charset="0"/>
              </a:rPr>
              <a:t>Skin cool to the touch (profuse sweating)</a:t>
            </a:r>
          </a:p>
          <a:p>
            <a:pPr marL="273050" lvl="0" indent="-273050" algn="l" rtl="0" fontAlgn="base">
              <a:lnSpc>
                <a:spcPct val="90000"/>
              </a:lnSpc>
              <a:spcBef>
                <a:spcPts val="600"/>
              </a:spcBef>
              <a:spcAft>
                <a:spcPct val="0"/>
              </a:spcAft>
              <a:buClr>
                <a:srgbClr val="F3A447"/>
              </a:buClr>
              <a:buSzPct val="85000"/>
              <a:buFont typeface="Wingdings 2" panose="05020102010507070707" pitchFamily="18" charset="2"/>
              <a:buChar char=""/>
            </a:pPr>
            <a:r>
              <a:rPr lang="en-US" altLang="fa-IR" sz="2800" dirty="0">
                <a:solidFill>
                  <a:prstClr val="black"/>
                </a:solidFill>
                <a:latin typeface="Constantia"/>
                <a:cs typeface="Times New Roman" panose="02020603050405020304" pitchFamily="18" charset="0"/>
              </a:rPr>
              <a:t>Eyes(glossy),pupils(↓ responses)</a:t>
            </a:r>
          </a:p>
          <a:p>
            <a:pPr marL="273050" lvl="0" indent="-273050" algn="l" rtl="0" fontAlgn="base">
              <a:lnSpc>
                <a:spcPct val="90000"/>
              </a:lnSpc>
              <a:spcBef>
                <a:spcPts val="600"/>
              </a:spcBef>
              <a:spcAft>
                <a:spcPct val="0"/>
              </a:spcAft>
              <a:buClr>
                <a:srgbClr val="F3A447"/>
              </a:buClr>
              <a:buSzPct val="85000"/>
              <a:buFont typeface="Wingdings 2" panose="05020102010507070707" pitchFamily="18" charset="2"/>
              <a:buChar char=""/>
            </a:pPr>
            <a:r>
              <a:rPr lang="en-US" altLang="fa-IR" sz="2800" dirty="0">
                <a:solidFill>
                  <a:prstClr val="black"/>
                </a:solidFill>
                <a:latin typeface="Constantia"/>
                <a:cs typeface="Times New Roman" panose="02020603050405020304" pitchFamily="18" charset="0"/>
              </a:rPr>
              <a:t>Smell of alcohol on the breath</a:t>
            </a:r>
          </a:p>
          <a:p>
            <a:pPr marL="639763" lvl="1" indent="-273050" algn="l" rtl="0" fontAlgn="base">
              <a:lnSpc>
                <a:spcPct val="90000"/>
              </a:lnSpc>
              <a:spcBef>
                <a:spcPts val="300"/>
              </a:spcBef>
              <a:spcAft>
                <a:spcPct val="0"/>
              </a:spcAft>
              <a:buClr>
                <a:srgbClr val="D6903D"/>
              </a:buClr>
              <a:buSzPct val="85000"/>
              <a:buFont typeface="Wingdings 2" panose="05020102010507070707" pitchFamily="18" charset="2"/>
              <a:buChar char=""/>
            </a:pPr>
            <a:r>
              <a:rPr lang="en-US" altLang="fa-IR" b="1" i="1" dirty="0">
                <a:solidFill>
                  <a:prstClr val="black"/>
                </a:solidFill>
                <a:latin typeface="Constantia"/>
                <a:cs typeface="Times New Roman" panose="02020603050405020304" pitchFamily="18" charset="0"/>
              </a:rPr>
              <a:t>Very poor correlation between the strength of smell and BAC</a:t>
            </a:r>
          </a:p>
          <a:p>
            <a:pPr marL="273050" lvl="0" indent="-273050" algn="l" rtl="0" fontAlgn="base">
              <a:lnSpc>
                <a:spcPct val="90000"/>
              </a:lnSpc>
              <a:spcBef>
                <a:spcPts val="600"/>
              </a:spcBef>
              <a:spcAft>
                <a:spcPct val="0"/>
              </a:spcAft>
              <a:buClr>
                <a:srgbClr val="F3A447"/>
              </a:buClr>
              <a:buSzPct val="85000"/>
              <a:buFont typeface="Wingdings 2" panose="05020102010507070707" pitchFamily="18" charset="2"/>
              <a:buChar char=""/>
            </a:pPr>
            <a:r>
              <a:rPr lang="en-US" altLang="fa-IR" sz="2800" dirty="0">
                <a:solidFill>
                  <a:prstClr val="black"/>
                </a:solidFill>
                <a:latin typeface="Constantia"/>
                <a:cs typeface="Times New Roman" panose="02020603050405020304" pitchFamily="18" charset="0"/>
              </a:rPr>
              <a:t>Staggering “drunken” gait</a:t>
            </a:r>
          </a:p>
          <a:p>
            <a:endParaRPr lang="fa-IR" dirty="0"/>
          </a:p>
        </p:txBody>
      </p:sp>
    </p:spTree>
    <p:extLst>
      <p:ext uri="{BB962C8B-B14F-4D97-AF65-F5344CB8AC3E}">
        <p14:creationId xmlns:p14="http://schemas.microsoft.com/office/powerpoint/2010/main" val="3354470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603" y="167357"/>
            <a:ext cx="9144793" cy="6523285"/>
          </a:xfrm>
          <a:prstGeom prst="rect">
            <a:avLst/>
          </a:prstGeom>
        </p:spPr>
      </p:pic>
    </p:spTree>
    <p:extLst>
      <p:ext uri="{BB962C8B-B14F-4D97-AF65-F5344CB8AC3E}">
        <p14:creationId xmlns:p14="http://schemas.microsoft.com/office/powerpoint/2010/main" val="241496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a:solidFill>
                  <a:srgbClr val="FF0000"/>
                </a:solidFill>
              </a:rPr>
              <a:t>متابولیسم</a:t>
            </a:r>
          </a:p>
        </p:txBody>
      </p:sp>
      <p:sp>
        <p:nvSpPr>
          <p:cNvPr id="5" name="Content Placeholder 4"/>
          <p:cNvSpPr>
            <a:spLocks noGrp="1"/>
          </p:cNvSpPr>
          <p:nvPr>
            <p:ph idx="1"/>
          </p:nvPr>
        </p:nvSpPr>
        <p:spPr/>
        <p:txBody>
          <a:bodyPr>
            <a:normAutofit fontScale="92500" lnSpcReduction="10000"/>
          </a:bodyPr>
          <a:lstStyle/>
          <a:p>
            <a:pPr lvl="0" rtl="1"/>
            <a:r>
              <a:rPr lang="fa-IR" sz="2200" dirty="0" smtClean="0">
                <a:solidFill>
                  <a:schemeClr val="bg1"/>
                </a:solidFill>
              </a:rPr>
              <a:t>حدود 90 درصد با اکسیداسیون در کبد متابولیزه میشود</a:t>
            </a:r>
            <a:endParaRPr lang="fa-IR" sz="2200" dirty="0">
              <a:solidFill>
                <a:schemeClr val="bg1"/>
              </a:solidFill>
            </a:endParaRPr>
          </a:p>
          <a:p>
            <a:pPr lvl="0" rtl="1"/>
            <a:r>
              <a:rPr lang="fa-IR" dirty="0" smtClean="0">
                <a:solidFill>
                  <a:schemeClr val="bg1"/>
                </a:solidFill>
              </a:rPr>
              <a:t>10 درصد از طریق کلیه ها و ریه</a:t>
            </a:r>
            <a:endParaRPr lang="fa-IR" dirty="0">
              <a:solidFill>
                <a:schemeClr val="bg1"/>
              </a:solidFill>
            </a:endParaRPr>
          </a:p>
          <a:p>
            <a:pPr lvl="0" rtl="1"/>
            <a:r>
              <a:rPr lang="fa-IR" dirty="0" smtClean="0">
                <a:solidFill>
                  <a:schemeClr val="bg1"/>
                </a:solidFill>
              </a:rPr>
              <a:t>الکل به وسیله آنزیم های الکل دهیدروژناز</a:t>
            </a:r>
            <a:r>
              <a:rPr lang="en-US" dirty="0" smtClean="0">
                <a:solidFill>
                  <a:schemeClr val="bg1"/>
                </a:solidFill>
              </a:rPr>
              <a:t>ADH </a:t>
            </a:r>
            <a:r>
              <a:rPr lang="fa-IR" dirty="0" smtClean="0">
                <a:solidFill>
                  <a:schemeClr val="bg1"/>
                </a:solidFill>
              </a:rPr>
              <a:t>و آلدئید دهیدروژناز  متابولیزه میشود</a:t>
            </a:r>
            <a:endParaRPr lang="fa-IR" dirty="0">
              <a:solidFill>
                <a:schemeClr val="bg1"/>
              </a:solidFill>
            </a:endParaRPr>
          </a:p>
          <a:p>
            <a:pPr lvl="0" rtl="1"/>
            <a:r>
              <a:rPr lang="fa-IR" dirty="0" smtClean="0">
                <a:solidFill>
                  <a:schemeClr val="bg1"/>
                </a:solidFill>
              </a:rPr>
              <a:t>الکل دهیدروژناز کاتالیزور تبدیل الکل به استالدئید است</a:t>
            </a:r>
            <a:endParaRPr lang="fa-IR" dirty="0">
              <a:solidFill>
                <a:schemeClr val="bg1"/>
              </a:solidFill>
            </a:endParaRPr>
          </a:p>
          <a:p>
            <a:pPr lvl="0" rtl="1"/>
            <a:r>
              <a:rPr lang="fa-IR" dirty="0" smtClean="0">
                <a:solidFill>
                  <a:schemeClr val="bg1"/>
                </a:solidFill>
              </a:rPr>
              <a:t>آلدئید دهیدروژناز کاتالیزور تبدیل استالدئید به اسید استیک</a:t>
            </a:r>
            <a:endParaRPr lang="fa-IR" dirty="0">
              <a:solidFill>
                <a:schemeClr val="bg1"/>
              </a:solidFill>
            </a:endParaRPr>
          </a:p>
          <a:p>
            <a:pPr lvl="0" rtl="1"/>
            <a:r>
              <a:rPr lang="fa-IR" dirty="0" smtClean="0">
                <a:solidFill>
                  <a:schemeClr val="bg1"/>
                </a:solidFill>
              </a:rPr>
              <a:t>دیسولفیرام آلدئید دهیدروژناز را مهار میکند</a:t>
            </a:r>
            <a:endParaRPr lang="fa-IR" dirty="0">
              <a:solidFill>
                <a:schemeClr val="bg1"/>
              </a:solidFill>
            </a:endParaRPr>
          </a:p>
          <a:p>
            <a:pPr lvl="0" rtl="1"/>
            <a:r>
              <a:rPr lang="fa-IR" dirty="0" smtClean="0">
                <a:solidFill>
                  <a:schemeClr val="bg1"/>
                </a:solidFill>
              </a:rPr>
              <a:t>سطحَ</a:t>
            </a:r>
            <a:r>
              <a:rPr lang="en-US" dirty="0" smtClean="0">
                <a:solidFill>
                  <a:schemeClr val="bg1"/>
                </a:solidFill>
              </a:rPr>
              <a:t>ADH </a:t>
            </a:r>
            <a:r>
              <a:rPr lang="fa-IR" dirty="0" smtClean="0">
                <a:solidFill>
                  <a:schemeClr val="bg1"/>
                </a:solidFill>
              </a:rPr>
              <a:t>در زنها کمتر است مسمومیت سریعتر و آسانتر</a:t>
            </a:r>
            <a:endParaRPr lang="fa-IR" dirty="0">
              <a:solidFill>
                <a:schemeClr val="bg1"/>
              </a:solidFill>
            </a:endParaRPr>
          </a:p>
        </p:txBody>
      </p:sp>
    </p:spTree>
    <p:extLst>
      <p:ext uri="{BB962C8B-B14F-4D97-AF65-F5344CB8AC3E}">
        <p14:creationId xmlns:p14="http://schemas.microsoft.com/office/powerpoint/2010/main" val="3681585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kern="0" cap="none" dirty="0">
                <a:solidFill>
                  <a:srgbClr val="FF3300"/>
                </a:solidFill>
                <a:effectLst>
                  <a:outerShdw blurRad="38100" dist="38100" dir="2700000" algn="tl">
                    <a:srgbClr val="000000"/>
                  </a:outerShdw>
                </a:effectLst>
                <a:latin typeface="Tahoma"/>
                <a:cs typeface="Arial"/>
              </a:rPr>
              <a:t>Neurochemical Effects of Ethanol</a:t>
            </a:r>
            <a:endParaRPr lang="fa-IR" dirty="0"/>
          </a:p>
        </p:txBody>
      </p:sp>
      <p:sp>
        <p:nvSpPr>
          <p:cNvPr id="3" name="Content Placeholder 2"/>
          <p:cNvSpPr>
            <a:spLocks noGrp="1"/>
          </p:cNvSpPr>
          <p:nvPr>
            <p:ph idx="1"/>
          </p:nvPr>
        </p:nvSpPr>
        <p:spPr>
          <a:xfrm>
            <a:off x="1141412" y="1751527"/>
            <a:ext cx="10037450" cy="4039674"/>
          </a:xfrm>
        </p:spPr>
        <p:txBody>
          <a:bodyPr>
            <a:noAutofit/>
          </a:bodyPr>
          <a:lstStyle/>
          <a:p>
            <a:pPr algn="l" rtl="0">
              <a:defRPr/>
            </a:pPr>
            <a:r>
              <a:rPr lang="en-US" sz="2800" dirty="0">
                <a:solidFill>
                  <a:schemeClr val="bg1"/>
                </a:solidFill>
              </a:rPr>
              <a:t>Alcohol has major effects on most neurochemical systems</a:t>
            </a:r>
          </a:p>
          <a:p>
            <a:pPr algn="l" rtl="0">
              <a:defRPr/>
            </a:pPr>
            <a:r>
              <a:rPr lang="en-US" sz="2800" dirty="0">
                <a:solidFill>
                  <a:schemeClr val="bg1"/>
                </a:solidFill>
              </a:rPr>
              <a:t> Alcohol acutely </a:t>
            </a:r>
            <a:r>
              <a:rPr lang="en-US" sz="2800" dirty="0">
                <a:solidFill>
                  <a:srgbClr val="C00000"/>
                </a:solidFill>
              </a:rPr>
              <a:t>increases dopamine and its metabolites</a:t>
            </a:r>
          </a:p>
          <a:p>
            <a:pPr algn="l" rtl="0">
              <a:defRPr/>
            </a:pPr>
            <a:r>
              <a:rPr lang="en-US" sz="2800" dirty="0">
                <a:solidFill>
                  <a:schemeClr val="bg1"/>
                </a:solidFill>
              </a:rPr>
              <a:t>Alcohol also causes an </a:t>
            </a:r>
            <a:r>
              <a:rPr lang="en-US" sz="2800" dirty="0">
                <a:solidFill>
                  <a:srgbClr val="C00000"/>
                </a:solidFill>
              </a:rPr>
              <a:t>increase in the concentration of serotonin </a:t>
            </a:r>
            <a:r>
              <a:rPr lang="en-US" sz="2800" dirty="0">
                <a:solidFill>
                  <a:schemeClr val="bg1"/>
                </a:solidFill>
              </a:rPr>
              <a:t>in the synapse and up regulates serotonin receptors. </a:t>
            </a:r>
          </a:p>
          <a:p>
            <a:pPr algn="l" rtl="0">
              <a:defRPr/>
            </a:pPr>
            <a:r>
              <a:rPr lang="en-US" sz="2800" dirty="0">
                <a:solidFill>
                  <a:schemeClr val="bg1"/>
                </a:solidFill>
              </a:rPr>
              <a:t> A third important system affected by alcohol includes the </a:t>
            </a:r>
            <a:r>
              <a:rPr lang="en-US" sz="2800" dirty="0">
                <a:solidFill>
                  <a:srgbClr val="C00000"/>
                </a:solidFill>
              </a:rPr>
              <a:t>benzodiazepine receptor–sensitive -aminobutyric acid (GABA) </a:t>
            </a:r>
            <a:r>
              <a:rPr lang="en-US" sz="2800" dirty="0">
                <a:solidFill>
                  <a:schemeClr val="bg1"/>
                </a:solidFill>
              </a:rPr>
              <a:t>complexes in the brain. </a:t>
            </a:r>
            <a:endParaRPr lang="fa-IR" sz="2800" dirty="0">
              <a:solidFill>
                <a:schemeClr val="bg1"/>
              </a:solidFill>
            </a:endParaRPr>
          </a:p>
          <a:p>
            <a:endParaRPr lang="fa-IR" sz="2800" dirty="0"/>
          </a:p>
        </p:txBody>
      </p:sp>
    </p:spTree>
    <p:extLst>
      <p:ext uri="{BB962C8B-B14F-4D97-AF65-F5344CB8AC3E}">
        <p14:creationId xmlns:p14="http://schemas.microsoft.com/office/powerpoint/2010/main" val="403087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FF3300"/>
                </a:solidFill>
                <a:effectLst>
                  <a:outerShdw blurRad="38100" dist="38100" dir="2700000" algn="tl">
                    <a:srgbClr val="000000"/>
                  </a:outerShdw>
                </a:effectLst>
                <a:latin typeface="Tahoma"/>
                <a:cs typeface="Arial"/>
              </a:rPr>
              <a:t>اثرات فیزیولوژیک</a:t>
            </a:r>
            <a:endParaRPr lang="fa-IR" dirty="0"/>
          </a:p>
        </p:txBody>
      </p:sp>
      <p:sp>
        <p:nvSpPr>
          <p:cNvPr id="3" name="Content Placeholder 2"/>
          <p:cNvSpPr>
            <a:spLocks noGrp="1"/>
          </p:cNvSpPr>
          <p:nvPr>
            <p:ph idx="1"/>
          </p:nvPr>
        </p:nvSpPr>
        <p:spPr/>
        <p:txBody>
          <a:bodyPr>
            <a:normAutofit fontScale="92500" lnSpcReduction="10000"/>
          </a:bodyPr>
          <a:lstStyle/>
          <a:p>
            <a:pPr>
              <a:defRPr/>
            </a:pPr>
            <a:r>
              <a:rPr lang="fa-IR" dirty="0">
                <a:solidFill>
                  <a:schemeClr val="bg1"/>
                </a:solidFill>
              </a:rPr>
              <a:t>کبد </a:t>
            </a:r>
            <a:r>
              <a:rPr lang="fa-IR" dirty="0" smtClean="0">
                <a:solidFill>
                  <a:schemeClr val="bg1"/>
                </a:solidFill>
              </a:rPr>
              <a:t>:  </a:t>
            </a:r>
            <a:r>
              <a:rPr lang="fa-IR" dirty="0">
                <a:solidFill>
                  <a:schemeClr val="bg1"/>
                </a:solidFill>
              </a:rPr>
              <a:t>کبد چرب ،هپاتیت الکلی و سیروز کبدی</a:t>
            </a:r>
          </a:p>
          <a:p>
            <a:pPr>
              <a:defRPr/>
            </a:pPr>
            <a:r>
              <a:rPr lang="fa-IR" dirty="0">
                <a:solidFill>
                  <a:schemeClr val="bg1"/>
                </a:solidFill>
              </a:rPr>
              <a:t>دستگاه گوارش </a:t>
            </a:r>
            <a:r>
              <a:rPr lang="fa-IR" dirty="0" smtClean="0">
                <a:solidFill>
                  <a:schemeClr val="bg1"/>
                </a:solidFill>
              </a:rPr>
              <a:t>:  </a:t>
            </a:r>
            <a:r>
              <a:rPr lang="fa-IR" dirty="0">
                <a:solidFill>
                  <a:schemeClr val="bg1"/>
                </a:solidFill>
              </a:rPr>
              <a:t>ازوفاژیت ،گاستریت و زخم معده</a:t>
            </a:r>
          </a:p>
          <a:p>
            <a:pPr>
              <a:defRPr/>
            </a:pPr>
            <a:r>
              <a:rPr lang="fa-IR" dirty="0">
                <a:solidFill>
                  <a:schemeClr val="bg1"/>
                </a:solidFill>
              </a:rPr>
              <a:t>بروز واریسهای مروی و خطر پارگی انها</a:t>
            </a:r>
          </a:p>
          <a:p>
            <a:pPr>
              <a:defRPr/>
            </a:pPr>
            <a:r>
              <a:rPr lang="fa-IR" dirty="0">
                <a:solidFill>
                  <a:schemeClr val="bg1"/>
                </a:solidFill>
              </a:rPr>
              <a:t>پانکراتیت ،نارسایی پانکراس ،سرطان پانکراس</a:t>
            </a:r>
          </a:p>
          <a:p>
            <a:pPr>
              <a:defRPr/>
            </a:pPr>
            <a:r>
              <a:rPr lang="fa-IR" dirty="0">
                <a:solidFill>
                  <a:schemeClr val="bg1"/>
                </a:solidFill>
              </a:rPr>
              <a:t>اختلال در جذب مواد مغذی مانند ویتامین ها و اسید آمینه ها</a:t>
            </a:r>
          </a:p>
          <a:p>
            <a:pPr>
              <a:defRPr/>
            </a:pPr>
            <a:r>
              <a:rPr lang="fa-IR" dirty="0">
                <a:solidFill>
                  <a:schemeClr val="bg1"/>
                </a:solidFill>
              </a:rPr>
              <a:t>افزایش فشار خون ،بی نظمی لیپو پروتئین ها و تری گلیسریدها و افزایش خطر انفارکتوس قلبی و بیماری عروق مغز</a:t>
            </a:r>
          </a:p>
          <a:p>
            <a:endParaRPr lang="fa-IR" dirty="0"/>
          </a:p>
        </p:txBody>
      </p:sp>
    </p:spTree>
    <p:extLst>
      <p:ext uri="{BB962C8B-B14F-4D97-AF65-F5344CB8AC3E}">
        <p14:creationId xmlns:p14="http://schemas.microsoft.com/office/powerpoint/2010/main" val="1696961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آزمونهای آزمایشگاهی</a:t>
            </a:r>
          </a:p>
        </p:txBody>
      </p:sp>
      <p:sp>
        <p:nvSpPr>
          <p:cNvPr id="3" name="Content Placeholder 2"/>
          <p:cNvSpPr>
            <a:spLocks noGrp="1"/>
          </p:cNvSpPr>
          <p:nvPr>
            <p:ph idx="1"/>
          </p:nvPr>
        </p:nvSpPr>
        <p:spPr/>
        <p:txBody>
          <a:bodyPr/>
          <a:lstStyle/>
          <a:p>
            <a:pPr>
              <a:defRPr/>
            </a:pPr>
            <a:r>
              <a:rPr lang="fa-IR" dirty="0">
                <a:solidFill>
                  <a:schemeClr val="bg1"/>
                </a:solidFill>
              </a:rPr>
              <a:t>افزایش حجم گلوبولی </a:t>
            </a:r>
            <a:r>
              <a:rPr lang="en-US" dirty="0">
                <a:solidFill>
                  <a:schemeClr val="bg1"/>
                </a:solidFill>
              </a:rPr>
              <a:t>MCV</a:t>
            </a:r>
            <a:r>
              <a:rPr lang="fa-IR" dirty="0">
                <a:solidFill>
                  <a:schemeClr val="bg1"/>
                </a:solidFill>
              </a:rPr>
              <a:t> در زنها بیشتر است</a:t>
            </a:r>
          </a:p>
          <a:p>
            <a:pPr>
              <a:defRPr/>
            </a:pPr>
            <a:r>
              <a:rPr lang="fa-IR" dirty="0">
                <a:solidFill>
                  <a:schemeClr val="bg1"/>
                </a:solidFill>
              </a:rPr>
              <a:t>افزایش اسید اوریک</a:t>
            </a:r>
          </a:p>
          <a:p>
            <a:pPr>
              <a:defRPr/>
            </a:pPr>
            <a:r>
              <a:rPr lang="fa-IR" dirty="0">
                <a:solidFill>
                  <a:schemeClr val="bg1"/>
                </a:solidFill>
              </a:rPr>
              <a:t>افزایش تری گلیسرید</a:t>
            </a:r>
          </a:p>
          <a:p>
            <a:pPr>
              <a:defRPr/>
            </a:pPr>
            <a:r>
              <a:rPr lang="fa-IR" dirty="0">
                <a:solidFill>
                  <a:schemeClr val="bg1"/>
                </a:solidFill>
              </a:rPr>
              <a:t>افزایش</a:t>
            </a:r>
            <a:r>
              <a:rPr lang="en-US" dirty="0">
                <a:solidFill>
                  <a:schemeClr val="bg1"/>
                </a:solidFill>
              </a:rPr>
              <a:t>AST</a:t>
            </a:r>
          </a:p>
          <a:p>
            <a:pPr>
              <a:defRPr/>
            </a:pPr>
            <a:r>
              <a:rPr lang="fa-IR" dirty="0">
                <a:solidFill>
                  <a:schemeClr val="bg1"/>
                </a:solidFill>
              </a:rPr>
              <a:t>افزایش </a:t>
            </a:r>
            <a:r>
              <a:rPr lang="en-US" dirty="0">
                <a:solidFill>
                  <a:schemeClr val="bg1"/>
                </a:solidFill>
              </a:rPr>
              <a:t>ALT</a:t>
            </a:r>
            <a:endParaRPr lang="fa-IR" dirty="0">
              <a:solidFill>
                <a:schemeClr val="bg1"/>
              </a:solidFill>
            </a:endParaRPr>
          </a:p>
          <a:p>
            <a:endParaRPr lang="fa-IR" dirty="0"/>
          </a:p>
        </p:txBody>
      </p:sp>
    </p:spTree>
    <p:extLst>
      <p:ext uri="{BB962C8B-B14F-4D97-AF65-F5344CB8AC3E}">
        <p14:creationId xmlns:p14="http://schemas.microsoft.com/office/powerpoint/2010/main" val="3256912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FF00"/>
                </a:solidFill>
              </a:rPr>
              <a:t>How Alcohol Leaves the Body</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434748"/>
              </p:ext>
            </p:extLst>
          </p:nvPr>
        </p:nvGraphicFramePr>
        <p:xfrm>
          <a:off x="4520486" y="1918952"/>
          <a:ext cx="2613540" cy="3872248"/>
        </p:xfrm>
        <a:graphic>
          <a:graphicData uri="http://schemas.openxmlformats.org/presentationml/2006/ole">
            <mc:AlternateContent xmlns:mc="http://schemas.openxmlformats.org/markup-compatibility/2006">
              <mc:Choice xmlns:v="urn:schemas-microsoft-com:vml" Requires="v">
                <p:oleObj spid="_x0000_s1049" name="CorelDRAW!" r:id="rId3" imgW="2911320" imgH="4959000" progId="">
                  <p:embed/>
                </p:oleObj>
              </mc:Choice>
              <mc:Fallback>
                <p:oleObj name="CorelDRAW!" r:id="rId3" imgW="2911320" imgH="49590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86" y="1918952"/>
                        <a:ext cx="2613540" cy="3872248"/>
                      </a:xfrm>
                      <a:prstGeom prst="rect">
                        <a:avLst/>
                      </a:prstGeom>
                      <a:noFill/>
                      <a:ln>
                        <a:noFill/>
                      </a:ln>
                      <a:effectLst/>
                    </p:spPr>
                  </p:pic>
                </p:oleObj>
              </mc:Fallback>
            </mc:AlternateContent>
          </a:graphicData>
        </a:graphic>
      </p:graphicFrame>
      <p:sp>
        <p:nvSpPr>
          <p:cNvPr id="5" name="Rectangle 14"/>
          <p:cNvSpPr>
            <a:spLocks noChangeArrowheads="1"/>
          </p:cNvSpPr>
          <p:nvPr/>
        </p:nvSpPr>
        <p:spPr bwMode="auto">
          <a:xfrm>
            <a:off x="2614410" y="2565400"/>
            <a:ext cx="1906075" cy="920750"/>
          </a:xfrm>
          <a:prstGeom prst="rect">
            <a:avLst/>
          </a:prstGeom>
          <a:noFill/>
          <a:ln w="12700">
            <a:noFill/>
            <a:miter lim="800000"/>
            <a:headEnd/>
            <a:tailEnd/>
          </a:ln>
          <a:effectLst/>
        </p:spPr>
        <p:txBody>
          <a:bodyPr wrap="square" lIns="90488" tIns="44450" rIns="90488" bIns="44450">
            <a:spAutoFit/>
          </a:bodyPr>
          <a:lstStyle/>
          <a:p>
            <a:pPr defTabSz="914400" eaLnBrk="0" hangingPunct="0">
              <a:defRPr/>
            </a:pPr>
            <a:r>
              <a:rPr lang="en-US" b="1" dirty="0">
                <a:solidFill>
                  <a:schemeClr val="bg1"/>
                </a:solidFill>
                <a:latin typeface="Arial" panose="020B0604020202020204" pitchFamily="34" charset="0"/>
                <a:cs typeface="Arial" panose="020B0604020202020204" pitchFamily="34" charset="0"/>
              </a:rPr>
              <a:t>Sweat glands</a:t>
            </a:r>
          </a:p>
          <a:p>
            <a:pPr defTabSz="914400" eaLnBrk="0" hangingPunct="0">
              <a:defRPr/>
            </a:pPr>
            <a:r>
              <a:rPr lang="en-US" b="1" dirty="0">
                <a:solidFill>
                  <a:schemeClr val="bg1"/>
                </a:solidFill>
                <a:latin typeface="Arial" panose="020B0604020202020204" pitchFamily="34" charset="0"/>
                <a:cs typeface="Arial" panose="020B0604020202020204" pitchFamily="34" charset="0"/>
              </a:rPr>
              <a:t>perspiration</a:t>
            </a:r>
          </a:p>
          <a:p>
            <a:pPr defTabSz="914400" eaLnBrk="0" hangingPunct="0">
              <a:defRPr/>
            </a:pPr>
            <a:r>
              <a:rPr lang="en-US" b="1" dirty="0">
                <a:solidFill>
                  <a:schemeClr val="bg1"/>
                </a:solidFill>
                <a:latin typeface="Arial" panose="020B0604020202020204" pitchFamily="34" charset="0"/>
                <a:cs typeface="Arial" panose="020B0604020202020204" pitchFamily="34" charset="0"/>
              </a:rPr>
              <a:t>2 - 6%</a:t>
            </a:r>
          </a:p>
        </p:txBody>
      </p:sp>
      <p:sp>
        <p:nvSpPr>
          <p:cNvPr id="6" name="Rectangle 11"/>
          <p:cNvSpPr>
            <a:spLocks noChangeArrowheads="1"/>
          </p:cNvSpPr>
          <p:nvPr/>
        </p:nvSpPr>
        <p:spPr bwMode="auto">
          <a:xfrm>
            <a:off x="2247899" y="4605338"/>
            <a:ext cx="2002129" cy="643766"/>
          </a:xfrm>
          <a:prstGeom prst="rect">
            <a:avLst/>
          </a:prstGeom>
          <a:noFill/>
          <a:ln w="12700">
            <a:noFill/>
            <a:miter lim="800000"/>
            <a:headEnd/>
            <a:tailEnd/>
          </a:ln>
          <a:effectLst/>
        </p:spPr>
        <p:txBody>
          <a:bodyPr wrap="square" lIns="90488" tIns="44450" rIns="90488" bIns="44450">
            <a:spAutoFit/>
          </a:bodyPr>
          <a:lstStyle/>
          <a:p>
            <a:pPr defTabSz="914400" eaLnBrk="0" hangingPunct="0">
              <a:defRPr/>
            </a:pPr>
            <a:r>
              <a:rPr lang="en-US" b="1" dirty="0" smtClean="0">
                <a:solidFill>
                  <a:schemeClr val="bg1"/>
                </a:solidFill>
                <a:latin typeface="Arial" panose="020B0604020202020204" pitchFamily="34" charset="0"/>
                <a:cs typeface="Arial" panose="020B0604020202020204" pitchFamily="34" charset="0"/>
              </a:rPr>
              <a:t>Kidneys urine</a:t>
            </a:r>
            <a:endParaRPr lang="en-US" b="1" dirty="0">
              <a:solidFill>
                <a:schemeClr val="bg1"/>
              </a:solidFill>
              <a:latin typeface="Arial" panose="020B0604020202020204" pitchFamily="34" charset="0"/>
              <a:cs typeface="Arial" panose="020B0604020202020204" pitchFamily="34" charset="0"/>
            </a:endParaRPr>
          </a:p>
          <a:p>
            <a:pPr defTabSz="914400" eaLnBrk="0" hangingPunct="0">
              <a:defRPr/>
            </a:pPr>
            <a:r>
              <a:rPr lang="en-US" b="1" dirty="0">
                <a:solidFill>
                  <a:schemeClr val="bg1"/>
                </a:solidFill>
                <a:latin typeface="Arial" panose="020B0604020202020204" pitchFamily="34" charset="0"/>
                <a:cs typeface="Arial" panose="020B0604020202020204" pitchFamily="34" charset="0"/>
              </a:rPr>
              <a:t>2 - 4%</a:t>
            </a:r>
          </a:p>
        </p:txBody>
      </p:sp>
      <p:sp>
        <p:nvSpPr>
          <p:cNvPr id="7" name="Rectangle 6"/>
          <p:cNvSpPr>
            <a:spLocks noChangeArrowheads="1"/>
          </p:cNvSpPr>
          <p:nvPr/>
        </p:nvSpPr>
        <p:spPr bwMode="auto">
          <a:xfrm>
            <a:off x="7404484" y="3252788"/>
            <a:ext cx="2486491" cy="643766"/>
          </a:xfrm>
          <a:prstGeom prst="rect">
            <a:avLst/>
          </a:prstGeom>
          <a:noFill/>
          <a:ln w="12700">
            <a:noFill/>
            <a:miter lim="800000"/>
            <a:headEnd/>
            <a:tailEnd/>
          </a:ln>
          <a:effectLst/>
        </p:spPr>
        <p:txBody>
          <a:bodyPr wrap="square" lIns="90488" tIns="44450" rIns="90488" bIns="44450">
            <a:spAutoFit/>
          </a:bodyPr>
          <a:lstStyle/>
          <a:p>
            <a:pPr defTabSz="914400" eaLnBrk="0" hangingPunct="0">
              <a:defRPr/>
            </a:pPr>
            <a:r>
              <a:rPr lang="en-US" b="1" dirty="0" smtClean="0">
                <a:solidFill>
                  <a:schemeClr val="bg1"/>
                </a:solidFill>
                <a:latin typeface="Arial" panose="020B0604020202020204" pitchFamily="34" charset="0"/>
                <a:cs typeface="Arial" panose="020B0604020202020204" pitchFamily="34" charset="0"/>
              </a:rPr>
              <a:t>Lungs expired </a:t>
            </a:r>
            <a:r>
              <a:rPr lang="en-US" b="1" dirty="0">
                <a:solidFill>
                  <a:schemeClr val="bg1"/>
                </a:solidFill>
                <a:latin typeface="Arial" panose="020B0604020202020204" pitchFamily="34" charset="0"/>
                <a:cs typeface="Arial" panose="020B0604020202020204" pitchFamily="34" charset="0"/>
              </a:rPr>
              <a:t>air</a:t>
            </a:r>
          </a:p>
          <a:p>
            <a:pPr defTabSz="914400" eaLnBrk="0" hangingPunct="0">
              <a:defRPr/>
            </a:pPr>
            <a:r>
              <a:rPr lang="en-US" b="1" dirty="0">
                <a:solidFill>
                  <a:schemeClr val="bg1"/>
                </a:solidFill>
                <a:latin typeface="Arial" panose="020B0604020202020204" pitchFamily="34" charset="0"/>
                <a:cs typeface="Arial" panose="020B0604020202020204" pitchFamily="34" charset="0"/>
              </a:rPr>
              <a:t>2 - 4%</a:t>
            </a:r>
          </a:p>
        </p:txBody>
      </p:sp>
      <p:sp>
        <p:nvSpPr>
          <p:cNvPr id="8" name="Rectangle 9"/>
          <p:cNvSpPr>
            <a:spLocks noChangeArrowheads="1"/>
          </p:cNvSpPr>
          <p:nvPr/>
        </p:nvSpPr>
        <p:spPr bwMode="auto">
          <a:xfrm>
            <a:off x="6980349" y="4292600"/>
            <a:ext cx="2215166" cy="459100"/>
          </a:xfrm>
          <a:prstGeom prst="rect">
            <a:avLst/>
          </a:prstGeom>
          <a:noFill/>
          <a:ln w="12700">
            <a:noFill/>
            <a:miter lim="800000"/>
            <a:headEnd/>
            <a:tailEnd/>
          </a:ln>
          <a:effectLst/>
        </p:spPr>
        <p:txBody>
          <a:bodyPr wrap="square" lIns="90488" tIns="44450" rIns="90488" bIns="44450">
            <a:spAutoFit/>
          </a:bodyPr>
          <a:lstStyle/>
          <a:p>
            <a:pPr defTabSz="914400" eaLnBrk="0" hangingPunct="0">
              <a:defRPr/>
            </a:pPr>
            <a:r>
              <a:rPr lang="en-US" sz="2400" b="1" dirty="0" smtClean="0">
                <a:solidFill>
                  <a:schemeClr val="bg1"/>
                </a:solidFill>
                <a:latin typeface="Arial" panose="020B0604020202020204" pitchFamily="34" charset="0"/>
                <a:cs typeface="Arial" panose="020B0604020202020204" pitchFamily="34" charset="0"/>
              </a:rPr>
              <a:t>Liver 90</a:t>
            </a:r>
            <a:r>
              <a:rPr lang="en-US" sz="24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30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0.7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6" dur="2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7" dur="2500" accel="50000" fill="hold">
                                          <p:stCondLst>
                                            <p:cond delay="2500"/>
                                          </p:stCondLst>
                                        </p:cTn>
                                        <p:tgtEl>
                                          <p:spTgt spid="8"/>
                                        </p:tgtEl>
                                        <p:attrNameLst>
                                          <p:attrName>ppt_w</p:attrName>
                                        </p:attrNameLst>
                                      </p:cBhvr>
                                      <p:tavLst>
                                        <p:tav tm="0">
                                          <p:val>
                                            <p:strVal val="#ppt_w*.05"/>
                                          </p:val>
                                        </p:tav>
                                        <p:tav tm="100000">
                                          <p:val>
                                            <p:strVal val="#ppt_w"/>
                                          </p:val>
                                        </p:tav>
                                      </p:tavLst>
                                    </p:anim>
                                    <p:anim calcmode="lin" valueType="num">
                                      <p:cBhvr>
                                        <p:cTn id="38" dur="5000" fill="hold"/>
                                        <p:tgtEl>
                                          <p:spTgt spid="8"/>
                                        </p:tgtEl>
                                        <p:attrNameLst>
                                          <p:attrName>ppt_h</p:attrName>
                                        </p:attrNameLst>
                                      </p:cBhvr>
                                      <p:tavLst>
                                        <p:tav tm="0">
                                          <p:val>
                                            <p:strVal val="#ppt_h"/>
                                          </p:val>
                                        </p:tav>
                                        <p:tav tm="100000">
                                          <p:val>
                                            <p:strVal val="#ppt_h"/>
                                          </p:val>
                                        </p:tav>
                                      </p:tavLst>
                                    </p:anim>
                                    <p:anim calcmode="lin" valueType="num">
                                      <p:cBhvr>
                                        <p:cTn id="39" dur="2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0" dur="2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1" dur="2500" accel="50000" fill="hold">
                                          <p:stCondLst>
                                            <p:cond delay="2500"/>
                                          </p:stCondLst>
                                        </p:cTn>
                                        <p:tgtEl>
                                          <p:spTgt spid="8"/>
                                        </p:tgtEl>
                                        <p:attrNameLst>
                                          <p:attrName>ppt_y</p:attrName>
                                        </p:attrNameLst>
                                      </p:cBhvr>
                                      <p:tavLst>
                                        <p:tav tm="0">
                                          <p:val>
                                            <p:strVal val="#ppt_y+.1"/>
                                          </p:val>
                                        </p:tav>
                                        <p:tav tm="100000">
                                          <p:val>
                                            <p:strVal val="#ppt_y"/>
                                          </p:val>
                                        </p:tav>
                                      </p:tavLst>
                                    </p:anim>
                                    <p:animEffect transition="in" filter="fade">
                                      <p:cBhvr>
                                        <p:cTn id="42" dur="5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a:ln w="500">
                  <a:solidFill>
                    <a:srgbClr val="646B86">
                      <a:shade val="20000"/>
                      <a:satMod val="120000"/>
                    </a:srgbClr>
                  </a:solidFill>
                </a:ln>
                <a:solidFill>
                  <a:srgbClr val="FFFF00"/>
                </a:solidFill>
                <a:latin typeface="Trebuchet MS"/>
              </a:rPr>
              <a:t>Intoxication signs</a:t>
            </a:r>
            <a:endParaRPr lang="fa-IR" dirty="0"/>
          </a:p>
        </p:txBody>
      </p:sp>
      <p:pic>
        <p:nvPicPr>
          <p:cNvPr id="4" name="Content Placeholder 3"/>
          <p:cNvPicPr>
            <a:picLocks noGrp="1" noChangeAspect="1"/>
          </p:cNvPicPr>
          <p:nvPr>
            <p:ph idx="1"/>
          </p:nvPr>
        </p:nvPicPr>
        <p:blipFill>
          <a:blip r:embed="rId2"/>
          <a:stretch>
            <a:fillRect/>
          </a:stretch>
        </p:blipFill>
        <p:spPr>
          <a:xfrm>
            <a:off x="850005" y="2249487"/>
            <a:ext cx="10573555" cy="3842219"/>
          </a:xfrm>
          <a:prstGeom prst="rect">
            <a:avLst/>
          </a:prstGeom>
        </p:spPr>
      </p:pic>
    </p:spTree>
    <p:extLst>
      <p:ext uri="{BB962C8B-B14F-4D97-AF65-F5344CB8AC3E}">
        <p14:creationId xmlns:p14="http://schemas.microsoft.com/office/powerpoint/2010/main" val="27090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4" y="1339403"/>
            <a:ext cx="10225826" cy="4524315"/>
          </a:xfrm>
          <a:prstGeom prst="rect">
            <a:avLst/>
          </a:prstGeom>
        </p:spPr>
        <p:txBody>
          <a:bodyPr wrap="square">
            <a:spAutoFit/>
          </a:bodyPr>
          <a:lstStyle/>
          <a:p>
            <a:r>
              <a:rPr lang="en-US" sz="3200" dirty="0">
                <a:solidFill>
                  <a:schemeClr val="bg1"/>
                </a:solidFill>
              </a:rPr>
              <a:t>Alcohol is a potent drug that causes both </a:t>
            </a:r>
            <a:r>
              <a:rPr lang="en-US" sz="3200" dirty="0">
                <a:solidFill>
                  <a:srgbClr val="FF0000"/>
                </a:solidFill>
              </a:rPr>
              <a:t>acute</a:t>
            </a:r>
            <a:r>
              <a:rPr lang="en-US" sz="3200" dirty="0">
                <a:solidFill>
                  <a:schemeClr val="bg1"/>
                </a:solidFill>
              </a:rPr>
              <a:t> and </a:t>
            </a:r>
            <a:r>
              <a:rPr lang="en-US" sz="3200" dirty="0">
                <a:solidFill>
                  <a:srgbClr val="FF0000"/>
                </a:solidFill>
              </a:rPr>
              <a:t>chronic </a:t>
            </a:r>
            <a:r>
              <a:rPr lang="en-US" sz="3200" dirty="0">
                <a:solidFill>
                  <a:schemeClr val="bg1"/>
                </a:solidFill>
              </a:rPr>
              <a:t>changes in almost all </a:t>
            </a:r>
            <a:r>
              <a:rPr lang="en-US" sz="3200" dirty="0">
                <a:solidFill>
                  <a:srgbClr val="FF0000"/>
                </a:solidFill>
              </a:rPr>
              <a:t>neurochemical systems</a:t>
            </a:r>
            <a:r>
              <a:rPr lang="en-US" sz="3200" dirty="0">
                <a:solidFill>
                  <a:schemeClr val="bg1"/>
                </a:solidFill>
              </a:rPr>
              <a:t>. Thus alcohol abuse can produce serious temporary </a:t>
            </a:r>
            <a:r>
              <a:rPr lang="en-US" sz="3200" dirty="0">
                <a:solidFill>
                  <a:srgbClr val="FF0000"/>
                </a:solidFill>
              </a:rPr>
              <a:t>psychological symptoms </a:t>
            </a:r>
            <a:r>
              <a:rPr lang="en-US" sz="3200" dirty="0">
                <a:solidFill>
                  <a:schemeClr val="bg1"/>
                </a:solidFill>
              </a:rPr>
              <a:t>including </a:t>
            </a:r>
            <a:r>
              <a:rPr lang="en-US" sz="3200" dirty="0">
                <a:solidFill>
                  <a:srgbClr val="FF0000"/>
                </a:solidFill>
              </a:rPr>
              <a:t>depression, anxiety, and psychoses</a:t>
            </a:r>
            <a:r>
              <a:rPr lang="en-US" sz="3200" dirty="0">
                <a:solidFill>
                  <a:schemeClr val="bg1"/>
                </a:solidFill>
              </a:rPr>
              <a:t>. Long-term, escalating levels of alcohol consumption can </a:t>
            </a:r>
            <a:r>
              <a:rPr lang="en-US" sz="3200" dirty="0" smtClean="0">
                <a:solidFill>
                  <a:schemeClr val="bg1"/>
                </a:solidFill>
              </a:rPr>
              <a:t>produce tolerance </a:t>
            </a:r>
            <a:r>
              <a:rPr lang="en-US" sz="3200" dirty="0">
                <a:solidFill>
                  <a:schemeClr val="bg1"/>
                </a:solidFill>
              </a:rPr>
              <a:t>as well as such intense adaptation of the body that cessation of use can precipitate a withdrawal syndrome usually marked by insomnia, evidence of hyperactivity of the autonomic nervous system, and feelings of anxiety</a:t>
            </a:r>
            <a:endParaRPr lang="fa-IR" sz="3200" dirty="0">
              <a:solidFill>
                <a:schemeClr val="bg1"/>
              </a:solidFill>
            </a:endParaRPr>
          </a:p>
        </p:txBody>
      </p:sp>
    </p:spTree>
    <p:extLst>
      <p:ext uri="{BB962C8B-B14F-4D97-AF65-F5344CB8AC3E}">
        <p14:creationId xmlns:p14="http://schemas.microsoft.com/office/powerpoint/2010/main" val="1828005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rgbClr val="FC5948"/>
                </a:solidFill>
              </a:rPr>
              <a:t>علائم كلينيكي</a:t>
            </a:r>
            <a:r>
              <a:rPr lang="en-US" dirty="0">
                <a:solidFill>
                  <a:srgbClr val="FC5948"/>
                </a:solidFill>
              </a:rPr>
              <a:t> </a:t>
            </a:r>
            <a:endParaRPr lang="fa-IR" dirty="0"/>
          </a:p>
        </p:txBody>
      </p:sp>
      <p:pic>
        <p:nvPicPr>
          <p:cNvPr id="4" name="Content Placeholder 3"/>
          <p:cNvPicPr>
            <a:picLocks noGrp="1" noChangeAspect="1"/>
          </p:cNvPicPr>
          <p:nvPr>
            <p:ph idx="1"/>
          </p:nvPr>
        </p:nvPicPr>
        <p:blipFill>
          <a:blip r:embed="rId2"/>
          <a:stretch>
            <a:fillRect/>
          </a:stretch>
        </p:blipFill>
        <p:spPr>
          <a:xfrm>
            <a:off x="2008682" y="1963711"/>
            <a:ext cx="9038729" cy="4107305"/>
          </a:xfrm>
          <a:prstGeom prst="rect">
            <a:avLst/>
          </a:prstGeom>
        </p:spPr>
      </p:pic>
    </p:spTree>
    <p:extLst>
      <p:ext uri="{BB962C8B-B14F-4D97-AF65-F5344CB8AC3E}">
        <p14:creationId xmlns:p14="http://schemas.microsoft.com/office/powerpoint/2010/main" val="1261552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FF00"/>
                </a:solidFill>
                <a:latin typeface="Tahoma" pitchFamily="34" charset="0"/>
                <a:ea typeface="Tahoma" pitchFamily="34" charset="0"/>
                <a:cs typeface="Tahoma" pitchFamily="34" charset="0"/>
              </a:rPr>
              <a:t>Blood Ethanol Level &gt; 500 mg%</a:t>
            </a:r>
            <a:endParaRPr lang="fa-IR" dirty="0"/>
          </a:p>
        </p:txBody>
      </p:sp>
      <p:sp>
        <p:nvSpPr>
          <p:cNvPr id="3" name="Content Placeholder 2"/>
          <p:cNvSpPr>
            <a:spLocks noGrp="1"/>
          </p:cNvSpPr>
          <p:nvPr>
            <p:ph idx="1"/>
          </p:nvPr>
        </p:nvSpPr>
        <p:spPr/>
        <p:txBody>
          <a:bodyPr>
            <a:normAutofit lnSpcReduction="10000"/>
          </a:bodyPr>
          <a:lstStyle/>
          <a:p>
            <a:pPr marL="273050" lvl="0" indent="-273050" algn="ctr" rtl="0" fontAlgn="base">
              <a:lnSpc>
                <a:spcPct val="90000"/>
              </a:lnSpc>
              <a:spcBef>
                <a:spcPts val="600"/>
              </a:spcBef>
              <a:spcAft>
                <a:spcPct val="0"/>
              </a:spcAft>
              <a:buClr>
                <a:srgbClr val="646B86"/>
              </a:buClr>
              <a:buSzPct val="73000"/>
              <a:buNone/>
            </a:pPr>
            <a:r>
              <a:rPr lang="en-US" altLang="fa-IR" sz="4000" b="1" dirty="0">
                <a:solidFill>
                  <a:schemeClr val="bg1"/>
                </a:solidFill>
                <a:latin typeface="Trebuchet MS"/>
                <a:cs typeface="Tahoma" panose="020B0604030504040204" pitchFamily="34" charset="0"/>
              </a:rPr>
              <a:t>Hypotension</a:t>
            </a:r>
          </a:p>
          <a:p>
            <a:pPr marL="273050" lvl="0" indent="-273050" algn="ctr" rtl="0" fontAlgn="base">
              <a:lnSpc>
                <a:spcPct val="90000"/>
              </a:lnSpc>
              <a:spcBef>
                <a:spcPts val="600"/>
              </a:spcBef>
              <a:spcAft>
                <a:spcPct val="0"/>
              </a:spcAft>
              <a:buClr>
                <a:srgbClr val="646B86"/>
              </a:buClr>
              <a:buSzPct val="73000"/>
              <a:buNone/>
            </a:pPr>
            <a:r>
              <a:rPr lang="en-US" altLang="fa-IR" sz="4000" b="1" dirty="0">
                <a:solidFill>
                  <a:schemeClr val="bg1"/>
                </a:solidFill>
                <a:latin typeface="Trebuchet MS"/>
                <a:cs typeface="Tahoma" panose="020B0604030504040204" pitchFamily="34" charset="0"/>
              </a:rPr>
              <a:t>Hypothermia</a:t>
            </a:r>
          </a:p>
          <a:p>
            <a:pPr marL="273050" lvl="0" indent="-273050" algn="ctr" rtl="0" fontAlgn="base">
              <a:lnSpc>
                <a:spcPct val="90000"/>
              </a:lnSpc>
              <a:spcBef>
                <a:spcPts val="600"/>
              </a:spcBef>
              <a:spcAft>
                <a:spcPct val="0"/>
              </a:spcAft>
              <a:buClr>
                <a:srgbClr val="646B86"/>
              </a:buClr>
              <a:buSzPct val="73000"/>
              <a:buNone/>
            </a:pPr>
            <a:r>
              <a:rPr lang="en-US" altLang="fa-IR" sz="4000" b="1" dirty="0">
                <a:solidFill>
                  <a:schemeClr val="bg1"/>
                </a:solidFill>
                <a:latin typeface="Trebuchet MS"/>
                <a:cs typeface="Tahoma" panose="020B0604030504040204" pitchFamily="34" charset="0"/>
              </a:rPr>
              <a:t>Coma</a:t>
            </a:r>
          </a:p>
          <a:p>
            <a:pPr marL="273050" lvl="0" indent="-273050" algn="ctr" rtl="0" fontAlgn="base">
              <a:lnSpc>
                <a:spcPct val="90000"/>
              </a:lnSpc>
              <a:spcBef>
                <a:spcPts val="600"/>
              </a:spcBef>
              <a:spcAft>
                <a:spcPct val="0"/>
              </a:spcAft>
              <a:buClr>
                <a:srgbClr val="646B86"/>
              </a:buClr>
              <a:buSzPct val="73000"/>
              <a:buNone/>
            </a:pPr>
            <a:r>
              <a:rPr lang="en-US" altLang="fa-IR" sz="4000" b="1" dirty="0">
                <a:solidFill>
                  <a:schemeClr val="bg1"/>
                </a:solidFill>
                <a:latin typeface="Trebuchet MS"/>
                <a:cs typeface="Tahoma" panose="020B0604030504040204" pitchFamily="34" charset="0"/>
              </a:rPr>
              <a:t>Convulsion</a:t>
            </a:r>
          </a:p>
          <a:p>
            <a:pPr marL="273050" lvl="0" indent="-273050" algn="ctr" rtl="0" fontAlgn="base">
              <a:lnSpc>
                <a:spcPct val="90000"/>
              </a:lnSpc>
              <a:spcBef>
                <a:spcPts val="600"/>
              </a:spcBef>
              <a:spcAft>
                <a:spcPct val="0"/>
              </a:spcAft>
              <a:buClr>
                <a:srgbClr val="646B86"/>
              </a:buClr>
              <a:buSzPct val="73000"/>
              <a:buNone/>
            </a:pPr>
            <a:r>
              <a:rPr lang="en-US" altLang="fa-IR" sz="4000" b="1" dirty="0">
                <a:solidFill>
                  <a:schemeClr val="bg1"/>
                </a:solidFill>
                <a:latin typeface="Trebuchet MS"/>
                <a:cs typeface="Tahoma" panose="020B0604030504040204" pitchFamily="34" charset="0"/>
              </a:rPr>
              <a:t>Respiratory Arrest</a:t>
            </a:r>
          </a:p>
          <a:p>
            <a:pPr marL="273050" lvl="0" indent="-273050" algn="l" rtl="0" fontAlgn="base">
              <a:lnSpc>
                <a:spcPct val="90000"/>
              </a:lnSpc>
              <a:spcBef>
                <a:spcPts val="600"/>
              </a:spcBef>
              <a:spcAft>
                <a:spcPct val="0"/>
              </a:spcAft>
              <a:buClr>
                <a:srgbClr val="646B86"/>
              </a:buClr>
              <a:buSzPct val="73000"/>
              <a:buNone/>
            </a:pPr>
            <a:r>
              <a:rPr lang="en-US" altLang="fa-IR" sz="4000" b="1" dirty="0">
                <a:solidFill>
                  <a:srgbClr val="0099FF"/>
                </a:solidFill>
                <a:latin typeface="Trebuchet MS"/>
                <a:cs typeface="Tahoma" panose="020B0604030504040204" pitchFamily="34" charset="0"/>
              </a:rPr>
              <a:t>    </a:t>
            </a:r>
          </a:p>
          <a:p>
            <a:endParaRPr lang="fa-IR" dirty="0"/>
          </a:p>
        </p:txBody>
      </p:sp>
    </p:spTree>
    <p:extLst>
      <p:ext uri="{BB962C8B-B14F-4D97-AF65-F5344CB8AC3E}">
        <p14:creationId xmlns:p14="http://schemas.microsoft.com/office/powerpoint/2010/main" val="2165530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FF00"/>
                </a:solidFill>
              </a:rPr>
              <a:t>Management:</a:t>
            </a:r>
            <a:endParaRPr lang="fa-IR" dirty="0"/>
          </a:p>
        </p:txBody>
      </p:sp>
      <p:sp>
        <p:nvSpPr>
          <p:cNvPr id="3" name="Content Placeholder 2"/>
          <p:cNvSpPr>
            <a:spLocks noGrp="1"/>
          </p:cNvSpPr>
          <p:nvPr>
            <p:ph idx="1"/>
          </p:nvPr>
        </p:nvSpPr>
        <p:spPr>
          <a:xfrm>
            <a:off x="553792" y="1738648"/>
            <a:ext cx="10493620" cy="4842456"/>
          </a:xfrm>
        </p:spPr>
        <p:txBody>
          <a:bodyPr/>
          <a:lstStyle/>
          <a:p>
            <a:endParaRPr lang="fa-IR" dirty="0"/>
          </a:p>
        </p:txBody>
      </p:sp>
      <p:sp>
        <p:nvSpPr>
          <p:cNvPr id="4" name="Rectangle 3"/>
          <p:cNvSpPr txBox="1">
            <a:spLocks noChangeArrowheads="1"/>
          </p:cNvSpPr>
          <p:nvPr/>
        </p:nvSpPr>
        <p:spPr bwMode="auto">
          <a:xfrm>
            <a:off x="1439056" y="2097088"/>
            <a:ext cx="5051896"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8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anose="05020102010507070707" pitchFamily="18" charset="2"/>
              <a:buChar char=""/>
              <a:defRPr sz="24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anose="05020102010507070707" pitchFamily="18" charset="2"/>
              <a:buChar char=""/>
              <a:defRPr sz="18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anose="05000000000000000000" pitchFamily="2" charset="2"/>
              <a:buChar char=""/>
              <a:defRPr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Supportive care</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Complete bed rest</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Other condition </a:t>
            </a:r>
            <a:r>
              <a:rPr kumimoji="0" lang="en-US" altLang="fa-IR" sz="2000" b="1" i="0" u="none" strike="noStrike" kern="1200" cap="none" spc="0" normalizeH="0" baseline="0" noProof="0" dirty="0" err="1" smtClean="0">
                <a:ln>
                  <a:noFill/>
                </a:ln>
                <a:solidFill>
                  <a:schemeClr val="bg1"/>
                </a:solidFill>
                <a:effectLst/>
                <a:uLnTx/>
                <a:uFillTx/>
                <a:latin typeface="Trebuchet MS"/>
                <a:ea typeface="+mn-ea"/>
                <a:cs typeface="Tahoma" panose="020B0604030504040204" pitchFamily="34" charset="0"/>
              </a:rPr>
              <a:t>looklike</a:t>
            </a: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 alcohol intoxication</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Attention to concomitant </a:t>
            </a:r>
          </a:p>
          <a:p>
            <a:pPr marL="520700" marR="0" lvl="1" indent="-228600" algn="l" defTabSz="914400" rtl="0" eaLnBrk="1" fontAlgn="base" latinLnBrk="0" hangingPunct="1">
              <a:lnSpc>
                <a:spcPct val="80000"/>
              </a:lnSpc>
              <a:spcBef>
                <a:spcPts val="500"/>
              </a:spcBef>
              <a:spcAft>
                <a:spcPct val="0"/>
              </a:spcAft>
              <a:buClr>
                <a:srgbClr val="8C7B70"/>
              </a:buClr>
              <a:buSzPct val="80000"/>
              <a:buFont typeface="Tahoma" panose="020B0604030504040204" pitchFamily="34" charset="0"/>
              <a:buNone/>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   » </a:t>
            </a:r>
            <a:r>
              <a:rPr kumimoji="0" lang="en-US" altLang="fa-IR" sz="2000" b="1" i="1"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Trauma (head &amp; abdomen)</a:t>
            </a:r>
          </a:p>
          <a:p>
            <a:pPr marL="520700" marR="0" lvl="1" indent="-228600" algn="l" defTabSz="914400" rtl="0" eaLnBrk="1" fontAlgn="base" latinLnBrk="0" hangingPunct="1">
              <a:lnSpc>
                <a:spcPct val="80000"/>
              </a:lnSpc>
              <a:spcBef>
                <a:spcPts val="500"/>
              </a:spcBef>
              <a:spcAft>
                <a:spcPct val="0"/>
              </a:spcAft>
              <a:buClr>
                <a:srgbClr val="8C7B70"/>
              </a:buClr>
              <a:buSzPct val="80000"/>
              <a:buFont typeface="Tahoma" panose="020B0604030504040204" pitchFamily="34" charset="0"/>
              <a:buNone/>
              <a:tabLst/>
              <a:defRPr/>
            </a:pPr>
            <a:r>
              <a:rPr kumimoji="0" lang="en-US" altLang="fa-IR" sz="2000" b="1" i="1"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    » medication</a:t>
            </a:r>
          </a:p>
          <a:p>
            <a:pPr marL="273050" marR="0" lvl="0" indent="-273050" algn="l" defTabSz="914400" rtl="0" eaLnBrk="1" fontAlgn="base" latinLnBrk="0" hangingPunct="1">
              <a:lnSpc>
                <a:spcPct val="80000"/>
              </a:lnSpc>
              <a:spcBef>
                <a:spcPts val="600"/>
              </a:spcBef>
              <a:spcAft>
                <a:spcPct val="0"/>
              </a:spcAft>
              <a:buClr>
                <a:srgbClr val="FFFFFF"/>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Dextrose 50%</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Thiamin</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Folic acid</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Multivitamin</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Diazepam</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r>
              <a:rPr kumimoji="0" lang="en-US" altLang="fa-IR" sz="2000" b="1" i="0" u="none" strike="noStrike" kern="1200" cap="none" spc="0" normalizeH="0" baseline="0" noProof="0" dirty="0" smtClean="0">
                <a:ln>
                  <a:noFill/>
                </a:ln>
                <a:solidFill>
                  <a:schemeClr val="bg1"/>
                </a:solidFill>
                <a:effectLst/>
                <a:uLnTx/>
                <a:uFillTx/>
                <a:latin typeface="Trebuchet MS"/>
                <a:ea typeface="+mn-ea"/>
                <a:cs typeface="Tahoma" panose="020B0604030504040204" pitchFamily="34" charset="0"/>
              </a:rPr>
              <a:t>hemodialysis</a:t>
            </a:r>
          </a:p>
          <a:p>
            <a:pPr marL="273050" marR="0" lvl="0" indent="-273050" algn="l" defTabSz="914400" rtl="0" eaLnBrk="1" fontAlgn="base" latinLnBrk="0" hangingPunct="1">
              <a:lnSpc>
                <a:spcPct val="80000"/>
              </a:lnSpc>
              <a:spcBef>
                <a:spcPts val="600"/>
              </a:spcBef>
              <a:spcAft>
                <a:spcPct val="0"/>
              </a:spcAft>
              <a:buClr>
                <a:srgbClr val="646B86"/>
              </a:buClr>
              <a:buSzPct val="73000"/>
              <a:buFont typeface="Wingdings 2" panose="05020102010507070707" pitchFamily="18" charset="2"/>
              <a:buChar char=""/>
              <a:tabLst/>
              <a:defRPr/>
            </a:pPr>
            <a:endParaRPr kumimoji="0" lang="en-US" altLang="fa-IR" sz="2000" b="0" i="0" u="none" strike="noStrike" kern="1200" cap="none" spc="0" normalizeH="0" baseline="0" noProof="0" dirty="0" smtClean="0">
              <a:ln>
                <a:noFill/>
              </a:ln>
              <a:solidFill>
                <a:srgbClr val="002060"/>
              </a:solidFill>
              <a:effectLst/>
              <a:uLnTx/>
              <a:uFillTx/>
              <a:latin typeface="Trebuchet MS"/>
              <a:ea typeface="+mn-ea"/>
              <a:cs typeface="Tahoma" panose="020B0604030504040204" pitchFamily="34" charset="0"/>
            </a:endParaRPr>
          </a:p>
        </p:txBody>
      </p:sp>
      <p:sp>
        <p:nvSpPr>
          <p:cNvPr id="5" name="Rectangle 4"/>
          <p:cNvSpPr txBox="1">
            <a:spLocks noChangeArrowheads="1"/>
          </p:cNvSpPr>
          <p:nvPr/>
        </p:nvSpPr>
        <p:spPr bwMode="auto">
          <a:xfrm>
            <a:off x="7330190" y="1903751"/>
            <a:ext cx="3312826" cy="317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8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anose="05020102010507070707" pitchFamily="18" charset="2"/>
              <a:buChar char=""/>
              <a:defRPr sz="24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anose="05020102010507070707" pitchFamily="18" charset="2"/>
              <a:buChar char=""/>
              <a:defRPr sz="18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anose="05000000000000000000" pitchFamily="2" charset="2"/>
              <a:buChar char=""/>
              <a:defRPr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273050" marR="0" lvl="0" indent="-273050" algn="l" defTabSz="914400" rtl="0" eaLnBrk="1" fontAlgn="base" latinLnBrk="0" hangingPunct="1">
              <a:lnSpc>
                <a:spcPct val="90000"/>
              </a:lnSpc>
              <a:spcBef>
                <a:spcPts val="600"/>
              </a:spcBef>
              <a:spcAft>
                <a:spcPct val="0"/>
              </a:spcAft>
              <a:buClr>
                <a:srgbClr val="646B86"/>
              </a:buClr>
              <a:buSzPct val="73000"/>
              <a:buFont typeface="Wingdings 2" panose="05020102010507070707" pitchFamily="18" charset="2"/>
              <a:buChar char=""/>
              <a:tabLst/>
              <a:defRPr/>
            </a:pPr>
            <a:endParaRPr kumimoji="0" lang="en-US" altLang="fa-IR" sz="2800" b="1" i="0" u="none" strike="noStrike" kern="1200" cap="none" spc="0" normalizeH="0" baseline="0" noProof="0" dirty="0" smtClean="0">
              <a:ln>
                <a:noFill/>
              </a:ln>
              <a:solidFill>
                <a:sysClr val="windowText" lastClr="000000"/>
              </a:solidFill>
              <a:effectLst/>
              <a:uLnTx/>
              <a:uFillTx/>
              <a:latin typeface="Trebuchet MS"/>
              <a:ea typeface="+mn-ea"/>
              <a:cs typeface="Tahoma" panose="020B0604030504040204" pitchFamily="34" charset="0"/>
            </a:endParaRPr>
          </a:p>
          <a:p>
            <a:pPr marL="273050" marR="0" lvl="0" indent="-273050" algn="l" defTabSz="914400" rtl="0" eaLnBrk="1" fontAlgn="base" latinLnBrk="0" hangingPunct="1">
              <a:lnSpc>
                <a:spcPct val="90000"/>
              </a:lnSpc>
              <a:spcBef>
                <a:spcPts val="600"/>
              </a:spcBef>
              <a:spcAft>
                <a:spcPct val="0"/>
              </a:spcAft>
              <a:buClr>
                <a:srgbClr val="CCFFFF"/>
              </a:buClr>
              <a:buSzPct val="73000"/>
              <a:buFont typeface="Wingdings" panose="05000000000000000000" pitchFamily="2" charset="2"/>
              <a:buChar char="Ø"/>
              <a:tabLst/>
              <a:defRPr/>
            </a:pPr>
            <a:r>
              <a:rPr kumimoji="0" lang="en-US" altLang="fa-IR" sz="2400" b="1" i="0" u="none" strike="noStrike" kern="1200" cap="none" spc="0" normalizeH="0" baseline="0" noProof="0" dirty="0" smtClean="0">
                <a:ln>
                  <a:noFill/>
                </a:ln>
                <a:solidFill>
                  <a:srgbClr val="FF0000"/>
                </a:solidFill>
                <a:effectLst/>
                <a:uLnTx/>
                <a:uFillTx/>
                <a:latin typeface="Trebuchet MS"/>
                <a:ea typeface="+mn-ea"/>
                <a:cs typeface="Tahoma" panose="020B0604030504040204" pitchFamily="34" charset="0"/>
              </a:rPr>
              <a:t>NO</a:t>
            </a:r>
            <a:r>
              <a:rPr kumimoji="0" lang="en-US" altLang="fa-IR" sz="2000" b="1" i="0" u="none" strike="noStrike" kern="1200" cap="none" spc="0" normalizeH="0" baseline="0" noProof="0" dirty="0" smtClean="0">
                <a:ln>
                  <a:noFill/>
                </a:ln>
                <a:solidFill>
                  <a:srgbClr val="FF0000"/>
                </a:solidFill>
                <a:effectLst/>
                <a:uLnTx/>
                <a:uFillTx/>
                <a:latin typeface="Trebuchet MS"/>
                <a:ea typeface="+mn-ea"/>
                <a:cs typeface="Tahoma" panose="020B0604030504040204" pitchFamily="34" charset="0"/>
              </a:rPr>
              <a:t> gastric lavage</a:t>
            </a:r>
          </a:p>
          <a:p>
            <a:pPr marL="273050" marR="0" lvl="0" indent="-273050" algn="l" defTabSz="914400" rtl="0" eaLnBrk="1" fontAlgn="base" latinLnBrk="0" hangingPunct="1">
              <a:lnSpc>
                <a:spcPct val="90000"/>
              </a:lnSpc>
              <a:spcBef>
                <a:spcPts val="600"/>
              </a:spcBef>
              <a:spcAft>
                <a:spcPct val="0"/>
              </a:spcAft>
              <a:buClr>
                <a:srgbClr val="CCFFFF"/>
              </a:buClr>
              <a:buSzPct val="73000"/>
              <a:buFont typeface="Wingdings" panose="05000000000000000000" pitchFamily="2" charset="2"/>
              <a:buChar char="Ø"/>
              <a:tabLst/>
              <a:defRPr/>
            </a:pPr>
            <a:r>
              <a:rPr kumimoji="0" lang="en-US" altLang="fa-IR" sz="2800" b="1" i="0" u="none" strike="noStrike" kern="1200" cap="none" spc="0" normalizeH="0" baseline="0" noProof="0" dirty="0" smtClean="0">
                <a:ln>
                  <a:noFill/>
                </a:ln>
                <a:solidFill>
                  <a:srgbClr val="FF0000"/>
                </a:solidFill>
                <a:effectLst/>
                <a:uLnTx/>
                <a:uFillTx/>
                <a:latin typeface="Trebuchet MS"/>
                <a:ea typeface="+mn-ea"/>
                <a:cs typeface="Tahoma" panose="020B0604030504040204" pitchFamily="34" charset="0"/>
              </a:rPr>
              <a:t>NO</a:t>
            </a:r>
            <a:r>
              <a:rPr kumimoji="0" lang="en-US" altLang="fa-IR" sz="2400" b="1" i="0" u="none" strike="noStrike" kern="1200" cap="none" spc="0" normalizeH="0" baseline="0" noProof="0" dirty="0" smtClean="0">
                <a:ln>
                  <a:noFill/>
                </a:ln>
                <a:solidFill>
                  <a:srgbClr val="FF0000"/>
                </a:solidFill>
                <a:effectLst/>
                <a:uLnTx/>
                <a:uFillTx/>
                <a:latin typeface="Trebuchet MS"/>
                <a:ea typeface="+mn-ea"/>
                <a:cs typeface="Tahoma" panose="020B0604030504040204" pitchFamily="34" charset="0"/>
              </a:rPr>
              <a:t> Charcoal</a:t>
            </a:r>
          </a:p>
          <a:p>
            <a:pPr marL="273050" marR="0" lvl="0" indent="-273050" algn="l" defTabSz="914400" rtl="0" eaLnBrk="1" fontAlgn="base" latinLnBrk="0" hangingPunct="1">
              <a:lnSpc>
                <a:spcPct val="90000"/>
              </a:lnSpc>
              <a:spcBef>
                <a:spcPts val="600"/>
              </a:spcBef>
              <a:spcAft>
                <a:spcPct val="0"/>
              </a:spcAft>
              <a:buClr>
                <a:srgbClr val="646B86"/>
              </a:buClr>
              <a:buSzPct val="73000"/>
              <a:buFont typeface="Wingdings 2" panose="05020102010507070707" pitchFamily="18" charset="2"/>
              <a:buChar char=""/>
              <a:tabLst/>
              <a:defRPr/>
            </a:pPr>
            <a:endParaRPr kumimoji="0" lang="en-US" altLang="fa-IR" sz="2400" b="1" i="0" u="none" strike="noStrike" kern="1200" cap="none" spc="0" normalizeH="0" baseline="0" noProof="0" dirty="0" smtClean="0">
              <a:ln>
                <a:noFill/>
              </a:ln>
              <a:solidFill>
                <a:srgbClr val="FF0000"/>
              </a:solidFill>
              <a:effectLst/>
              <a:uLnTx/>
              <a:uFillTx/>
              <a:latin typeface="Trebuchet MS"/>
              <a:ea typeface="+mn-ea"/>
              <a:cs typeface="Tahoma" panose="020B0604030504040204" pitchFamily="34" charset="0"/>
            </a:endParaRPr>
          </a:p>
        </p:txBody>
      </p:sp>
    </p:spTree>
    <p:extLst>
      <p:ext uri="{BB962C8B-B14F-4D97-AF65-F5344CB8AC3E}">
        <p14:creationId xmlns:p14="http://schemas.microsoft.com/office/powerpoint/2010/main" val="25917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4)">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4)">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4)">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4)">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4)">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4)">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4)">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heel(4)">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heel(4)">
                                      <p:cBhvr>
                                        <p:cTn id="57" dur="2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heel(4)">
                                      <p:cBhvr>
                                        <p:cTn id="62" dur="20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 calcmode="lin" valueType="num">
                                      <p:cBhvr>
                                        <p:cTn id="67"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8" dur="2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 calcmode="lin" valueType="num">
                                      <p:cBhvr>
                                        <p:cTn id="73"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74" dur="2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5949" y="161261"/>
            <a:ext cx="9480102" cy="6535478"/>
          </a:xfrm>
          <a:prstGeom prst="rect">
            <a:avLst/>
          </a:prstGeom>
        </p:spPr>
      </p:pic>
    </p:spTree>
    <p:extLst>
      <p:ext uri="{BB962C8B-B14F-4D97-AF65-F5344CB8AC3E}">
        <p14:creationId xmlns:p14="http://schemas.microsoft.com/office/powerpoint/2010/main" val="2188774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FF3300"/>
                </a:solidFill>
                <a:effectLst>
                  <a:outerShdw blurRad="38100" dist="38100" dir="2700000" algn="tl">
                    <a:srgbClr val="000000"/>
                  </a:outerShdw>
                </a:effectLst>
                <a:latin typeface="Tahoma"/>
                <a:cs typeface="Arial"/>
              </a:rPr>
              <a:t>ملاکهای مسمومیت با الکل</a:t>
            </a:r>
            <a:endParaRPr lang="fa-IR" dirty="0"/>
          </a:p>
        </p:txBody>
      </p:sp>
      <p:sp>
        <p:nvSpPr>
          <p:cNvPr id="3" name="Content Placeholder 2"/>
          <p:cNvSpPr>
            <a:spLocks noGrp="1"/>
          </p:cNvSpPr>
          <p:nvPr>
            <p:ph idx="1"/>
          </p:nvPr>
        </p:nvSpPr>
        <p:spPr/>
        <p:txBody>
          <a:bodyPr>
            <a:normAutofit fontScale="85000" lnSpcReduction="20000"/>
          </a:bodyPr>
          <a:lstStyle/>
          <a:p>
            <a:pPr>
              <a:defRPr/>
            </a:pPr>
            <a:r>
              <a:rPr lang="fa-IR" sz="2600" dirty="0">
                <a:solidFill>
                  <a:schemeClr val="bg1"/>
                </a:solidFill>
              </a:rPr>
              <a:t>مصرف اخیر الکل</a:t>
            </a:r>
          </a:p>
          <a:p>
            <a:pPr>
              <a:defRPr/>
            </a:pPr>
            <a:r>
              <a:rPr lang="fa-IR" sz="2600" dirty="0">
                <a:solidFill>
                  <a:schemeClr val="bg1"/>
                </a:solidFill>
              </a:rPr>
              <a:t>رفتار غیر انطباقی قابل ملاحظه بالینی یا تغییرات روانشناختی مثل پرخاشگری  بی ثباتی خلق اختلال قضاوت که در حین مصرف  یا مدت کوتاهی پس از مصرف دیده شود</a:t>
            </a:r>
          </a:p>
          <a:p>
            <a:pPr>
              <a:defRPr/>
            </a:pPr>
            <a:r>
              <a:rPr lang="fa-IR" sz="2600" dirty="0">
                <a:solidFill>
                  <a:schemeClr val="bg1"/>
                </a:solidFill>
              </a:rPr>
              <a:t>تکلم جویده جویده</a:t>
            </a:r>
          </a:p>
          <a:p>
            <a:pPr>
              <a:defRPr/>
            </a:pPr>
            <a:r>
              <a:rPr lang="fa-IR" sz="2600" dirty="0">
                <a:solidFill>
                  <a:schemeClr val="bg1"/>
                </a:solidFill>
              </a:rPr>
              <a:t>ناهماهنگی حرکتی</a:t>
            </a:r>
          </a:p>
          <a:p>
            <a:pPr>
              <a:defRPr/>
            </a:pPr>
            <a:r>
              <a:rPr lang="fa-IR" sz="2600" dirty="0">
                <a:solidFill>
                  <a:schemeClr val="bg1"/>
                </a:solidFill>
              </a:rPr>
              <a:t>راه رفتن بی ثبات</a:t>
            </a:r>
          </a:p>
          <a:p>
            <a:pPr>
              <a:defRPr/>
            </a:pPr>
            <a:r>
              <a:rPr lang="fa-IR" sz="2600" dirty="0">
                <a:solidFill>
                  <a:schemeClr val="bg1"/>
                </a:solidFill>
              </a:rPr>
              <a:t>اختلال توجه یا حافظه</a:t>
            </a:r>
          </a:p>
          <a:p>
            <a:pPr>
              <a:defRPr/>
            </a:pPr>
            <a:r>
              <a:rPr lang="fa-IR" sz="2600" dirty="0">
                <a:solidFill>
                  <a:schemeClr val="bg1"/>
                </a:solidFill>
              </a:rPr>
              <a:t>بهت یا اغما</a:t>
            </a:r>
          </a:p>
          <a:p>
            <a:pPr marL="0" indent="0">
              <a:buNone/>
            </a:pPr>
            <a:endParaRPr lang="fa-IR" dirty="0"/>
          </a:p>
        </p:txBody>
      </p:sp>
    </p:spTree>
    <p:extLst>
      <p:ext uri="{BB962C8B-B14F-4D97-AF65-F5344CB8AC3E}">
        <p14:creationId xmlns:p14="http://schemas.microsoft.com/office/powerpoint/2010/main" val="326737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0" cap="none" dirty="0">
                <a:solidFill>
                  <a:srgbClr val="FF3300"/>
                </a:solidFill>
                <a:effectLst>
                  <a:outerShdw blurRad="38100" dist="38100" dir="2700000" algn="tl">
                    <a:srgbClr val="000000"/>
                  </a:outerShdw>
                </a:effectLst>
                <a:latin typeface="Tahoma"/>
                <a:cs typeface="Arial"/>
              </a:rPr>
              <a:t>Alcohol Withdrawal</a:t>
            </a:r>
            <a:endParaRPr lang="fa-IR" dirty="0"/>
          </a:p>
        </p:txBody>
      </p:sp>
      <p:sp>
        <p:nvSpPr>
          <p:cNvPr id="3" name="Content Placeholder 2"/>
          <p:cNvSpPr>
            <a:spLocks noGrp="1"/>
          </p:cNvSpPr>
          <p:nvPr>
            <p:ph idx="1"/>
          </p:nvPr>
        </p:nvSpPr>
        <p:spPr>
          <a:xfrm>
            <a:off x="1141413" y="1906073"/>
            <a:ext cx="9905998" cy="3885128"/>
          </a:xfrm>
        </p:spPr>
        <p:txBody>
          <a:bodyPr>
            <a:normAutofit lnSpcReduction="10000"/>
          </a:bodyPr>
          <a:lstStyle/>
          <a:p>
            <a:pPr algn="l" rtl="0">
              <a:defRPr/>
            </a:pPr>
            <a:r>
              <a:rPr lang="en-US" dirty="0">
                <a:solidFill>
                  <a:schemeClr val="bg1"/>
                </a:solidFill>
              </a:rPr>
              <a:t> </a:t>
            </a:r>
            <a:r>
              <a:rPr lang="en-US" sz="2600" dirty="0">
                <a:solidFill>
                  <a:schemeClr val="bg1"/>
                </a:solidFill>
              </a:rPr>
              <a:t>These include a </a:t>
            </a:r>
            <a:r>
              <a:rPr lang="en-US" sz="2600" dirty="0">
                <a:solidFill>
                  <a:srgbClr val="C00000"/>
                </a:solidFill>
              </a:rPr>
              <a:t>coarse tremor of the hands</a:t>
            </a:r>
            <a:r>
              <a:rPr lang="en-US" sz="2600" dirty="0">
                <a:solidFill>
                  <a:schemeClr val="bg1"/>
                </a:solidFill>
              </a:rPr>
              <a:t>, </a:t>
            </a:r>
            <a:r>
              <a:rPr lang="en-US" sz="2600" dirty="0">
                <a:solidFill>
                  <a:srgbClr val="C00000"/>
                </a:solidFill>
              </a:rPr>
              <a:t>insomnia</a:t>
            </a:r>
            <a:r>
              <a:rPr lang="en-US" sz="2600" dirty="0">
                <a:solidFill>
                  <a:schemeClr val="bg1"/>
                </a:solidFill>
              </a:rPr>
              <a:t>, </a:t>
            </a:r>
            <a:r>
              <a:rPr lang="en-US" sz="2600" dirty="0">
                <a:solidFill>
                  <a:srgbClr val="C00000"/>
                </a:solidFill>
              </a:rPr>
              <a:t>anxiety</a:t>
            </a:r>
            <a:r>
              <a:rPr lang="en-US" sz="2600" dirty="0">
                <a:solidFill>
                  <a:schemeClr val="bg1"/>
                </a:solidFill>
              </a:rPr>
              <a:t>, and </a:t>
            </a:r>
            <a:r>
              <a:rPr lang="en-US" sz="2600" dirty="0">
                <a:solidFill>
                  <a:srgbClr val="C00000"/>
                </a:solidFill>
              </a:rPr>
              <a:t>increased blood pressure</a:t>
            </a:r>
            <a:r>
              <a:rPr lang="en-US" sz="2600" dirty="0">
                <a:solidFill>
                  <a:schemeClr val="bg1"/>
                </a:solidFill>
              </a:rPr>
              <a:t>, </a:t>
            </a:r>
            <a:r>
              <a:rPr lang="en-US" sz="2600" dirty="0">
                <a:solidFill>
                  <a:srgbClr val="C00000"/>
                </a:solidFill>
              </a:rPr>
              <a:t>heart rate</a:t>
            </a:r>
            <a:r>
              <a:rPr lang="en-US" sz="2600" dirty="0">
                <a:solidFill>
                  <a:schemeClr val="bg1"/>
                </a:solidFill>
              </a:rPr>
              <a:t>, </a:t>
            </a:r>
            <a:r>
              <a:rPr lang="en-US" sz="2600" dirty="0">
                <a:solidFill>
                  <a:srgbClr val="C00000"/>
                </a:solidFill>
              </a:rPr>
              <a:t>body temperature</a:t>
            </a:r>
            <a:r>
              <a:rPr lang="en-US" sz="2600" dirty="0">
                <a:solidFill>
                  <a:schemeClr val="bg1"/>
                </a:solidFill>
              </a:rPr>
              <a:t>, and </a:t>
            </a:r>
            <a:r>
              <a:rPr lang="en-US" sz="2600" dirty="0">
                <a:solidFill>
                  <a:srgbClr val="C00000"/>
                </a:solidFill>
              </a:rPr>
              <a:t>respiratory rate</a:t>
            </a:r>
          </a:p>
          <a:p>
            <a:pPr algn="l" rtl="0">
              <a:defRPr/>
            </a:pPr>
            <a:r>
              <a:rPr lang="en-US" sz="2600" dirty="0">
                <a:solidFill>
                  <a:schemeClr val="bg1"/>
                </a:solidFill>
              </a:rPr>
              <a:t>more of withdrawals </a:t>
            </a:r>
            <a:r>
              <a:rPr lang="en-US" sz="2600" dirty="0">
                <a:solidFill>
                  <a:srgbClr val="C00000"/>
                </a:solidFill>
              </a:rPr>
              <a:t>are limited to these mild or moderate symptoms,</a:t>
            </a:r>
            <a:r>
              <a:rPr lang="en-US" sz="2600" dirty="0">
                <a:solidFill>
                  <a:schemeClr val="bg1"/>
                </a:solidFill>
              </a:rPr>
              <a:t> for </a:t>
            </a:r>
            <a:r>
              <a:rPr lang="en-US" sz="2600" dirty="0">
                <a:solidFill>
                  <a:srgbClr val="C00000"/>
                </a:solidFill>
              </a:rPr>
              <a:t>3 to 5 percent</a:t>
            </a:r>
            <a:r>
              <a:rPr lang="en-US" sz="2600" dirty="0">
                <a:solidFill>
                  <a:schemeClr val="bg1"/>
                </a:solidFill>
              </a:rPr>
              <a:t>, the symptoms include convulsions or delirium.</a:t>
            </a:r>
          </a:p>
          <a:p>
            <a:pPr algn="l" rtl="0">
              <a:defRPr/>
            </a:pPr>
            <a:r>
              <a:rPr lang="en-US" sz="2600" dirty="0">
                <a:solidFill>
                  <a:schemeClr val="bg1"/>
                </a:solidFill>
              </a:rPr>
              <a:t>Withdrawal phenomena are likely to begin within approximately 8 hours of abstinence, peak in </a:t>
            </a:r>
            <a:r>
              <a:rPr lang="en-US" sz="2600" dirty="0" err="1" smtClean="0">
                <a:solidFill>
                  <a:schemeClr val="bg1"/>
                </a:solidFill>
              </a:rPr>
              <a:t>intensition</a:t>
            </a:r>
            <a:r>
              <a:rPr lang="en-US" sz="2600" dirty="0" smtClean="0">
                <a:solidFill>
                  <a:schemeClr val="bg1"/>
                </a:solidFill>
              </a:rPr>
              <a:t> </a:t>
            </a:r>
            <a:r>
              <a:rPr lang="en-US" sz="2600" dirty="0">
                <a:solidFill>
                  <a:schemeClr val="bg1"/>
                </a:solidFill>
              </a:rPr>
              <a:t>the second or third day, and markedly diminish by the fourth or fifth day.</a:t>
            </a:r>
            <a:endParaRPr lang="fa-IR" sz="2600" dirty="0">
              <a:solidFill>
                <a:schemeClr val="bg1"/>
              </a:solidFill>
            </a:endParaRPr>
          </a:p>
          <a:p>
            <a:endParaRPr lang="fa-IR" dirty="0"/>
          </a:p>
        </p:txBody>
      </p:sp>
    </p:spTree>
    <p:extLst>
      <p:ext uri="{BB962C8B-B14F-4D97-AF65-F5344CB8AC3E}">
        <p14:creationId xmlns:p14="http://schemas.microsoft.com/office/powerpoint/2010/main" val="3527623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a-IR" sz="4400" b="1" kern="0" cap="none" dirty="0">
                <a:solidFill>
                  <a:srgbClr val="FFFF99"/>
                </a:solidFill>
                <a:effectLst>
                  <a:outerShdw blurRad="38100" dist="38100" dir="2700000" algn="tl">
                    <a:srgbClr val="000000"/>
                  </a:outerShdw>
                </a:effectLst>
                <a:latin typeface="Tahoma"/>
                <a:cs typeface="Arial"/>
              </a:rPr>
              <a:t>Withdrawal Symptoms</a:t>
            </a:r>
            <a:endParaRPr lang="fa-IR" dirty="0"/>
          </a:p>
        </p:txBody>
      </p:sp>
      <p:sp>
        <p:nvSpPr>
          <p:cNvPr id="3" name="Content Placeholder 2"/>
          <p:cNvSpPr>
            <a:spLocks noGrp="1"/>
          </p:cNvSpPr>
          <p:nvPr>
            <p:ph idx="1"/>
          </p:nvPr>
        </p:nvSpPr>
        <p:spPr/>
        <p:txBody>
          <a:bodyPr>
            <a:normAutofit lnSpcReduction="10000"/>
          </a:bodyPr>
          <a:lstStyle/>
          <a:p>
            <a:pPr marL="457200" lvl="1" indent="0" algn="l">
              <a:lnSpc>
                <a:spcPct val="90000"/>
              </a:lnSpc>
              <a:buNone/>
              <a:defRPr/>
            </a:pPr>
            <a:r>
              <a:rPr lang="en-US" altLang="fa-IR" sz="3200" dirty="0">
                <a:solidFill>
                  <a:schemeClr val="bg1"/>
                </a:solidFill>
              </a:rPr>
              <a:t>Cognitive/attention deficits</a:t>
            </a:r>
          </a:p>
          <a:p>
            <a:pPr marL="457200" lvl="1" indent="0" algn="l">
              <a:lnSpc>
                <a:spcPct val="90000"/>
              </a:lnSpc>
              <a:buNone/>
              <a:defRPr/>
            </a:pPr>
            <a:r>
              <a:rPr lang="en-US" altLang="fa-IR" sz="3200" dirty="0">
                <a:solidFill>
                  <a:schemeClr val="bg1"/>
                </a:solidFill>
              </a:rPr>
              <a:t>Sleep disturbance</a:t>
            </a:r>
          </a:p>
          <a:p>
            <a:pPr marL="457200" lvl="1" indent="0" algn="l">
              <a:lnSpc>
                <a:spcPct val="90000"/>
              </a:lnSpc>
              <a:buNone/>
              <a:defRPr/>
            </a:pPr>
            <a:r>
              <a:rPr lang="en-US" altLang="fa-IR" sz="3200" dirty="0">
                <a:solidFill>
                  <a:schemeClr val="bg1"/>
                </a:solidFill>
              </a:rPr>
              <a:t>Increased appetite</a:t>
            </a:r>
          </a:p>
          <a:p>
            <a:pPr marL="457200" lvl="1" indent="0" algn="l">
              <a:lnSpc>
                <a:spcPct val="90000"/>
              </a:lnSpc>
              <a:buNone/>
              <a:defRPr/>
            </a:pPr>
            <a:r>
              <a:rPr lang="en-US" altLang="fa-IR" sz="3200" dirty="0">
                <a:solidFill>
                  <a:schemeClr val="bg1"/>
                </a:solidFill>
              </a:rPr>
              <a:t>Anger</a:t>
            </a:r>
          </a:p>
          <a:p>
            <a:pPr marL="457200" lvl="1" indent="0" algn="l">
              <a:lnSpc>
                <a:spcPct val="90000"/>
              </a:lnSpc>
              <a:buNone/>
              <a:defRPr/>
            </a:pPr>
            <a:r>
              <a:rPr lang="en-US" altLang="fa-IR" sz="3200" dirty="0">
                <a:solidFill>
                  <a:schemeClr val="bg1"/>
                </a:solidFill>
              </a:rPr>
              <a:t>Hostility </a:t>
            </a:r>
          </a:p>
          <a:p>
            <a:pPr marL="457200" lvl="1" indent="0" algn="l">
              <a:lnSpc>
                <a:spcPct val="90000"/>
              </a:lnSpc>
              <a:buNone/>
              <a:defRPr/>
            </a:pPr>
            <a:r>
              <a:rPr lang="en-US" altLang="fa-IR" sz="3200" dirty="0">
                <a:solidFill>
                  <a:schemeClr val="bg1"/>
                </a:solidFill>
              </a:rPr>
              <a:t>Aggression</a:t>
            </a:r>
          </a:p>
          <a:p>
            <a:pPr marL="457200" lvl="1" indent="0" algn="l">
              <a:lnSpc>
                <a:spcPct val="90000"/>
              </a:lnSpc>
              <a:buNone/>
              <a:defRPr/>
            </a:pPr>
            <a:r>
              <a:rPr lang="en-US" altLang="fa-IR" sz="3200" dirty="0">
                <a:solidFill>
                  <a:schemeClr val="bg1"/>
                </a:solidFill>
              </a:rPr>
              <a:t>Slow regaining of emotional equilibrium</a:t>
            </a:r>
          </a:p>
          <a:p>
            <a:pPr algn="l">
              <a:defRPr/>
            </a:pPr>
            <a:endParaRPr lang="fa-IR" dirty="0">
              <a:solidFill>
                <a:schemeClr val="bg1"/>
              </a:solidFill>
            </a:endParaRPr>
          </a:p>
          <a:p>
            <a:endParaRPr lang="fa-IR" dirty="0"/>
          </a:p>
        </p:txBody>
      </p:sp>
      <p:pic>
        <p:nvPicPr>
          <p:cNvPr id="4" name="Picture 9" descr="MPj038532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96" y="2249487"/>
            <a:ext cx="3387777" cy="254736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71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rgbClr val="FF3300"/>
                </a:solidFill>
                <a:effectLst>
                  <a:outerShdw blurRad="38100" dist="38100" dir="2700000" algn="tl">
                    <a:srgbClr val="000000"/>
                  </a:outerShdw>
                </a:effectLst>
                <a:latin typeface="Tahoma"/>
                <a:cs typeface="Arial"/>
              </a:rPr>
              <a:t>علایم ترک </a:t>
            </a:r>
            <a:endParaRPr lang="fa-IR" dirty="0"/>
          </a:p>
        </p:txBody>
      </p:sp>
      <p:pic>
        <p:nvPicPr>
          <p:cNvPr id="4" name="Content Placeholder 3"/>
          <p:cNvPicPr>
            <a:picLocks noGrp="1" noChangeAspect="1"/>
          </p:cNvPicPr>
          <p:nvPr>
            <p:ph idx="1"/>
          </p:nvPr>
        </p:nvPicPr>
        <p:blipFill>
          <a:blip r:embed="rId2"/>
          <a:stretch>
            <a:fillRect/>
          </a:stretch>
        </p:blipFill>
        <p:spPr>
          <a:xfrm>
            <a:off x="3612630" y="2249488"/>
            <a:ext cx="5621311" cy="3541712"/>
          </a:xfrm>
          <a:prstGeom prst="rect">
            <a:avLst/>
          </a:prstGeom>
        </p:spPr>
      </p:pic>
    </p:spTree>
    <p:extLst>
      <p:ext uri="{BB962C8B-B14F-4D97-AF65-F5344CB8AC3E}">
        <p14:creationId xmlns:p14="http://schemas.microsoft.com/office/powerpoint/2010/main" val="2836740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علائم کلاسیک ترک</a:t>
            </a:r>
          </a:p>
        </p:txBody>
      </p:sp>
      <p:pic>
        <p:nvPicPr>
          <p:cNvPr id="4" name="Content Placeholder 3"/>
          <p:cNvPicPr>
            <a:picLocks noGrp="1" noChangeAspect="1"/>
          </p:cNvPicPr>
          <p:nvPr>
            <p:ph idx="1"/>
          </p:nvPr>
        </p:nvPicPr>
        <p:blipFill>
          <a:blip r:embed="rId2"/>
          <a:stretch>
            <a:fillRect/>
          </a:stretch>
        </p:blipFill>
        <p:spPr>
          <a:xfrm>
            <a:off x="2604065" y="2109967"/>
            <a:ext cx="7615003" cy="3541712"/>
          </a:xfrm>
          <a:prstGeom prst="rect">
            <a:avLst/>
          </a:prstGeom>
        </p:spPr>
      </p:pic>
    </p:spTree>
    <p:extLst>
      <p:ext uri="{BB962C8B-B14F-4D97-AF65-F5344CB8AC3E}">
        <p14:creationId xmlns:p14="http://schemas.microsoft.com/office/powerpoint/2010/main" val="3067534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chemeClr val="bg1"/>
                </a:solidFill>
              </a:rPr>
              <a:t>درمان:</a:t>
            </a:r>
          </a:p>
        </p:txBody>
      </p:sp>
      <p:pic>
        <p:nvPicPr>
          <p:cNvPr id="5" name="Content Placeholder 4"/>
          <p:cNvPicPr>
            <a:picLocks noGrp="1" noChangeAspect="1"/>
          </p:cNvPicPr>
          <p:nvPr>
            <p:ph idx="1"/>
          </p:nvPr>
        </p:nvPicPr>
        <p:blipFill>
          <a:blip r:embed="rId2"/>
          <a:stretch>
            <a:fillRect/>
          </a:stretch>
        </p:blipFill>
        <p:spPr>
          <a:xfrm>
            <a:off x="2369713" y="2249488"/>
            <a:ext cx="8333263" cy="3541712"/>
          </a:xfrm>
          <a:prstGeom prst="rect">
            <a:avLst/>
          </a:prstGeom>
        </p:spPr>
      </p:pic>
    </p:spTree>
    <p:extLst>
      <p:ext uri="{BB962C8B-B14F-4D97-AF65-F5344CB8AC3E}">
        <p14:creationId xmlns:p14="http://schemas.microsoft.com/office/powerpoint/2010/main" val="161499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Prevalence of Drinking </a:t>
            </a:r>
            <a:endParaRPr lang="fa-IR" b="1" dirty="0">
              <a:solidFill>
                <a:srgbClr val="FF0000"/>
              </a:solidFill>
            </a:endParaRPr>
          </a:p>
        </p:txBody>
      </p:sp>
      <p:sp>
        <p:nvSpPr>
          <p:cNvPr id="3" name="Content Placeholder 2"/>
          <p:cNvSpPr>
            <a:spLocks noGrp="1"/>
          </p:cNvSpPr>
          <p:nvPr>
            <p:ph idx="1"/>
          </p:nvPr>
        </p:nvSpPr>
        <p:spPr>
          <a:xfrm>
            <a:off x="1141412" y="1700011"/>
            <a:ext cx="10230633" cy="4091190"/>
          </a:xfrm>
        </p:spPr>
        <p:txBody>
          <a:bodyPr>
            <a:noAutofit/>
          </a:bodyPr>
          <a:lstStyle/>
          <a:p>
            <a:pPr marL="0" indent="0" algn="l">
              <a:buNone/>
            </a:pPr>
            <a:r>
              <a:rPr lang="en-US" sz="2800" dirty="0">
                <a:solidFill>
                  <a:schemeClr val="bg1"/>
                </a:solidFill>
              </a:rPr>
              <a:t>At some time during life, </a:t>
            </a:r>
            <a:r>
              <a:rPr lang="en-US" sz="2800" dirty="0">
                <a:solidFill>
                  <a:srgbClr val="FF0000"/>
                </a:solidFill>
              </a:rPr>
              <a:t>90 percent </a:t>
            </a:r>
            <a:r>
              <a:rPr lang="en-US" sz="2800" dirty="0">
                <a:solidFill>
                  <a:schemeClr val="bg1"/>
                </a:solidFill>
              </a:rPr>
              <a:t>of the population in the </a:t>
            </a:r>
            <a:r>
              <a:rPr lang="en-US" sz="2800" dirty="0" smtClean="0">
                <a:solidFill>
                  <a:schemeClr val="bg1"/>
                </a:solidFill>
              </a:rPr>
              <a:t>United </a:t>
            </a:r>
            <a:r>
              <a:rPr lang="en-US" sz="2800" dirty="0">
                <a:solidFill>
                  <a:schemeClr val="bg1"/>
                </a:solidFill>
              </a:rPr>
              <a:t>States drinks, with most people beginning their alcohol intake in the early to middle teens (Table 20.2-1). By the </a:t>
            </a:r>
            <a:r>
              <a:rPr lang="en-US" sz="2800" dirty="0">
                <a:solidFill>
                  <a:srgbClr val="FF0000"/>
                </a:solidFill>
              </a:rPr>
              <a:t>end of high school, 80 percent</a:t>
            </a:r>
            <a:r>
              <a:rPr lang="en-US" sz="2800" dirty="0">
                <a:solidFill>
                  <a:schemeClr val="bg1"/>
                </a:solidFill>
              </a:rPr>
              <a:t> of students have consumed alcohol, and more than </a:t>
            </a:r>
            <a:r>
              <a:rPr lang="en-US" sz="2800" dirty="0">
                <a:solidFill>
                  <a:srgbClr val="FF0000"/>
                </a:solidFill>
              </a:rPr>
              <a:t>60 percent </a:t>
            </a:r>
            <a:r>
              <a:rPr lang="en-US" sz="2800" dirty="0">
                <a:solidFill>
                  <a:schemeClr val="bg1"/>
                </a:solidFill>
              </a:rPr>
              <a:t>have been </a:t>
            </a:r>
            <a:r>
              <a:rPr lang="en-US" sz="2800" dirty="0">
                <a:solidFill>
                  <a:srgbClr val="FF0000"/>
                </a:solidFill>
              </a:rPr>
              <a:t>intoxicated</a:t>
            </a:r>
            <a:r>
              <a:rPr lang="en-US" sz="2800" dirty="0">
                <a:solidFill>
                  <a:schemeClr val="bg1"/>
                </a:solidFill>
              </a:rPr>
              <a:t>. At any time, two of three men are drinkers, with a ratio of persisting alcohol intake of approximately 1.3 men to 1.0 women, and the highest prevalence of drinking from the middle or late teens to the mid-20s</a:t>
            </a:r>
            <a:endParaRPr lang="fa-IR" sz="2800" dirty="0">
              <a:solidFill>
                <a:schemeClr val="bg1"/>
              </a:solidFill>
            </a:endParaRPr>
          </a:p>
        </p:txBody>
      </p:sp>
    </p:spTree>
    <p:extLst>
      <p:ext uri="{BB962C8B-B14F-4D97-AF65-F5344CB8AC3E}">
        <p14:creationId xmlns:p14="http://schemas.microsoft.com/office/powerpoint/2010/main" val="1287618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دلیریوم </a:t>
            </a:r>
          </a:p>
        </p:txBody>
      </p:sp>
      <p:pic>
        <p:nvPicPr>
          <p:cNvPr id="4" name="Content Placeholder 3"/>
          <p:cNvPicPr>
            <a:picLocks noGrp="1" noChangeAspect="1"/>
          </p:cNvPicPr>
          <p:nvPr>
            <p:ph idx="1"/>
          </p:nvPr>
        </p:nvPicPr>
        <p:blipFill>
          <a:blip r:embed="rId2"/>
          <a:stretch>
            <a:fillRect/>
          </a:stretch>
        </p:blipFill>
        <p:spPr>
          <a:xfrm>
            <a:off x="2009104" y="2249488"/>
            <a:ext cx="8203842" cy="3541712"/>
          </a:xfrm>
          <a:prstGeom prst="rect">
            <a:avLst/>
          </a:prstGeom>
        </p:spPr>
      </p:pic>
    </p:spTree>
    <p:extLst>
      <p:ext uri="{BB962C8B-B14F-4D97-AF65-F5344CB8AC3E}">
        <p14:creationId xmlns:p14="http://schemas.microsoft.com/office/powerpoint/2010/main" val="2558476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9843" y="1110947"/>
            <a:ext cx="8364437" cy="4584589"/>
          </a:xfrm>
          <a:prstGeom prst="rect">
            <a:avLst/>
          </a:prstGeom>
        </p:spPr>
      </p:pic>
    </p:spTree>
    <p:extLst>
      <p:ext uri="{BB962C8B-B14F-4D97-AF65-F5344CB8AC3E}">
        <p14:creationId xmlns:p14="http://schemas.microsoft.com/office/powerpoint/2010/main" val="149080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رعشه </a:t>
            </a:r>
            <a:r>
              <a:rPr lang="fa-IR" dirty="0" smtClean="0">
                <a:solidFill>
                  <a:schemeClr val="bg1"/>
                </a:solidFill>
              </a:rPr>
              <a:t>و سرآسیمگی </a:t>
            </a:r>
            <a:r>
              <a:rPr lang="fa-IR" dirty="0">
                <a:solidFill>
                  <a:schemeClr val="bg1"/>
                </a:solidFill>
              </a:rPr>
              <a:t>خفیف</a:t>
            </a:r>
          </a:p>
        </p:txBody>
      </p:sp>
      <p:pic>
        <p:nvPicPr>
          <p:cNvPr id="4" name="Content Placeholder 3"/>
          <p:cNvPicPr>
            <a:picLocks noGrp="1" noChangeAspect="1"/>
          </p:cNvPicPr>
          <p:nvPr>
            <p:ph idx="1"/>
          </p:nvPr>
        </p:nvPicPr>
        <p:blipFill>
          <a:blip r:embed="rId2"/>
          <a:stretch>
            <a:fillRect/>
          </a:stretch>
        </p:blipFill>
        <p:spPr>
          <a:xfrm>
            <a:off x="1985353" y="2395619"/>
            <a:ext cx="8218120" cy="3249450"/>
          </a:xfrm>
          <a:prstGeom prst="rect">
            <a:avLst/>
          </a:prstGeom>
        </p:spPr>
      </p:pic>
    </p:spTree>
    <p:extLst>
      <p:ext uri="{BB962C8B-B14F-4D97-AF65-F5344CB8AC3E}">
        <p14:creationId xmlns:p14="http://schemas.microsoft.com/office/powerpoint/2010/main" val="3590694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cs typeface="Arial"/>
              </a:rPr>
              <a:t>توهم زدگی</a:t>
            </a:r>
            <a:endParaRPr lang="fa-IR"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141413" y="2501386"/>
            <a:ext cx="9906000" cy="3037916"/>
          </a:xfrm>
          <a:prstGeom prst="rect">
            <a:avLst/>
          </a:prstGeom>
        </p:spPr>
      </p:pic>
    </p:spTree>
    <p:extLst>
      <p:ext uri="{BB962C8B-B14F-4D97-AF65-F5344CB8AC3E}">
        <p14:creationId xmlns:p14="http://schemas.microsoft.com/office/powerpoint/2010/main" val="1231207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cs typeface="Arial"/>
              </a:rPr>
              <a:t>سرآسیمگی شدید</a:t>
            </a:r>
            <a:endParaRPr lang="fa-IR"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021492" y="3213222"/>
            <a:ext cx="9906000" cy="624891"/>
          </a:xfrm>
          <a:prstGeom prst="rect">
            <a:avLst/>
          </a:prstGeom>
        </p:spPr>
      </p:pic>
    </p:spTree>
    <p:extLst>
      <p:ext uri="{BB962C8B-B14F-4D97-AF65-F5344CB8AC3E}">
        <p14:creationId xmlns:p14="http://schemas.microsoft.com/office/powerpoint/2010/main" val="2658140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rPr>
              <a:t>حملات تشنجی</a:t>
            </a:r>
            <a:endParaRPr lang="fa-IR" dirty="0">
              <a:solidFill>
                <a:schemeClr val="bg1"/>
              </a:solidFill>
            </a:endParaRPr>
          </a:p>
        </p:txBody>
      </p:sp>
      <p:sp>
        <p:nvSpPr>
          <p:cNvPr id="3" name="Content Placeholder 2"/>
          <p:cNvSpPr>
            <a:spLocks noGrp="1"/>
          </p:cNvSpPr>
          <p:nvPr>
            <p:ph idx="1"/>
          </p:nvPr>
        </p:nvSpPr>
        <p:spPr/>
        <p:txBody>
          <a:bodyPr/>
          <a:lstStyle/>
          <a:p>
            <a:pPr>
              <a:defRPr/>
            </a:pPr>
            <a:r>
              <a:rPr lang="fa-IR" dirty="0">
                <a:solidFill>
                  <a:schemeClr val="bg1"/>
                </a:solidFill>
              </a:rPr>
              <a:t>قالبی و منتشر است</a:t>
            </a:r>
          </a:p>
          <a:p>
            <a:pPr>
              <a:defRPr/>
            </a:pPr>
            <a:r>
              <a:rPr lang="fa-IR" dirty="0">
                <a:solidFill>
                  <a:schemeClr val="bg1"/>
                </a:solidFill>
              </a:rPr>
              <a:t>تونیک کلونیک میباشد</a:t>
            </a:r>
          </a:p>
          <a:p>
            <a:pPr>
              <a:defRPr/>
            </a:pPr>
            <a:r>
              <a:rPr lang="fa-IR" dirty="0">
                <a:solidFill>
                  <a:schemeClr val="bg1"/>
                </a:solidFill>
              </a:rPr>
              <a:t>بیماران اغلب ظرف 3 تا 6 ساعت پس از اولین تشنج دچار چندین حمله تشنجی میشوند</a:t>
            </a:r>
          </a:p>
          <a:p>
            <a:pPr>
              <a:defRPr/>
            </a:pPr>
            <a:r>
              <a:rPr lang="fa-IR" dirty="0">
                <a:solidFill>
                  <a:schemeClr val="bg1"/>
                </a:solidFill>
              </a:rPr>
              <a:t>صرع مداوم  نادر است ودر کمتر از 3 درصد افراد رخ میدهد</a:t>
            </a:r>
          </a:p>
          <a:p>
            <a:pPr>
              <a:defRPr/>
            </a:pPr>
            <a:r>
              <a:rPr lang="fa-IR" dirty="0">
                <a:solidFill>
                  <a:schemeClr val="bg1"/>
                </a:solidFill>
              </a:rPr>
              <a:t>نیاز به تجویز داروی ضد تشنج نیست</a:t>
            </a:r>
          </a:p>
          <a:p>
            <a:pPr>
              <a:defRPr/>
            </a:pPr>
            <a:r>
              <a:rPr lang="fa-IR" dirty="0">
                <a:solidFill>
                  <a:schemeClr val="bg1"/>
                </a:solidFill>
              </a:rPr>
              <a:t>مراقب هیپوگلیسمی هیپوناترمی هیپومنیزمی ناشی از مصرف الکل باشید</a:t>
            </a:r>
          </a:p>
          <a:p>
            <a:endParaRPr lang="fa-IR" dirty="0"/>
          </a:p>
        </p:txBody>
      </p:sp>
    </p:spTree>
    <p:extLst>
      <p:ext uri="{BB962C8B-B14F-4D97-AF65-F5344CB8AC3E}">
        <p14:creationId xmlns:p14="http://schemas.microsoft.com/office/powerpoint/2010/main" val="1553225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rPr>
              <a:t>حملات تشنجی</a:t>
            </a:r>
            <a:endParaRPr lang="fa-IR"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141413" y="2983044"/>
            <a:ext cx="9906000" cy="1199212"/>
          </a:xfrm>
          <a:prstGeom prst="rect">
            <a:avLst/>
          </a:prstGeom>
        </p:spPr>
      </p:pic>
    </p:spTree>
    <p:extLst>
      <p:ext uri="{BB962C8B-B14F-4D97-AF65-F5344CB8AC3E}">
        <p14:creationId xmlns:p14="http://schemas.microsoft.com/office/powerpoint/2010/main" val="2194131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0" cap="none" dirty="0">
                <a:solidFill>
                  <a:srgbClr val="FF3300"/>
                </a:solidFill>
                <a:effectLst>
                  <a:outerShdw blurRad="38100" dist="38100" dir="2700000" algn="tl">
                    <a:srgbClr val="000000"/>
                  </a:outerShdw>
                </a:effectLst>
                <a:latin typeface="Tahoma"/>
                <a:cs typeface="Arial"/>
              </a:rPr>
              <a:t>Alcohol Withdrawal Delirium</a:t>
            </a:r>
            <a:endParaRPr lang="fa-IR" dirty="0"/>
          </a:p>
        </p:txBody>
      </p:sp>
      <p:sp>
        <p:nvSpPr>
          <p:cNvPr id="3" name="Content Placeholder 2"/>
          <p:cNvSpPr>
            <a:spLocks noGrp="1"/>
          </p:cNvSpPr>
          <p:nvPr>
            <p:ph idx="1"/>
          </p:nvPr>
        </p:nvSpPr>
        <p:spPr/>
        <p:txBody>
          <a:bodyPr/>
          <a:lstStyle/>
          <a:p>
            <a:pPr algn="l" rtl="0">
              <a:defRPr/>
            </a:pPr>
            <a:r>
              <a:rPr lang="en-US" sz="2800" dirty="0">
                <a:solidFill>
                  <a:schemeClr val="bg1"/>
                </a:solidFill>
              </a:rPr>
              <a:t>For the less than 5 percent of intoxications and withdrawals accompanied by severe cognitive symptoms</a:t>
            </a:r>
          </a:p>
          <a:p>
            <a:pPr algn="l" rtl="0">
              <a:defRPr/>
            </a:pPr>
            <a:r>
              <a:rPr lang="en-US" sz="2800" dirty="0">
                <a:solidFill>
                  <a:schemeClr val="bg1"/>
                </a:solidFill>
              </a:rPr>
              <a:t>When this agitated confusion is associated with tactile or visual hallucinations, the diagnosis of alcohol withdrawal delirium (also called delirium tremens) can be made. </a:t>
            </a:r>
            <a:endParaRPr lang="fa-IR" sz="2800" dirty="0">
              <a:solidFill>
                <a:schemeClr val="bg1"/>
              </a:solidFill>
            </a:endParaRPr>
          </a:p>
          <a:p>
            <a:endParaRPr lang="fa-IR" dirty="0"/>
          </a:p>
        </p:txBody>
      </p:sp>
    </p:spTree>
    <p:extLst>
      <p:ext uri="{BB962C8B-B14F-4D97-AF65-F5344CB8AC3E}">
        <p14:creationId xmlns:p14="http://schemas.microsoft.com/office/powerpoint/2010/main" val="3223634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rPr>
              <a:t>دلیریوم</a:t>
            </a:r>
            <a:r>
              <a:rPr lang="fa-IR" sz="4400" kern="0" cap="none" dirty="0">
                <a:solidFill>
                  <a:srgbClr val="FF3300"/>
                </a:solidFill>
                <a:effectLst>
                  <a:outerShdw blurRad="38100" dist="38100" dir="2700000" algn="tl">
                    <a:srgbClr val="000000"/>
                  </a:outerShdw>
                </a:effectLst>
                <a:latin typeface="Tahoma"/>
                <a:cs typeface="Arial"/>
              </a:rPr>
              <a:t> </a:t>
            </a:r>
            <a:endParaRPr lang="fa-IR" dirty="0"/>
          </a:p>
        </p:txBody>
      </p:sp>
      <p:sp>
        <p:nvSpPr>
          <p:cNvPr id="3" name="Content Placeholder 2"/>
          <p:cNvSpPr>
            <a:spLocks noGrp="1"/>
          </p:cNvSpPr>
          <p:nvPr>
            <p:ph idx="1"/>
          </p:nvPr>
        </p:nvSpPr>
        <p:spPr/>
        <p:txBody>
          <a:bodyPr>
            <a:normAutofit fontScale="92500"/>
          </a:bodyPr>
          <a:lstStyle/>
          <a:p>
            <a:pPr>
              <a:defRPr/>
            </a:pPr>
            <a:r>
              <a:rPr lang="fa-IR" dirty="0">
                <a:solidFill>
                  <a:schemeClr val="bg1"/>
                </a:solidFill>
              </a:rPr>
              <a:t>یک فوریت طبی است</a:t>
            </a:r>
          </a:p>
          <a:p>
            <a:pPr>
              <a:defRPr/>
            </a:pPr>
            <a:r>
              <a:rPr lang="fa-IR" dirty="0">
                <a:solidFill>
                  <a:schemeClr val="bg1"/>
                </a:solidFill>
              </a:rPr>
              <a:t>ممکن است تهاجمی یا انتحاری باشند</a:t>
            </a:r>
          </a:p>
          <a:p>
            <a:pPr>
              <a:defRPr/>
            </a:pPr>
            <a:r>
              <a:rPr lang="fa-IR" dirty="0">
                <a:solidFill>
                  <a:schemeClr val="bg1"/>
                </a:solidFill>
              </a:rPr>
              <a:t>میزان مرگ 20 درصد در صورت عدم درمان است</a:t>
            </a:r>
          </a:p>
          <a:p>
            <a:pPr>
              <a:defRPr/>
            </a:pPr>
            <a:r>
              <a:rPr lang="fa-IR" dirty="0">
                <a:solidFill>
                  <a:schemeClr val="bg1"/>
                </a:solidFill>
              </a:rPr>
              <a:t>بیماری طبی همزمان شامل پنومونی بیماری کلیوی نارسایی کبد یا قلب</a:t>
            </a:r>
          </a:p>
          <a:p>
            <a:pPr>
              <a:defRPr/>
            </a:pPr>
            <a:r>
              <a:rPr lang="fa-IR" dirty="0">
                <a:solidFill>
                  <a:schemeClr val="bg1"/>
                </a:solidFill>
              </a:rPr>
              <a:t>با بیش فعالی سیستم سمپاتیک همراه است.تاکیکاردی تعریق تب اضطراب بیخوابی و افزایش فشار خون</a:t>
            </a:r>
          </a:p>
          <a:p>
            <a:pPr>
              <a:defRPr/>
            </a:pPr>
            <a:r>
              <a:rPr lang="fa-IR" dirty="0">
                <a:solidFill>
                  <a:schemeClr val="bg1"/>
                </a:solidFill>
              </a:rPr>
              <a:t>تحریک پذیری مفرط تا بی حالی</a:t>
            </a:r>
          </a:p>
          <a:p>
            <a:pPr marL="0" indent="0">
              <a:buNone/>
            </a:pPr>
            <a:endParaRPr lang="fa-IR" dirty="0"/>
          </a:p>
        </p:txBody>
      </p:sp>
    </p:spTree>
    <p:extLst>
      <p:ext uri="{BB962C8B-B14F-4D97-AF65-F5344CB8AC3E}">
        <p14:creationId xmlns:p14="http://schemas.microsoft.com/office/powerpoint/2010/main" val="230824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80512"/>
            <a:ext cx="11167672" cy="3296976"/>
          </a:xfrm>
          <a:prstGeom prst="rect">
            <a:avLst/>
          </a:prstGeom>
        </p:spPr>
      </p:pic>
    </p:spTree>
    <p:extLst>
      <p:ext uri="{BB962C8B-B14F-4D97-AF65-F5344CB8AC3E}">
        <p14:creationId xmlns:p14="http://schemas.microsoft.com/office/powerpoint/2010/main" val="174839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3" y="965915"/>
            <a:ext cx="9594761" cy="5016758"/>
          </a:xfrm>
          <a:prstGeom prst="rect">
            <a:avLst/>
          </a:prstGeom>
        </p:spPr>
        <p:txBody>
          <a:bodyPr wrap="square">
            <a:spAutoFit/>
          </a:bodyPr>
          <a:lstStyle/>
          <a:p>
            <a:r>
              <a:rPr lang="en-US" sz="3200" dirty="0">
                <a:solidFill>
                  <a:schemeClr val="bg1"/>
                </a:solidFill>
              </a:rPr>
              <a:t>Men and women with </a:t>
            </a:r>
            <a:r>
              <a:rPr lang="en-US" sz="3200" dirty="0">
                <a:solidFill>
                  <a:srgbClr val="FF0000"/>
                </a:solidFill>
              </a:rPr>
              <a:t>higher education </a:t>
            </a:r>
            <a:r>
              <a:rPr lang="en-US" sz="3200" dirty="0">
                <a:solidFill>
                  <a:schemeClr val="bg1"/>
                </a:solidFill>
              </a:rPr>
              <a:t>and income are most likely to imbibe, and, among </a:t>
            </a:r>
            <a:r>
              <a:rPr lang="en-US" sz="3200" dirty="0">
                <a:solidFill>
                  <a:srgbClr val="FF0000"/>
                </a:solidFill>
              </a:rPr>
              <a:t>religious</a:t>
            </a:r>
            <a:r>
              <a:rPr lang="en-US" sz="3200" dirty="0">
                <a:solidFill>
                  <a:schemeClr val="bg1"/>
                </a:solidFill>
              </a:rPr>
              <a:t> denominations, Jews have the </a:t>
            </a:r>
            <a:r>
              <a:rPr lang="en-US" sz="3200" dirty="0">
                <a:solidFill>
                  <a:srgbClr val="FF0000"/>
                </a:solidFill>
              </a:rPr>
              <a:t>highest proportion </a:t>
            </a:r>
            <a:r>
              <a:rPr lang="en-US" sz="3200" dirty="0">
                <a:solidFill>
                  <a:schemeClr val="bg1"/>
                </a:solidFill>
              </a:rPr>
              <a:t>who consume alcohol but among the </a:t>
            </a:r>
            <a:r>
              <a:rPr lang="en-US" sz="3200" dirty="0">
                <a:solidFill>
                  <a:srgbClr val="FF0000"/>
                </a:solidFill>
              </a:rPr>
              <a:t>lowest</a:t>
            </a:r>
            <a:r>
              <a:rPr lang="en-US" sz="3200" dirty="0">
                <a:solidFill>
                  <a:schemeClr val="bg1"/>
                </a:solidFill>
              </a:rPr>
              <a:t> rates of alcohol dependence. Other ethnicities, such as the Irish, have higher rates of severe alcohol problems, but they also have </a:t>
            </a:r>
            <a:r>
              <a:rPr lang="en-US" sz="3200" dirty="0" err="1">
                <a:solidFill>
                  <a:schemeClr val="bg1"/>
                </a:solidFill>
              </a:rPr>
              <a:t>signicantly</a:t>
            </a:r>
            <a:r>
              <a:rPr lang="en-US" sz="3200" dirty="0">
                <a:solidFill>
                  <a:schemeClr val="bg1"/>
                </a:solidFill>
              </a:rPr>
              <a:t> higher rates of abstentions. Some estimates show that more than 60 percent of men and women in some Native American and Inuit tribes have been alcohol dependent at some time</a:t>
            </a:r>
            <a:endParaRPr lang="fa-IR" sz="3200" dirty="0">
              <a:solidFill>
                <a:schemeClr val="bg1"/>
              </a:solidFill>
            </a:endParaRPr>
          </a:p>
        </p:txBody>
      </p:sp>
    </p:spTree>
    <p:extLst>
      <p:ext uri="{BB962C8B-B14F-4D97-AF65-F5344CB8AC3E}">
        <p14:creationId xmlns:p14="http://schemas.microsoft.com/office/powerpoint/2010/main" val="38422273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cs typeface="Arial"/>
              </a:rPr>
              <a:t>اختلال نسیانی</a:t>
            </a:r>
            <a:endParaRPr lang="fa-IR" dirty="0">
              <a:solidFill>
                <a:schemeClr val="bg1"/>
              </a:solidFill>
            </a:endParaRPr>
          </a:p>
        </p:txBody>
      </p:sp>
      <p:sp>
        <p:nvSpPr>
          <p:cNvPr id="3" name="Content Placeholder 2"/>
          <p:cNvSpPr>
            <a:spLocks noGrp="1"/>
          </p:cNvSpPr>
          <p:nvPr>
            <p:ph idx="1"/>
          </p:nvPr>
        </p:nvSpPr>
        <p:spPr/>
        <p:txBody>
          <a:bodyPr/>
          <a:lstStyle/>
          <a:p>
            <a:pPr>
              <a:defRPr/>
            </a:pPr>
            <a:r>
              <a:rPr lang="fa-IR" dirty="0">
                <a:solidFill>
                  <a:schemeClr val="bg1"/>
                </a:solidFill>
              </a:rPr>
              <a:t>اختلال در حافظه کوتاه مدت است که بر اثر مصرف مفرط و طولانی الکل ایجاد میشود</a:t>
            </a:r>
          </a:p>
          <a:p>
            <a:pPr>
              <a:defRPr/>
            </a:pPr>
            <a:r>
              <a:rPr lang="fa-IR" dirty="0">
                <a:solidFill>
                  <a:schemeClr val="bg1"/>
                </a:solidFill>
              </a:rPr>
              <a:t>زیر 35 سال نادر است</a:t>
            </a:r>
          </a:p>
          <a:p>
            <a:pPr>
              <a:defRPr/>
            </a:pPr>
            <a:r>
              <a:rPr lang="fa-IR" dirty="0">
                <a:solidFill>
                  <a:schemeClr val="bg1"/>
                </a:solidFill>
              </a:rPr>
              <a:t>سندروم ورنیکه-کورساکوف:</a:t>
            </a:r>
          </a:p>
          <a:p>
            <a:pPr>
              <a:defRPr/>
            </a:pPr>
            <a:r>
              <a:rPr lang="fa-IR" dirty="0">
                <a:solidFill>
                  <a:schemeClr val="bg1"/>
                </a:solidFill>
              </a:rPr>
              <a:t>آنسفالوپاتی ورنیکه یک رشته نشانه های حاد است که 100 درصد قابل بهبود است</a:t>
            </a:r>
          </a:p>
          <a:p>
            <a:pPr>
              <a:defRPr/>
            </a:pPr>
            <a:r>
              <a:rPr lang="fa-IR" dirty="0">
                <a:solidFill>
                  <a:schemeClr val="bg1"/>
                </a:solidFill>
              </a:rPr>
              <a:t>کورساکوف علائم مزمن است 20 درصد قابل بهبود است</a:t>
            </a:r>
          </a:p>
          <a:p>
            <a:endParaRPr lang="fa-IR" dirty="0"/>
          </a:p>
        </p:txBody>
      </p:sp>
    </p:spTree>
    <p:extLst>
      <p:ext uri="{BB962C8B-B14F-4D97-AF65-F5344CB8AC3E}">
        <p14:creationId xmlns:p14="http://schemas.microsoft.com/office/powerpoint/2010/main" val="2325226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rPr>
              <a:t>آنسفالوپاتی ورنیکه</a:t>
            </a:r>
            <a:endParaRPr lang="fa-IR"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defRPr/>
            </a:pPr>
            <a:r>
              <a:rPr lang="fa-IR" dirty="0">
                <a:solidFill>
                  <a:schemeClr val="bg1"/>
                </a:solidFill>
              </a:rPr>
              <a:t>مشخصات آن آتاکسی ،کژکاری دهلیزی ،سردرگمی</a:t>
            </a:r>
          </a:p>
          <a:p>
            <a:pPr>
              <a:defRPr/>
            </a:pPr>
            <a:r>
              <a:rPr lang="fa-IR" dirty="0">
                <a:solidFill>
                  <a:schemeClr val="bg1"/>
                </a:solidFill>
              </a:rPr>
              <a:t>نیستاگموس افقی ،فلج عضله مستقیم خارجی</a:t>
            </a:r>
          </a:p>
          <a:p>
            <a:pPr>
              <a:defRPr/>
            </a:pPr>
            <a:r>
              <a:rPr lang="fa-IR" dirty="0">
                <a:solidFill>
                  <a:schemeClr val="bg1"/>
                </a:solidFill>
              </a:rPr>
              <a:t>فلج نگاه دوچشمی معمولا دوطرف است</a:t>
            </a:r>
          </a:p>
          <a:p>
            <a:pPr>
              <a:defRPr/>
            </a:pPr>
            <a:r>
              <a:rPr lang="fa-IR" dirty="0">
                <a:solidFill>
                  <a:schemeClr val="bg1"/>
                </a:solidFill>
              </a:rPr>
              <a:t>واکنش کند نسبت به نور  ونابرابری مردمکها </a:t>
            </a:r>
          </a:p>
          <a:p>
            <a:pPr>
              <a:defRPr/>
            </a:pPr>
            <a:r>
              <a:rPr lang="fa-IR" dirty="0">
                <a:solidFill>
                  <a:schemeClr val="bg1"/>
                </a:solidFill>
              </a:rPr>
              <a:t>به مقادیر بالای تیامین تزریقی پاسخ سریع میدهد</a:t>
            </a:r>
          </a:p>
          <a:p>
            <a:pPr>
              <a:defRPr/>
            </a:pPr>
            <a:r>
              <a:rPr lang="fa-IR" dirty="0">
                <a:solidFill>
                  <a:schemeClr val="bg1"/>
                </a:solidFill>
              </a:rPr>
              <a:t>دوز 100 میلی گرم تیامین 2 تا 3بار در روز به مدت 1 تا 2 هفته یا 100 میلی گرم به هر لیترمحلول گلوکوز</a:t>
            </a:r>
          </a:p>
          <a:p>
            <a:pPr marL="0" indent="0">
              <a:buNone/>
            </a:pPr>
            <a:endParaRPr lang="fa-IR" dirty="0"/>
          </a:p>
        </p:txBody>
      </p:sp>
    </p:spTree>
    <p:extLst>
      <p:ext uri="{BB962C8B-B14F-4D97-AF65-F5344CB8AC3E}">
        <p14:creationId xmlns:p14="http://schemas.microsoft.com/office/powerpoint/2010/main" val="4051059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سندروم کورساکوف</a:t>
            </a:r>
          </a:p>
        </p:txBody>
      </p:sp>
      <p:sp>
        <p:nvSpPr>
          <p:cNvPr id="3" name="Content Placeholder 2"/>
          <p:cNvSpPr>
            <a:spLocks noGrp="1"/>
          </p:cNvSpPr>
          <p:nvPr>
            <p:ph idx="1"/>
          </p:nvPr>
        </p:nvSpPr>
        <p:spPr/>
        <p:txBody>
          <a:bodyPr/>
          <a:lstStyle/>
          <a:p>
            <a:pPr>
              <a:defRPr/>
            </a:pPr>
            <a:r>
              <a:rPr lang="fa-IR" dirty="0">
                <a:solidFill>
                  <a:schemeClr val="bg1"/>
                </a:solidFill>
              </a:rPr>
              <a:t>میتواند در پی ورنیکه ظاهر شود.از لحاظ فیزیوپاتولوژیک به هم مرتبط هستند</a:t>
            </a:r>
          </a:p>
          <a:p>
            <a:pPr>
              <a:defRPr/>
            </a:pPr>
            <a:r>
              <a:rPr lang="fa-IR" dirty="0">
                <a:solidFill>
                  <a:schemeClr val="bg1"/>
                </a:solidFill>
              </a:rPr>
              <a:t>سندروم تخریب روانی به خصوص اختلال حافظه نزدیک وفراموشی پیش گستر در یک بیمار هوشیار</a:t>
            </a:r>
          </a:p>
          <a:p>
            <a:pPr>
              <a:defRPr/>
            </a:pPr>
            <a:r>
              <a:rPr lang="fa-IR" dirty="0">
                <a:solidFill>
                  <a:schemeClr val="bg1"/>
                </a:solidFill>
              </a:rPr>
              <a:t>درمان تیامین روزانه تا300 میلی گرم به مدت 3 تا 12 ماه</a:t>
            </a:r>
          </a:p>
          <a:p>
            <a:pPr>
              <a:defRPr/>
            </a:pPr>
            <a:endParaRPr lang="fa-IR" dirty="0">
              <a:solidFill>
                <a:schemeClr val="bg1"/>
              </a:solidFill>
            </a:endParaRPr>
          </a:p>
          <a:p>
            <a:endParaRPr lang="fa-IR" dirty="0"/>
          </a:p>
        </p:txBody>
      </p:sp>
    </p:spTree>
    <p:extLst>
      <p:ext uri="{BB962C8B-B14F-4D97-AF65-F5344CB8AC3E}">
        <p14:creationId xmlns:p14="http://schemas.microsoft.com/office/powerpoint/2010/main" val="363944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kern="0" cap="none" dirty="0">
                <a:solidFill>
                  <a:srgbClr val="8C0000">
                    <a:lumMod val="60000"/>
                    <a:lumOff val="40000"/>
                  </a:srgbClr>
                </a:solidFill>
                <a:effectLst>
                  <a:outerShdw blurRad="38100" dist="38100" dir="2700000" algn="tl">
                    <a:srgbClr val="000000"/>
                  </a:outerShdw>
                </a:effectLst>
                <a:latin typeface="Tahoma"/>
                <a:cs typeface="Arial"/>
              </a:rPr>
              <a:t>Blackouts</a:t>
            </a:r>
            <a:endParaRPr lang="fa-IR" dirty="0"/>
          </a:p>
        </p:txBody>
      </p:sp>
      <p:sp>
        <p:nvSpPr>
          <p:cNvPr id="3" name="Content Placeholder 2"/>
          <p:cNvSpPr>
            <a:spLocks noGrp="1"/>
          </p:cNvSpPr>
          <p:nvPr>
            <p:ph idx="1"/>
          </p:nvPr>
        </p:nvSpPr>
        <p:spPr/>
        <p:txBody>
          <a:bodyPr>
            <a:normAutofit fontScale="92500" lnSpcReduction="10000"/>
          </a:bodyPr>
          <a:lstStyle/>
          <a:p>
            <a:pPr>
              <a:defRPr/>
            </a:pPr>
            <a:r>
              <a:rPr lang="fa-IR" dirty="0">
                <a:solidFill>
                  <a:schemeClr val="bg1"/>
                </a:solidFill>
              </a:rPr>
              <a:t>دوره های فراموشی الکل به فراموشی یکپارچه گذرا شباهت دارد</a:t>
            </a:r>
          </a:p>
          <a:p>
            <a:pPr>
              <a:defRPr/>
            </a:pPr>
            <a:r>
              <a:rPr lang="fa-IR" dirty="0">
                <a:solidFill>
                  <a:schemeClr val="bg1"/>
                </a:solidFill>
              </a:rPr>
              <a:t>پیش گستر هستند وهمراه مسمومیت الکلی رخ میدهد</a:t>
            </a:r>
          </a:p>
          <a:p>
            <a:pPr>
              <a:defRPr/>
            </a:pPr>
            <a:r>
              <a:rPr lang="fa-IR" dirty="0">
                <a:solidFill>
                  <a:schemeClr val="bg1"/>
                </a:solidFill>
              </a:rPr>
              <a:t>بسیار ناراحت کننده هستند</a:t>
            </a:r>
          </a:p>
          <a:p>
            <a:pPr>
              <a:defRPr/>
            </a:pPr>
            <a:r>
              <a:rPr lang="fa-IR" dirty="0">
                <a:solidFill>
                  <a:schemeClr val="bg1"/>
                </a:solidFill>
              </a:rPr>
              <a:t>حافظه دور نسبتا سالم است</a:t>
            </a:r>
          </a:p>
          <a:p>
            <a:pPr>
              <a:defRPr/>
            </a:pPr>
            <a:r>
              <a:rPr lang="fa-IR" dirty="0">
                <a:solidFill>
                  <a:schemeClr val="bg1"/>
                </a:solidFill>
              </a:rPr>
              <a:t>نمیتواند مطالب 5 یا 10 دقیقه قبل را به خاطر بیاورد</a:t>
            </a:r>
          </a:p>
          <a:p>
            <a:pPr>
              <a:defRPr/>
            </a:pPr>
            <a:r>
              <a:rPr lang="fa-IR" dirty="0">
                <a:solidFill>
                  <a:schemeClr val="bg1"/>
                </a:solidFill>
              </a:rPr>
              <a:t>میتوانند تکالیف پیچیده را انجام دهند</a:t>
            </a:r>
          </a:p>
          <a:p>
            <a:pPr>
              <a:defRPr/>
            </a:pPr>
            <a:r>
              <a:rPr lang="fa-IR" dirty="0">
                <a:solidFill>
                  <a:schemeClr val="bg1"/>
                </a:solidFill>
              </a:rPr>
              <a:t>الکل مانع تحکیم خاطرات جدید وقدیم میشود</a:t>
            </a:r>
          </a:p>
          <a:p>
            <a:pPr marL="0" indent="0">
              <a:buNone/>
            </a:pPr>
            <a:endParaRPr lang="fa-IR" dirty="0"/>
          </a:p>
        </p:txBody>
      </p:sp>
    </p:spTree>
    <p:extLst>
      <p:ext uri="{BB962C8B-B14F-4D97-AF65-F5344CB8AC3E}">
        <p14:creationId xmlns:p14="http://schemas.microsoft.com/office/powerpoint/2010/main" val="186708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fa-IR" sz="2800" b="1" cap="none" dirty="0">
                <a:solidFill>
                  <a:schemeClr val="bg1"/>
                </a:solidFill>
                <a:latin typeface="Tahoma" panose="020B0604030504040204" pitchFamily="34" charset="0"/>
                <a:ea typeface="+mn-ea"/>
                <a:sym typeface="Wingdings" panose="05000000000000000000" pitchFamily="2" charset="2"/>
              </a:rPr>
              <a:t>پيش </a:t>
            </a:r>
            <a:r>
              <a:rPr lang="fa-IR" altLang="fa-IR" sz="2800" b="1" cap="none" dirty="0" smtClean="0">
                <a:solidFill>
                  <a:schemeClr val="bg1"/>
                </a:solidFill>
                <a:latin typeface="Tahoma" panose="020B0604030504040204" pitchFamily="34" charset="0"/>
                <a:ea typeface="+mn-ea"/>
                <a:sym typeface="Wingdings" panose="05000000000000000000" pitchFamily="2" charset="2"/>
              </a:rPr>
              <a:t>آگهي درمان</a:t>
            </a:r>
            <a:endParaRPr lang="fa-IR"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fa-IR" dirty="0">
                <a:solidFill>
                  <a:schemeClr val="bg1"/>
                </a:solidFill>
              </a:rPr>
              <a:t>بين 10 تا 40 درصد افراد الكلي در سير مشكلات مربوط به الكل وارد يكي از برنامه هاي رسمي درماني مي شوند .</a:t>
            </a:r>
          </a:p>
          <a:p>
            <a:r>
              <a:rPr lang="fa-IR" dirty="0">
                <a:solidFill>
                  <a:schemeClr val="bg1"/>
                </a:solidFill>
              </a:rPr>
              <a:t> وجود علايم زير به نفع پيش آگهي خوب است :</a:t>
            </a:r>
          </a:p>
          <a:p>
            <a:r>
              <a:rPr lang="fa-IR" dirty="0">
                <a:solidFill>
                  <a:schemeClr val="bg1"/>
                </a:solidFill>
              </a:rPr>
              <a:t>1- فقدان اختلال شخصيت ضداجتماعي قبلي يا تشخيص سوءمصرف يا وابستگي به ساير مواد</a:t>
            </a:r>
          </a:p>
          <a:p>
            <a:r>
              <a:rPr lang="fa-IR" dirty="0">
                <a:solidFill>
                  <a:schemeClr val="bg1"/>
                </a:solidFill>
              </a:rPr>
              <a:t>2- وجود شواهدي از ثبات عمومي زندگي در رابطه با شغل ،     تداوم روابط خانوادگي نزديك و فقدان مشكلات قانوني جدي</a:t>
            </a:r>
          </a:p>
          <a:p>
            <a:r>
              <a:rPr lang="fa-IR" dirty="0">
                <a:solidFill>
                  <a:schemeClr val="bg1"/>
                </a:solidFill>
              </a:rPr>
              <a:t>3- در صورتي كه بيمار دوره كامل بازپروري اوليه را بگذراند       ( حدود 2 تا 4 هفته ) احتمال تداوم پرهيز بالا است </a:t>
            </a:r>
          </a:p>
        </p:txBody>
      </p:sp>
    </p:spTree>
    <p:extLst>
      <p:ext uri="{BB962C8B-B14F-4D97-AF65-F5344CB8AC3E}">
        <p14:creationId xmlns:p14="http://schemas.microsoft.com/office/powerpoint/2010/main" val="13794288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kern="0" cap="none" dirty="0">
                <a:solidFill>
                  <a:schemeClr val="bg1"/>
                </a:solidFill>
                <a:effectLst>
                  <a:outerShdw blurRad="38100" dist="38100" dir="2700000" algn="tl">
                    <a:srgbClr val="000000"/>
                  </a:outerShdw>
                </a:effectLst>
                <a:latin typeface="Tahoma"/>
              </a:rPr>
              <a:t>درمان و بازپروری</a:t>
            </a:r>
            <a:endParaRPr lang="fa-IR"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Font typeface="Wingdings" panose="05000000000000000000" pitchFamily="2" charset="2"/>
              <a:buNone/>
              <a:defRPr/>
            </a:pPr>
            <a:r>
              <a:rPr lang="fa-IR" dirty="0">
                <a:solidFill>
                  <a:schemeClr val="bg1"/>
                </a:solidFill>
              </a:rPr>
              <a:t>مداخله       سم زدایی      بازپروری   </a:t>
            </a:r>
          </a:p>
          <a:p>
            <a:pPr marL="0" indent="0">
              <a:buFont typeface="Wingdings" panose="05000000000000000000" pitchFamily="2" charset="2"/>
              <a:buNone/>
              <a:defRPr/>
            </a:pPr>
            <a:r>
              <a:rPr lang="fa-IR" dirty="0">
                <a:solidFill>
                  <a:schemeClr val="bg1"/>
                </a:solidFill>
              </a:rPr>
              <a:t>مداخله:هدف این مرحله که رویارویی هم گفته میشود،غلبه بر احساس انکار وکمک به بیمار برای شناسایی پیامدهای نامطلوب عدم درمان است</a:t>
            </a:r>
          </a:p>
          <a:p>
            <a:pPr>
              <a:defRPr/>
            </a:pPr>
            <a:r>
              <a:rPr lang="fa-IR" dirty="0">
                <a:solidFill>
                  <a:schemeClr val="bg1"/>
                </a:solidFill>
              </a:rPr>
              <a:t>با هدف افزایش انگیزه درمان و تداوم پرهیز انجام میشود</a:t>
            </a:r>
          </a:p>
          <a:p>
            <a:pPr>
              <a:defRPr/>
            </a:pPr>
            <a:r>
              <a:rPr lang="fa-IR" dirty="0">
                <a:solidFill>
                  <a:schemeClr val="bg1"/>
                </a:solidFill>
              </a:rPr>
              <a:t>بیمار متقاعد میشود که مسئول اعمالش میباشد</a:t>
            </a:r>
          </a:p>
          <a:p>
            <a:pPr>
              <a:defRPr/>
            </a:pPr>
            <a:r>
              <a:rPr lang="fa-IR" dirty="0">
                <a:solidFill>
                  <a:schemeClr val="bg1"/>
                </a:solidFill>
              </a:rPr>
              <a:t>استفاده از شکایات اصلی بیمار شامل بی خوابی عملکرد جنسی  ناتوانی در مقابل استرس  افسردگی  و...مفید است   </a:t>
            </a:r>
          </a:p>
          <a:p>
            <a:endParaRPr lang="fa-IR" dirty="0"/>
          </a:p>
        </p:txBody>
      </p:sp>
    </p:spTree>
    <p:extLst>
      <p:ext uri="{BB962C8B-B14F-4D97-AF65-F5344CB8AC3E}">
        <p14:creationId xmlns:p14="http://schemas.microsoft.com/office/powerpoint/2010/main" val="67866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خانواد</a:t>
            </a:r>
            <a:r>
              <a:rPr lang="fa-IR" dirty="0" smtClean="0">
                <a:solidFill>
                  <a:schemeClr val="bg1"/>
                </a:solidFill>
              </a:rPr>
              <a:t>ه</a:t>
            </a:r>
            <a:endParaRPr lang="fa-IR" dirty="0">
              <a:solidFill>
                <a:schemeClr val="bg1"/>
              </a:solidFill>
            </a:endParaRPr>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در فرایند مداخله بسیار مهم است</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نباید بیمار را در مقابل مشکلات ناشی از الکل محافظت کنند</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پیشنهاد ملاقات به گروه های گمنام</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sz="3200" kern="0" dirty="0">
                <a:solidFill>
                  <a:srgbClr val="720000"/>
                </a:solidFill>
                <a:effectLst>
                  <a:outerShdw blurRad="38100" dist="38100" dir="2700000" algn="tl">
                    <a:srgbClr val="000000"/>
                  </a:outerShdw>
                </a:effectLst>
                <a:latin typeface="Tahoma"/>
                <a:cs typeface="Arial"/>
              </a:rPr>
              <a:t>آموزش روشهای مدارا</a:t>
            </a:r>
          </a:p>
          <a:p>
            <a:endParaRPr lang="fa-IR" dirty="0"/>
          </a:p>
        </p:txBody>
      </p:sp>
    </p:spTree>
    <p:extLst>
      <p:ext uri="{BB962C8B-B14F-4D97-AF65-F5344CB8AC3E}">
        <p14:creationId xmlns:p14="http://schemas.microsoft.com/office/powerpoint/2010/main" val="3260847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70043"/>
            <a:ext cx="11272603" cy="2517913"/>
          </a:xfrm>
          <a:prstGeom prst="rect">
            <a:avLst/>
          </a:prstGeom>
        </p:spPr>
      </p:pic>
    </p:spTree>
    <p:extLst>
      <p:ext uri="{BB962C8B-B14F-4D97-AF65-F5344CB8AC3E}">
        <p14:creationId xmlns:p14="http://schemas.microsoft.com/office/powerpoint/2010/main" val="754095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بازپروری</a:t>
            </a:r>
          </a:p>
        </p:txBody>
      </p:sp>
      <p:pic>
        <p:nvPicPr>
          <p:cNvPr id="4" name="Content Placeholder 3"/>
          <p:cNvPicPr>
            <a:picLocks noGrp="1" noChangeAspect="1"/>
          </p:cNvPicPr>
          <p:nvPr>
            <p:ph idx="1"/>
          </p:nvPr>
        </p:nvPicPr>
        <p:blipFill>
          <a:blip r:embed="rId2"/>
          <a:stretch>
            <a:fillRect/>
          </a:stretch>
        </p:blipFill>
        <p:spPr>
          <a:xfrm>
            <a:off x="1372652" y="2688252"/>
            <a:ext cx="9443522" cy="2664183"/>
          </a:xfrm>
          <a:prstGeom prst="rect">
            <a:avLst/>
          </a:prstGeom>
        </p:spPr>
      </p:pic>
    </p:spTree>
    <p:extLst>
      <p:ext uri="{BB962C8B-B14F-4D97-AF65-F5344CB8AC3E}">
        <p14:creationId xmlns:p14="http://schemas.microsoft.com/office/powerpoint/2010/main" val="2946654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rPr>
              <a:t>داروها</a:t>
            </a:r>
          </a:p>
        </p:txBody>
      </p:sp>
      <p:sp>
        <p:nvSpPr>
          <p:cNvPr id="3" name="Content Placeholder 2"/>
          <p:cNvSpPr>
            <a:spLocks noGrp="1"/>
          </p:cNvSpPr>
          <p:nvPr>
            <p:ph idx="1"/>
          </p:nvPr>
        </p:nvSpPr>
        <p:spPr/>
        <p:txBody>
          <a:bodyPr>
            <a:normAutofit fontScale="92500" lnSpcReduction="10000"/>
          </a:bodyPr>
          <a:lstStyle/>
          <a:p>
            <a:pPr>
              <a:defRPr/>
            </a:pPr>
            <a:r>
              <a:rPr lang="fa-IR" dirty="0">
                <a:solidFill>
                  <a:schemeClr val="bg1"/>
                </a:solidFill>
              </a:rPr>
              <a:t>فقط در صورت تداوم علایم خلقی یا سایکوتیک ادامه یابد</a:t>
            </a:r>
          </a:p>
          <a:p>
            <a:pPr>
              <a:defRPr/>
            </a:pPr>
            <a:r>
              <a:rPr lang="fa-IR" dirty="0">
                <a:solidFill>
                  <a:schemeClr val="bg1"/>
                </a:solidFill>
              </a:rPr>
              <a:t>از روشهای تغییر رفتار و اطمینان بخشی استفاده کرد</a:t>
            </a:r>
          </a:p>
          <a:p>
            <a:pPr>
              <a:defRPr/>
            </a:pPr>
            <a:r>
              <a:rPr lang="fa-IR" dirty="0">
                <a:solidFill>
                  <a:schemeClr val="bg1"/>
                </a:solidFill>
              </a:rPr>
              <a:t>دی سولفیرام:به میزان 250 میلی گرم روزانه پیش از پایان مرحله نخست باز پروری یا ترخیص بیمار شروع شود</a:t>
            </a:r>
          </a:p>
          <a:p>
            <a:pPr>
              <a:defRPr/>
            </a:pPr>
            <a:r>
              <a:rPr lang="fa-IR" dirty="0">
                <a:solidFill>
                  <a:schemeClr val="bg1"/>
                </a:solidFill>
              </a:rPr>
              <a:t>در صورت مصرف الکل  باعث تهوع استفراغ و سوزش معده میشود</a:t>
            </a:r>
          </a:p>
          <a:p>
            <a:pPr>
              <a:defRPr/>
            </a:pPr>
            <a:r>
              <a:rPr lang="fa-IR" dirty="0">
                <a:solidFill>
                  <a:schemeClr val="bg1"/>
                </a:solidFill>
              </a:rPr>
              <a:t>نالتروکسان:سبب کاهش میل مصرف و اثرات پاداش دهنده میشود 50 میلی گرم روزانه</a:t>
            </a:r>
          </a:p>
          <a:p>
            <a:pPr>
              <a:defRPr/>
            </a:pPr>
            <a:r>
              <a:rPr lang="fa-IR" dirty="0">
                <a:solidFill>
                  <a:schemeClr val="bg1"/>
                </a:solidFill>
              </a:rPr>
              <a:t>آکامپروسات</a:t>
            </a:r>
            <a:r>
              <a:rPr lang="en-US" dirty="0" err="1">
                <a:solidFill>
                  <a:schemeClr val="bg1"/>
                </a:solidFill>
              </a:rPr>
              <a:t>Campral</a:t>
            </a:r>
            <a:r>
              <a:rPr lang="en-US" dirty="0">
                <a:solidFill>
                  <a:schemeClr val="bg1"/>
                </a:solidFill>
              </a:rPr>
              <a:t> </a:t>
            </a:r>
            <a:r>
              <a:rPr lang="fa-IR" dirty="0">
                <a:solidFill>
                  <a:schemeClr val="bg1"/>
                </a:solidFill>
              </a:rPr>
              <a:t>  در اروپا موجود است </a:t>
            </a:r>
          </a:p>
          <a:p>
            <a:pPr marL="0" indent="0">
              <a:buNone/>
            </a:pPr>
            <a:endParaRPr lang="fa-IR" dirty="0"/>
          </a:p>
        </p:txBody>
      </p:sp>
    </p:spTree>
    <p:extLst>
      <p:ext uri="{BB962C8B-B14F-4D97-AF65-F5344CB8AC3E}">
        <p14:creationId xmlns:p14="http://schemas.microsoft.com/office/powerpoint/2010/main" val="390744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354" y="1313645"/>
            <a:ext cx="9135415" cy="1938992"/>
          </a:xfrm>
          <a:prstGeom prst="rect">
            <a:avLst/>
          </a:prstGeom>
        </p:spPr>
        <p:txBody>
          <a:bodyPr wrap="square">
            <a:spAutoFit/>
          </a:bodyPr>
          <a:lstStyle/>
          <a:p>
            <a:r>
              <a:rPr lang="en-US" sz="4000" dirty="0">
                <a:solidFill>
                  <a:schemeClr val="bg1"/>
                </a:solidFill>
              </a:rPr>
              <a:t>After heart disease and cancer, alcohol-related disorders constitute the </a:t>
            </a:r>
            <a:r>
              <a:rPr lang="en-US" sz="4000" dirty="0">
                <a:solidFill>
                  <a:srgbClr val="C00000"/>
                </a:solidFill>
              </a:rPr>
              <a:t>third</a:t>
            </a:r>
            <a:r>
              <a:rPr lang="en-US" sz="4000" dirty="0">
                <a:solidFill>
                  <a:schemeClr val="bg1"/>
                </a:solidFill>
              </a:rPr>
              <a:t> largest health problem in the United States today</a:t>
            </a:r>
            <a:endParaRPr lang="fa-IR" sz="4000" dirty="0">
              <a:solidFill>
                <a:schemeClr val="bg1"/>
              </a:solidFill>
            </a:endParaRPr>
          </a:p>
        </p:txBody>
      </p:sp>
    </p:spTree>
    <p:extLst>
      <p:ext uri="{BB962C8B-B14F-4D97-AF65-F5344CB8AC3E}">
        <p14:creationId xmlns:p14="http://schemas.microsoft.com/office/powerpoint/2010/main" val="21439282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99" y="0"/>
            <a:ext cx="9144001" cy="6858000"/>
          </a:xfrm>
          <a:prstGeom prst="rect">
            <a:avLst/>
          </a:prstGeom>
        </p:spPr>
      </p:pic>
    </p:spTree>
    <p:extLst>
      <p:ext uri="{BB962C8B-B14F-4D97-AF65-F5344CB8AC3E}">
        <p14:creationId xmlns:p14="http://schemas.microsoft.com/office/powerpoint/2010/main" val="1004969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fa-IR" dirty="0">
                <a:solidFill>
                  <a:schemeClr val="bg1"/>
                </a:solidFill>
              </a:rPr>
              <a:t>فوايد الکل!!!</a:t>
            </a:r>
            <a:endParaRPr lang="fa-IR" dirty="0">
              <a:solidFill>
                <a:schemeClr val="bg1"/>
              </a:solidFill>
            </a:endParaRPr>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altLang="fa-IR" sz="3200" kern="0" dirty="0">
                <a:solidFill>
                  <a:schemeClr val="bg1"/>
                </a:solidFill>
                <a:effectLst>
                  <a:outerShdw blurRad="38100" dist="38100" dir="2700000" algn="tl">
                    <a:srgbClr val="000000"/>
                  </a:outerShdw>
                </a:effectLst>
                <a:latin typeface="Tahoma"/>
                <a:cs typeface="Arial"/>
              </a:rPr>
              <a:t>بطور حاد ولي نه طولاني :کاهش خفيف فشار خون و افزايش ضربان قلب و برون ده قلبي </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altLang="fa-IR" sz="3200" kern="0" dirty="0">
                <a:solidFill>
                  <a:schemeClr val="bg1"/>
                </a:solidFill>
                <a:effectLst>
                  <a:outerShdw blurRad="38100" dist="38100" dir="2700000" algn="tl">
                    <a:srgbClr val="000000"/>
                  </a:outerShdw>
                </a:effectLst>
                <a:latin typeface="Tahoma"/>
                <a:cs typeface="Arial"/>
              </a:rPr>
              <a:t>افزايش </a:t>
            </a:r>
            <a:r>
              <a:rPr lang="en-US" altLang="fa-IR" sz="3200" kern="0" dirty="0">
                <a:solidFill>
                  <a:schemeClr val="bg1"/>
                </a:solidFill>
                <a:effectLst>
                  <a:outerShdw blurRad="38100" dist="38100" dir="2700000" algn="tl">
                    <a:srgbClr val="000000"/>
                  </a:outerShdw>
                </a:effectLst>
                <a:latin typeface="Tahoma"/>
                <a:cs typeface="Arial"/>
              </a:rPr>
              <a:t>HDL</a:t>
            </a:r>
            <a:r>
              <a:rPr lang="fa-IR" altLang="fa-IR" sz="3200" kern="0" dirty="0">
                <a:solidFill>
                  <a:schemeClr val="bg1"/>
                </a:solidFill>
                <a:effectLst>
                  <a:outerShdw blurRad="38100" dist="38100" dir="2700000" algn="tl">
                    <a:srgbClr val="000000"/>
                  </a:outerShdw>
                </a:effectLst>
                <a:latin typeface="Tahoma"/>
                <a:cs typeface="Arial"/>
              </a:rPr>
              <a:t>  و تغيير انعقادپذيري</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r>
              <a:rPr lang="fa-IR" altLang="fa-IR" sz="3200" kern="0" dirty="0">
                <a:solidFill>
                  <a:schemeClr val="bg1"/>
                </a:solidFill>
                <a:effectLst>
                  <a:outerShdw blurRad="38100" dist="38100" dir="2700000" algn="tl">
                    <a:srgbClr val="000000"/>
                  </a:outerShdw>
                </a:effectLst>
                <a:latin typeface="Tahoma"/>
                <a:cs typeface="Arial"/>
              </a:rPr>
              <a:t>کاهش مرگ ومير</a:t>
            </a:r>
          </a:p>
          <a:p>
            <a:pPr marL="342900" lvl="0" indent="-342900" eaLnBrk="0" fontAlgn="base" hangingPunct="0">
              <a:lnSpc>
                <a:spcPct val="100000"/>
              </a:lnSpc>
              <a:spcBef>
                <a:spcPct val="20000"/>
              </a:spcBef>
              <a:spcAft>
                <a:spcPct val="0"/>
              </a:spcAft>
              <a:buClr>
                <a:srgbClr val="FFCC66"/>
              </a:buClr>
              <a:buSzPct val="80000"/>
              <a:buFont typeface="Wingdings" panose="05000000000000000000" pitchFamily="2" charset="2"/>
              <a:buChar char="n"/>
              <a:defRPr/>
            </a:pPr>
            <a:endParaRPr lang="en-US" altLang="fa-IR" sz="3200" kern="0" dirty="0">
              <a:solidFill>
                <a:schemeClr val="bg1"/>
              </a:solidFill>
              <a:effectLst>
                <a:outerShdw blurRad="38100" dist="38100" dir="2700000" algn="tl">
                  <a:srgbClr val="000000"/>
                </a:outerShdw>
              </a:effectLst>
              <a:latin typeface="Tahoma"/>
              <a:cs typeface="Arial"/>
            </a:endParaRPr>
          </a:p>
          <a:p>
            <a:endParaRPr lang="fa-IR" dirty="0"/>
          </a:p>
        </p:txBody>
      </p:sp>
    </p:spTree>
    <p:extLst>
      <p:ext uri="{BB962C8B-B14F-4D97-AF65-F5344CB8AC3E}">
        <p14:creationId xmlns:p14="http://schemas.microsoft.com/office/powerpoint/2010/main" val="27666338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solidFill>
                  <a:schemeClr val="bg1"/>
                </a:solidFill>
              </a:rPr>
              <a:t>گفتا نه گفتنی است، گرچه محرمی</a:t>
            </a:r>
            <a:br>
              <a:rPr lang="fa-IR" dirty="0" smtClean="0">
                <a:solidFill>
                  <a:schemeClr val="bg1"/>
                </a:solidFill>
              </a:rPr>
            </a:br>
            <a:r>
              <a:rPr lang="fa-IR" dirty="0" smtClean="0">
                <a:solidFill>
                  <a:schemeClr val="bg1"/>
                </a:solidFill>
              </a:rPr>
              <a:t>درکش زبان و پرده نگه دار و می بنوش</a:t>
            </a:r>
            <a:endParaRPr lang="fa-IR" dirty="0">
              <a:solidFill>
                <a:schemeClr val="bg1"/>
              </a:solidFill>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414382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585" y="1249250"/>
            <a:ext cx="9762187" cy="1938992"/>
          </a:xfrm>
          <a:prstGeom prst="rect">
            <a:avLst/>
          </a:prstGeom>
        </p:spPr>
        <p:txBody>
          <a:bodyPr wrap="square">
            <a:spAutoFit/>
          </a:bodyPr>
          <a:lstStyle/>
          <a:p>
            <a:r>
              <a:rPr lang="en-US" dirty="0"/>
              <a:t> </a:t>
            </a:r>
            <a:r>
              <a:rPr lang="en-US" sz="4000" dirty="0">
                <a:solidFill>
                  <a:schemeClr val="bg1"/>
                </a:solidFill>
              </a:rPr>
              <a:t>About 10 percent of women and 20 percent of men have met the diagnostic criteria for alcohol abuse during their lifetimes</a:t>
            </a:r>
            <a:endParaRPr lang="fa-IR" sz="4000" dirty="0">
              <a:solidFill>
                <a:schemeClr val="bg1"/>
              </a:solidFill>
            </a:endParaRPr>
          </a:p>
        </p:txBody>
      </p:sp>
    </p:spTree>
    <p:extLst>
      <p:ext uri="{BB962C8B-B14F-4D97-AF65-F5344CB8AC3E}">
        <p14:creationId xmlns:p14="http://schemas.microsoft.com/office/powerpoint/2010/main" val="4205778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740</TotalTime>
  <Words>2446</Words>
  <Application>Microsoft Office PowerPoint</Application>
  <PresentationFormat>Widescreen</PresentationFormat>
  <Paragraphs>250</Paragraphs>
  <Slides>82</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4" baseType="lpstr">
      <vt:lpstr>Arial</vt:lpstr>
      <vt:lpstr>Constantia</vt:lpstr>
      <vt:lpstr>shabnam-regular</vt:lpstr>
      <vt:lpstr>Symbol</vt:lpstr>
      <vt:lpstr>Tahoma</vt:lpstr>
      <vt:lpstr>Times New Roman</vt:lpstr>
      <vt:lpstr>Trebuchet MS</vt:lpstr>
      <vt:lpstr>Tw Cen MT</vt:lpstr>
      <vt:lpstr>Wingdings</vt:lpstr>
      <vt:lpstr>Wingdings 2</vt:lpstr>
      <vt:lpstr>Circuit</vt:lpstr>
      <vt:lpstr>CorelDRAW!</vt:lpstr>
      <vt:lpstr>  تشخیص و ارزیابی مصرف الکل و درمان محرومیت</vt:lpstr>
      <vt:lpstr>PowerPoint Presentation</vt:lpstr>
      <vt:lpstr>تاریخچه</vt:lpstr>
      <vt:lpstr>من و انکار شراب این چه حکایت باشد غالبا این قدرم عقل و کفایت باشد</vt:lpstr>
      <vt:lpstr>PowerPoint Presentation</vt:lpstr>
      <vt:lpstr>Prevalence of Drinking </vt:lpstr>
      <vt:lpstr>PowerPoint Presentation</vt:lpstr>
      <vt:lpstr>PowerPoint Presentation</vt:lpstr>
      <vt:lpstr>PowerPoint Presentation</vt:lpstr>
      <vt:lpstr>PowerPoint Presentation</vt:lpstr>
      <vt:lpstr>PowerPoint Presentation</vt:lpstr>
      <vt:lpstr>آماردر ایالت متحده وتاثیر مذهب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باده با محتسب شهر ننوشی زنهار بخورد باده ات و سنگ به جام اندازد</vt:lpstr>
      <vt:lpstr>ایران</vt:lpstr>
      <vt:lpstr>سازمان بهداشت جهانی : الکلی‌های ایران رتبه 9 مصرف الکل جهان </vt:lpstr>
      <vt:lpstr>PowerPoint Presentation</vt:lpstr>
      <vt:lpstr>PowerPoint Presentation</vt:lpstr>
      <vt:lpstr>PowerPoint Presentation</vt:lpstr>
      <vt:lpstr>PowerPoint Presentation</vt:lpstr>
      <vt:lpstr>Alcohol Abuse or Dependence</vt:lpstr>
      <vt:lpstr>انواع وابستگی به الکل</vt:lpstr>
      <vt:lpstr>تقسیم بندی دیگر</vt:lpstr>
      <vt:lpstr>سبب شناسی</vt:lpstr>
      <vt:lpstr>روانشناختی</vt:lpstr>
      <vt:lpstr>Psychodynamic Theories</vt:lpstr>
      <vt:lpstr>Alcohol Intoxication </vt:lpstr>
      <vt:lpstr>PowerPoint Presentation</vt:lpstr>
      <vt:lpstr>Ethanol products</vt:lpstr>
      <vt:lpstr>Digestion and Absorption</vt:lpstr>
      <vt:lpstr>جذب</vt:lpstr>
      <vt:lpstr>Differences In Men and Women</vt:lpstr>
      <vt:lpstr>Alcohol’s Acute Effects on the Body</vt:lpstr>
      <vt:lpstr>Feature a drunken man:</vt:lpstr>
      <vt:lpstr>PowerPoint Presentation</vt:lpstr>
      <vt:lpstr>متابولیسم</vt:lpstr>
      <vt:lpstr>Neurochemical Effects of Ethanol</vt:lpstr>
      <vt:lpstr>اثرات فیزیولوژیک</vt:lpstr>
      <vt:lpstr>آزمونهای آزمایشگاهی</vt:lpstr>
      <vt:lpstr>How Alcohol Leaves the Body</vt:lpstr>
      <vt:lpstr>Intoxication signs</vt:lpstr>
      <vt:lpstr>علائم كلينيكي </vt:lpstr>
      <vt:lpstr>Blood Ethanol Level &gt; 500 mg%</vt:lpstr>
      <vt:lpstr>Management:</vt:lpstr>
      <vt:lpstr>PowerPoint Presentation</vt:lpstr>
      <vt:lpstr>ملاکهای مسمومیت با الکل</vt:lpstr>
      <vt:lpstr>Alcohol Withdrawal</vt:lpstr>
      <vt:lpstr>Withdrawal Symptoms</vt:lpstr>
      <vt:lpstr>علایم ترک </vt:lpstr>
      <vt:lpstr>علائم کلاسیک ترک</vt:lpstr>
      <vt:lpstr>درمان:</vt:lpstr>
      <vt:lpstr>دلیریوم </vt:lpstr>
      <vt:lpstr>PowerPoint Presentation</vt:lpstr>
      <vt:lpstr>رعشه و سرآسیمگی خفیف</vt:lpstr>
      <vt:lpstr>توهم زدگی</vt:lpstr>
      <vt:lpstr>سرآسیمگی شدید</vt:lpstr>
      <vt:lpstr>حملات تشنجی</vt:lpstr>
      <vt:lpstr>حملات تشنجی</vt:lpstr>
      <vt:lpstr>Alcohol Withdrawal Delirium</vt:lpstr>
      <vt:lpstr>دلیریوم </vt:lpstr>
      <vt:lpstr>PowerPoint Presentation</vt:lpstr>
      <vt:lpstr>اختلال نسیانی</vt:lpstr>
      <vt:lpstr>آنسفالوپاتی ورنیکه</vt:lpstr>
      <vt:lpstr>سندروم کورساکوف</vt:lpstr>
      <vt:lpstr>Blackouts</vt:lpstr>
      <vt:lpstr>پيش آگهي درمان</vt:lpstr>
      <vt:lpstr>درمان و بازپروری</vt:lpstr>
      <vt:lpstr>خانواده</vt:lpstr>
      <vt:lpstr>PowerPoint Presentation</vt:lpstr>
      <vt:lpstr>بازپروری</vt:lpstr>
      <vt:lpstr>داروها</vt:lpstr>
      <vt:lpstr>PowerPoint Presentation</vt:lpstr>
      <vt:lpstr>فوايد الکل!!!</vt:lpstr>
      <vt:lpstr>گفتا نه گفتنی است، گرچه محرمی درکش زبان و پرده نگه دار و می بنوش</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تشخیص و ارزیابی مصرف الکل و درمان محرومیت</dc:title>
  <dc:creator>Windows User</dc:creator>
  <cp:lastModifiedBy>Windows User</cp:lastModifiedBy>
  <cp:revision>47</cp:revision>
  <dcterms:created xsi:type="dcterms:W3CDTF">2019-12-27T06:24:33Z</dcterms:created>
  <dcterms:modified xsi:type="dcterms:W3CDTF">2020-01-01T18:24:28Z</dcterms:modified>
</cp:coreProperties>
</file>