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24" r:id="rId1"/>
  </p:sldMasterIdLst>
  <p:notesMasterIdLst>
    <p:notesMasterId r:id="rId27"/>
  </p:notesMasterIdLst>
  <p:sldIdLst>
    <p:sldId id="256" r:id="rId2"/>
    <p:sldId id="286" r:id="rId3"/>
    <p:sldId id="289" r:id="rId4"/>
    <p:sldId id="257" r:id="rId5"/>
    <p:sldId id="259" r:id="rId6"/>
    <p:sldId id="260" r:id="rId7"/>
    <p:sldId id="284" r:id="rId8"/>
    <p:sldId id="285" r:id="rId9"/>
    <p:sldId id="261" r:id="rId10"/>
    <p:sldId id="290" r:id="rId11"/>
    <p:sldId id="292" r:id="rId12"/>
    <p:sldId id="293" r:id="rId13"/>
    <p:sldId id="294" r:id="rId14"/>
    <p:sldId id="295" r:id="rId15"/>
    <p:sldId id="296" r:id="rId16"/>
    <p:sldId id="291" r:id="rId17"/>
    <p:sldId id="298" r:id="rId18"/>
    <p:sldId id="299" r:id="rId19"/>
    <p:sldId id="300" r:id="rId20"/>
    <p:sldId id="301" r:id="rId21"/>
    <p:sldId id="302" r:id="rId22"/>
    <p:sldId id="303" r:id="rId23"/>
    <p:sldId id="304" r:id="rId24"/>
    <p:sldId id="305" r:id="rId25"/>
    <p:sldId id="272" r:id="rId2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28A6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FC481B-FD29-470B-8B2F-BBD276F2A07F}" type="datetimeFigureOut">
              <a:rPr lang="fa-IR" smtClean="0"/>
              <a:t>02/16/1442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64D0BD4-519D-4BAA-A491-5680742265DA}" type="slidenum">
              <a:rPr lang="fa-IR" smtClean="0"/>
              <a:t>‹#›</a:t>
            </a:fld>
            <a:endParaRPr lang="fa-IR"/>
          </a:p>
        </p:txBody>
      </p:sp>
    </p:spTree>
    <p:extLst>
      <p:ext uri="{BB962C8B-B14F-4D97-AF65-F5344CB8AC3E}">
        <p14:creationId xmlns:p14="http://schemas.microsoft.com/office/powerpoint/2010/main" val="5709801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64D0BD4-519D-4BAA-A491-5680742265DA}" type="slidenum">
              <a:rPr lang="fa-IR" smtClean="0"/>
              <a:t>1</a:t>
            </a:fld>
            <a:endParaRPr lang="fa-IR"/>
          </a:p>
        </p:txBody>
      </p:sp>
    </p:spTree>
    <p:extLst>
      <p:ext uri="{BB962C8B-B14F-4D97-AF65-F5344CB8AC3E}">
        <p14:creationId xmlns:p14="http://schemas.microsoft.com/office/powerpoint/2010/main" val="3627133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E46B2D-2E69-4D0F-BC05-A1B6066C80E6}" type="datetimeFigureOut">
              <a:rPr lang="fa-IR" smtClean="0"/>
              <a:t>02/16/1442</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4CA3433D-4074-4991-803E-2274B36B41B9}"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E46B2D-2E69-4D0F-BC05-A1B6066C80E6}" type="datetimeFigureOut">
              <a:rPr lang="fa-IR" smtClean="0"/>
              <a:t>02/16/1442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A3433D-4074-4991-803E-2274B36B41B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E46B2D-2E69-4D0F-BC05-A1B6066C80E6}" type="datetimeFigureOut">
              <a:rPr lang="fa-IR" smtClean="0"/>
              <a:t>02/16/1442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A3433D-4074-4991-803E-2274B36B41B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E46B2D-2E69-4D0F-BC05-A1B6066C80E6}" type="datetimeFigureOut">
              <a:rPr lang="fa-IR" smtClean="0"/>
              <a:t>02/16/1442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A3433D-4074-4991-803E-2274B36B41B9}"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E46B2D-2E69-4D0F-BC05-A1B6066C80E6}" type="datetimeFigureOut">
              <a:rPr lang="fa-IR" smtClean="0"/>
              <a:t>02/16/1442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A3433D-4074-4991-803E-2274B36B41B9}"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E46B2D-2E69-4D0F-BC05-A1B6066C80E6}" type="datetimeFigureOut">
              <a:rPr lang="fa-IR" smtClean="0"/>
              <a:t>02/16/1442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CA3433D-4074-4991-803E-2274B36B41B9}"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E46B2D-2E69-4D0F-BC05-A1B6066C80E6}" type="datetimeFigureOut">
              <a:rPr lang="fa-IR" smtClean="0"/>
              <a:t>02/16/1442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CA3433D-4074-4991-803E-2274B36B41B9}"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E46B2D-2E69-4D0F-BC05-A1B6066C80E6}" type="datetimeFigureOut">
              <a:rPr lang="fa-IR" smtClean="0"/>
              <a:t>02/16/1442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CA3433D-4074-4991-803E-2274B36B41B9}"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46B2D-2E69-4D0F-BC05-A1B6066C80E6}" type="datetimeFigureOut">
              <a:rPr lang="fa-IR" smtClean="0"/>
              <a:t>02/16/1442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CA3433D-4074-4991-803E-2274B36B41B9}"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E46B2D-2E69-4D0F-BC05-A1B6066C80E6}" type="datetimeFigureOut">
              <a:rPr lang="fa-IR" smtClean="0"/>
              <a:t>02/16/1442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CA3433D-4074-4991-803E-2274B36B41B9}"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E46B2D-2E69-4D0F-BC05-A1B6066C80E6}" type="datetimeFigureOut">
              <a:rPr lang="fa-IR" smtClean="0"/>
              <a:t>02/16/1442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4CA3433D-4074-4991-803E-2274B36B41B9}"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0"/>
            <a:fld id="{F63F8E3A-F9A7-42DE-9069-7D29F5F9D777}" type="datetimeFigureOut">
              <a:rPr lang="en-US" smtClean="0">
                <a:solidFill>
                  <a:prstClr val="black">
                    <a:tint val="75000"/>
                  </a:prstClr>
                </a:solidFill>
              </a:rPr>
              <a:pPr rtl="0"/>
              <a:t>10/3/2020</a:t>
            </a:fld>
            <a:endParaRPr lang="en-US">
              <a:solidFill>
                <a:prstClr val="black">
                  <a:tint val="75000"/>
                </a:prst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0"/>
            <a:endParaRPr lang="en-US">
              <a:solidFill>
                <a:prstClr val="black">
                  <a:tint val="75000"/>
                </a:prst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rtl="0"/>
            <a:fld id="{71413A1A-4A4F-42EB-8C1A-1BC255292FD3}" type="slidenum">
              <a:rPr lang="en-US" smtClean="0">
                <a:solidFill>
                  <a:prstClr val="black">
                    <a:tint val="75000"/>
                  </a:prstClr>
                </a:solidFill>
              </a:rPr>
              <a:pPr rtl="0"/>
              <a:t>‹#›</a:t>
            </a:fld>
            <a:endParaRPr lang="en-US">
              <a:solidFill>
                <a:prstClr val="black">
                  <a:tint val="75000"/>
                </a:prst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556792"/>
            <a:ext cx="8424936" cy="2133764"/>
          </a:xfrm>
        </p:spPr>
        <p:txBody>
          <a:bodyPr>
            <a:noAutofit/>
          </a:bodyPr>
          <a:lstStyle/>
          <a:p>
            <a:pPr algn="ctr" rtl="1"/>
            <a:r>
              <a:rPr lang="fa-IR" sz="8800" dirty="0" smtClean="0">
                <a:solidFill>
                  <a:schemeClr val="tx1"/>
                </a:solidFill>
                <a:cs typeface="B Lotus" pitchFamily="2" charset="-78"/>
              </a:rPr>
              <a:t>آموزش </a:t>
            </a:r>
            <a:r>
              <a:rPr lang="fa-IR" sz="8800" dirty="0" smtClean="0">
                <a:solidFill>
                  <a:schemeClr val="tx1"/>
                </a:solidFill>
                <a:cs typeface="B Lotus" pitchFamily="2" charset="-78"/>
              </a:rPr>
              <a:t>بیمار</a:t>
            </a:r>
            <a:r>
              <a:rPr lang="en-US" sz="8800" dirty="0" smtClean="0">
                <a:solidFill>
                  <a:schemeClr val="tx1"/>
                </a:solidFill>
                <a:cs typeface="B Lotus" pitchFamily="2" charset="-78"/>
              </a:rPr>
              <a:t> </a:t>
            </a:r>
            <a:r>
              <a:rPr lang="fa-IR" sz="8800" dirty="0" smtClean="0">
                <a:solidFill>
                  <a:schemeClr val="tx1"/>
                </a:solidFill>
                <a:cs typeface="B Lotus" pitchFamily="2" charset="-78"/>
              </a:rPr>
              <a:t>وخانواده</a:t>
            </a:r>
            <a:endParaRPr lang="fa-IR" sz="8800" dirty="0">
              <a:solidFill>
                <a:schemeClr val="tx1"/>
              </a:solidFill>
              <a:cs typeface="B Lotus" pitchFamily="2" charset="-78"/>
            </a:endParaRPr>
          </a:p>
        </p:txBody>
      </p:sp>
      <p:sp>
        <p:nvSpPr>
          <p:cNvPr id="3" name="Subtitle 2"/>
          <p:cNvSpPr>
            <a:spLocks noGrp="1"/>
          </p:cNvSpPr>
          <p:nvPr>
            <p:ph type="subTitle" idx="1"/>
          </p:nvPr>
        </p:nvSpPr>
        <p:spPr>
          <a:xfrm>
            <a:off x="533400" y="4509120"/>
            <a:ext cx="7854696" cy="1080120"/>
          </a:xfrm>
        </p:spPr>
        <p:txBody>
          <a:bodyPr>
            <a:normAutofit/>
          </a:bodyPr>
          <a:lstStyle/>
          <a:p>
            <a:pPr algn="ctr"/>
            <a:r>
              <a:rPr lang="fa-IR" sz="4400" dirty="0">
                <a:solidFill>
                  <a:schemeClr val="tx1"/>
                </a:solidFill>
                <a:latin typeface="+mj-lt"/>
                <a:ea typeface="+mj-ea"/>
                <a:cs typeface="B Lotus" pitchFamily="2" charset="-78"/>
              </a:rPr>
              <a:t>دکتر مریم مسعودی</a:t>
            </a:r>
          </a:p>
        </p:txBody>
      </p:sp>
    </p:spTree>
    <p:extLst>
      <p:ext uri="{BB962C8B-B14F-4D97-AF65-F5344CB8AC3E}">
        <p14:creationId xmlns:p14="http://schemas.microsoft.com/office/powerpoint/2010/main" val="1891309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lstStyle/>
          <a:p>
            <a:pPr algn="ctr" rtl="1"/>
            <a:r>
              <a:rPr lang="ar-SA" sz="3600" b="1" dirty="0">
                <a:solidFill>
                  <a:srgbClr val="775F55"/>
                </a:solidFill>
                <a:latin typeface="Arial" panose="020B0604020202020204" pitchFamily="34" charset="0"/>
                <a:cs typeface="B Lotus" pitchFamily="2" charset="-78"/>
              </a:rPr>
              <a:t>علل عدم همكاري بيمار</a:t>
            </a:r>
            <a:r>
              <a:rPr lang="fa-IR" sz="3600" b="1" dirty="0">
                <a:solidFill>
                  <a:srgbClr val="775F55"/>
                </a:solidFill>
                <a:latin typeface="Arial" panose="020B0604020202020204" pitchFamily="34" charset="0"/>
                <a:cs typeface="B Lotus" pitchFamily="2" charset="-78"/>
              </a:rPr>
              <a:t> یا مددجو</a:t>
            </a:r>
            <a:endParaRPr lang="en-US" dirty="0">
              <a:latin typeface="Arial" panose="020B0604020202020204" pitchFamily="34" charset="0"/>
              <a:cs typeface="B Lotus" pitchFamily="2" charset="-78"/>
            </a:endParaRPr>
          </a:p>
        </p:txBody>
      </p:sp>
      <p:sp>
        <p:nvSpPr>
          <p:cNvPr id="3" name="Content Placeholder 2"/>
          <p:cNvSpPr>
            <a:spLocks noGrp="1"/>
          </p:cNvSpPr>
          <p:nvPr>
            <p:ph idx="1"/>
          </p:nvPr>
        </p:nvSpPr>
        <p:spPr>
          <a:xfrm>
            <a:off x="0" y="1935480"/>
            <a:ext cx="9144000" cy="4389120"/>
          </a:xfrm>
        </p:spPr>
        <p:txBody>
          <a:bodyPr/>
          <a:lstStyle/>
          <a:p>
            <a:pPr marL="320040" lvl="0" indent="-320040" algn="just" rtl="1">
              <a:lnSpc>
                <a:spcPct val="150000"/>
              </a:lnSpc>
              <a:spcBef>
                <a:spcPts val="700"/>
              </a:spcBef>
              <a:buClr>
                <a:srgbClr val="DD8047"/>
              </a:buClr>
              <a:buSzPct val="60000"/>
              <a:buFont typeface="Wingdings" panose="05000000000000000000" pitchFamily="2" charset="2"/>
              <a:buChar char="§"/>
              <a:defRPr/>
            </a:pPr>
            <a:r>
              <a:rPr lang="fa-IR" sz="2400" b="1" dirty="0">
                <a:solidFill>
                  <a:prstClr val="black"/>
                </a:solidFill>
                <a:latin typeface="Arial" panose="020B0604020202020204" pitchFamily="34" charset="0"/>
                <a:cs typeface="B Lotus" pitchFamily="2" charset="-78"/>
              </a:rPr>
              <a:t>ن</a:t>
            </a:r>
            <a:r>
              <a:rPr lang="ar-SA" sz="2400" b="1" dirty="0">
                <a:solidFill>
                  <a:prstClr val="black"/>
                </a:solidFill>
                <a:latin typeface="Arial" panose="020B0604020202020204" pitchFamily="34" charset="0"/>
                <a:cs typeface="B Lotus" pitchFamily="2" charset="-78"/>
              </a:rPr>
              <a:t>ا</a:t>
            </a:r>
            <a:r>
              <a:rPr lang="fa-IR" sz="2400" b="1" dirty="0">
                <a:solidFill>
                  <a:prstClr val="black"/>
                </a:solidFill>
                <a:latin typeface="Arial" panose="020B0604020202020204" pitchFamily="34" charset="0"/>
                <a:cs typeface="B Lotus" pitchFamily="2" charset="-78"/>
              </a:rPr>
              <a:t>ا</a:t>
            </a:r>
            <a:r>
              <a:rPr lang="ar-SA" sz="2400" b="1" dirty="0">
                <a:solidFill>
                  <a:prstClr val="black"/>
                </a:solidFill>
                <a:latin typeface="Arial" panose="020B0604020202020204" pitchFamily="34" charset="0"/>
                <a:cs typeface="B Lotus" pitchFamily="2" charset="-78"/>
              </a:rPr>
              <a:t>ميدي بيمار</a:t>
            </a:r>
            <a:r>
              <a:rPr lang="ar-SA" sz="2400" dirty="0">
                <a:solidFill>
                  <a:prstClr val="black"/>
                </a:solidFill>
                <a:latin typeface="Arial" panose="020B0604020202020204" pitchFamily="34" charset="0"/>
                <a:cs typeface="B Lotus" pitchFamily="2" charset="-78"/>
              </a:rPr>
              <a:t> </a:t>
            </a:r>
            <a:r>
              <a:rPr lang="fa-IR" sz="2400" dirty="0">
                <a:solidFill>
                  <a:prstClr val="black"/>
                </a:solidFill>
                <a:latin typeface="Arial" panose="020B0604020202020204" pitchFamily="34" charset="0"/>
                <a:cs typeface="B Lotus" pitchFamily="2" charset="-78"/>
              </a:rPr>
              <a:t>:</a:t>
            </a:r>
            <a:r>
              <a:rPr lang="ar-SA" sz="2400" dirty="0">
                <a:solidFill>
                  <a:prstClr val="black"/>
                </a:solidFill>
                <a:latin typeface="Arial" panose="020B0604020202020204" pitchFamily="34" charset="0"/>
                <a:cs typeface="B Lotus" pitchFamily="2" charset="-78"/>
              </a:rPr>
              <a:t>اعتقاد به اينكه نمي‌توان كاري انجام داد</a:t>
            </a:r>
            <a:endParaRPr lang="fa-IR" sz="2400" dirty="0">
              <a:solidFill>
                <a:prstClr val="black"/>
              </a:solidFill>
              <a:latin typeface="Arial" panose="020B0604020202020204" pitchFamily="34" charset="0"/>
              <a:cs typeface="B Lotus" pitchFamily="2" charset="-78"/>
            </a:endParaRPr>
          </a:p>
          <a:p>
            <a:pPr marL="320040" lvl="0" indent="-320040" algn="just" rtl="1">
              <a:lnSpc>
                <a:spcPct val="150000"/>
              </a:lnSpc>
              <a:spcBef>
                <a:spcPts val="700"/>
              </a:spcBef>
              <a:buClr>
                <a:srgbClr val="DD8047"/>
              </a:buClr>
              <a:buSzPct val="60000"/>
              <a:buFont typeface="Wingdings" panose="05000000000000000000" pitchFamily="2" charset="2"/>
              <a:buChar char="§"/>
              <a:defRPr/>
            </a:pPr>
            <a:r>
              <a:rPr lang="ar-SA" sz="2400" b="1" dirty="0">
                <a:solidFill>
                  <a:prstClr val="black"/>
                </a:solidFill>
                <a:latin typeface="Arial" panose="020B0604020202020204" pitchFamily="34" charset="0"/>
                <a:cs typeface="B Lotus" pitchFamily="2" charset="-78"/>
              </a:rPr>
              <a:t>گريز از احساس حقارت</a:t>
            </a:r>
            <a:r>
              <a:rPr lang="en-US" sz="2400" b="1" dirty="0">
                <a:solidFill>
                  <a:prstClr val="black"/>
                </a:solidFill>
                <a:latin typeface="Arial" panose="020B0604020202020204" pitchFamily="34" charset="0"/>
                <a:cs typeface="B Lotus" pitchFamily="2" charset="-78"/>
              </a:rPr>
              <a:t>:</a:t>
            </a:r>
            <a:r>
              <a:rPr lang="ar-SA" sz="2400" dirty="0">
                <a:solidFill>
                  <a:prstClr val="black"/>
                </a:solidFill>
                <a:latin typeface="Arial" panose="020B0604020202020204" pitchFamily="34" charset="0"/>
                <a:cs typeface="B Lotus" pitchFamily="2" charset="-78"/>
              </a:rPr>
              <a:t> عدم تمايل به اينكه احساساتي به نظر برسد.</a:t>
            </a:r>
            <a:endParaRPr lang="en-US" sz="2400" dirty="0">
              <a:solidFill>
                <a:prstClr val="black"/>
              </a:solidFill>
              <a:latin typeface="Arial" panose="020B0604020202020204" pitchFamily="34" charset="0"/>
              <a:cs typeface="B Lotus" pitchFamily="2" charset="-78"/>
            </a:endParaRPr>
          </a:p>
          <a:p>
            <a:pPr marL="320040" lvl="0" indent="-320040" algn="just" rtl="1">
              <a:lnSpc>
                <a:spcPct val="150000"/>
              </a:lnSpc>
              <a:spcBef>
                <a:spcPts val="700"/>
              </a:spcBef>
              <a:buClr>
                <a:srgbClr val="DD8047"/>
              </a:buClr>
              <a:buSzPct val="60000"/>
              <a:buFont typeface="Wingdings" panose="05000000000000000000" pitchFamily="2" charset="2"/>
              <a:buChar char="§"/>
              <a:defRPr/>
            </a:pPr>
            <a:r>
              <a:rPr lang="ar-SA" sz="2400" b="1" dirty="0">
                <a:solidFill>
                  <a:prstClr val="black"/>
                </a:solidFill>
                <a:latin typeface="Arial" panose="020B0604020202020204" pitchFamily="34" charset="0"/>
                <a:cs typeface="B Lotus" pitchFamily="2" charset="-78"/>
              </a:rPr>
              <a:t>شرم حضور</a:t>
            </a:r>
            <a:r>
              <a:rPr lang="en-US" sz="2400" b="1" dirty="0">
                <a:solidFill>
                  <a:prstClr val="black"/>
                </a:solidFill>
                <a:latin typeface="Arial" panose="020B0604020202020204" pitchFamily="34" charset="0"/>
                <a:cs typeface="B Lotus" pitchFamily="2" charset="-78"/>
              </a:rPr>
              <a:t>:</a:t>
            </a:r>
            <a:r>
              <a:rPr lang="ar-SA" sz="2400" dirty="0">
                <a:solidFill>
                  <a:prstClr val="black"/>
                </a:solidFill>
                <a:latin typeface="Arial" panose="020B0604020202020204" pitchFamily="34" charset="0"/>
                <a:cs typeface="B Lotus" pitchFamily="2" charset="-78"/>
              </a:rPr>
              <a:t> اعتقاد به اينكه گفتن اين مسايل صحيح </a:t>
            </a:r>
            <a:r>
              <a:rPr lang="fa-IR" sz="2400" dirty="0">
                <a:solidFill>
                  <a:prstClr val="black"/>
                </a:solidFill>
                <a:latin typeface="Arial" panose="020B0604020202020204" pitchFamily="34" charset="0"/>
                <a:cs typeface="B Lotus" pitchFamily="2" charset="-78"/>
              </a:rPr>
              <a:t>نیست.</a:t>
            </a:r>
            <a:endParaRPr lang="en-US" sz="2400" dirty="0">
              <a:solidFill>
                <a:prstClr val="black"/>
              </a:solidFill>
              <a:latin typeface="Arial" panose="020B0604020202020204" pitchFamily="34" charset="0"/>
              <a:cs typeface="B Lotus" pitchFamily="2" charset="-78"/>
            </a:endParaRPr>
          </a:p>
          <a:p>
            <a:pPr marL="320040" lvl="0" indent="-320040" algn="just" rtl="1">
              <a:lnSpc>
                <a:spcPct val="150000"/>
              </a:lnSpc>
              <a:spcBef>
                <a:spcPts val="700"/>
              </a:spcBef>
              <a:buClr>
                <a:srgbClr val="DD8047"/>
              </a:buClr>
              <a:buSzPct val="60000"/>
              <a:buFont typeface="Wingdings" panose="05000000000000000000" pitchFamily="2" charset="2"/>
              <a:buChar char="§"/>
              <a:defRPr/>
            </a:pPr>
            <a:r>
              <a:rPr lang="ar-SA" sz="2400" b="1" dirty="0">
                <a:solidFill>
                  <a:prstClr val="black"/>
                </a:solidFill>
                <a:latin typeface="Arial" panose="020B0604020202020204" pitchFamily="34" charset="0"/>
                <a:cs typeface="B Lotus" pitchFamily="2" charset="-78"/>
              </a:rPr>
              <a:t>رفتار بازدارنده </a:t>
            </a:r>
            <a:r>
              <a:rPr lang="fa-IR" sz="2400" b="1" dirty="0" smtClean="0">
                <a:solidFill>
                  <a:prstClr val="black"/>
                </a:solidFill>
                <a:latin typeface="Arial" panose="020B0604020202020204" pitchFamily="34" charset="0"/>
                <a:cs typeface="B Lotus" pitchFamily="2" charset="-78"/>
              </a:rPr>
              <a:t>درمانگر</a:t>
            </a:r>
            <a:r>
              <a:rPr lang="ar-SA" sz="2400" b="1" dirty="0" smtClean="0">
                <a:solidFill>
                  <a:prstClr val="black"/>
                </a:solidFill>
                <a:latin typeface="Arial" panose="020B0604020202020204" pitchFamily="34" charset="0"/>
                <a:cs typeface="B Lotus" pitchFamily="2" charset="-78"/>
              </a:rPr>
              <a:t>:</a:t>
            </a:r>
            <a:r>
              <a:rPr lang="ar-SA" sz="2400" dirty="0" smtClean="0">
                <a:solidFill>
                  <a:prstClr val="black"/>
                </a:solidFill>
                <a:latin typeface="Arial" panose="020B0604020202020204" pitchFamily="34" charset="0"/>
                <a:cs typeface="B Lotus" pitchFamily="2" charset="-78"/>
              </a:rPr>
              <a:t> </a:t>
            </a:r>
            <a:r>
              <a:rPr lang="ar-SA" sz="2400" dirty="0">
                <a:solidFill>
                  <a:prstClr val="black"/>
                </a:solidFill>
                <a:latin typeface="Arial" panose="020B0604020202020204" pitchFamily="34" charset="0"/>
                <a:cs typeface="B Lotus" pitchFamily="2" charset="-78"/>
              </a:rPr>
              <a:t>گاهي </a:t>
            </a:r>
            <a:r>
              <a:rPr lang="fa-IR" sz="2400" dirty="0" smtClean="0">
                <a:solidFill>
                  <a:prstClr val="black"/>
                </a:solidFill>
                <a:latin typeface="Arial" panose="020B0604020202020204" pitchFamily="34" charset="0"/>
                <a:cs typeface="B Lotus" pitchFamily="2" charset="-78"/>
              </a:rPr>
              <a:t>درمانگر </a:t>
            </a:r>
            <a:r>
              <a:rPr lang="ar-SA" sz="2400" dirty="0" smtClean="0">
                <a:solidFill>
                  <a:prstClr val="black"/>
                </a:solidFill>
                <a:latin typeface="Arial" panose="020B0604020202020204" pitchFamily="34" charset="0"/>
                <a:cs typeface="B Lotus" pitchFamily="2" charset="-78"/>
              </a:rPr>
              <a:t>در </a:t>
            </a:r>
            <a:r>
              <a:rPr lang="ar-SA" sz="2400" dirty="0">
                <a:solidFill>
                  <a:prstClr val="black"/>
                </a:solidFill>
                <a:latin typeface="Arial" panose="020B0604020202020204" pitchFamily="34" charset="0"/>
                <a:cs typeface="B Lotus" pitchFamily="2" charset="-78"/>
              </a:rPr>
              <a:t>شروع رابطه قادر به جلب اعتماد بيمار نيست</a:t>
            </a:r>
            <a:r>
              <a:rPr lang="fa-IR" sz="2400" dirty="0">
                <a:solidFill>
                  <a:prstClr val="black"/>
                </a:solidFill>
                <a:latin typeface="Arial" panose="020B0604020202020204" pitchFamily="34" charset="0"/>
                <a:cs typeface="B Lotus" pitchFamily="2" charset="-78"/>
              </a:rPr>
              <a:t>.</a:t>
            </a:r>
            <a:r>
              <a:rPr lang="ar-SA" sz="2400" dirty="0">
                <a:solidFill>
                  <a:prstClr val="black"/>
                </a:solidFill>
                <a:latin typeface="Arial" panose="020B0604020202020204" pitchFamily="34" charset="0"/>
                <a:cs typeface="B Lotus" pitchFamily="2" charset="-78"/>
              </a:rPr>
              <a:t> </a:t>
            </a:r>
            <a:endParaRPr lang="fa-IR" sz="2400" dirty="0">
              <a:solidFill>
                <a:prstClr val="black"/>
              </a:solidFill>
              <a:latin typeface="Arial" panose="020B0604020202020204" pitchFamily="34" charset="0"/>
              <a:cs typeface="B Lotus" pitchFamily="2" charset="-78"/>
            </a:endParaRPr>
          </a:p>
          <a:p>
            <a:pPr marL="320040" lvl="0" indent="-320040" algn="just" rtl="1">
              <a:lnSpc>
                <a:spcPct val="150000"/>
              </a:lnSpc>
              <a:spcBef>
                <a:spcPts val="700"/>
              </a:spcBef>
              <a:buClr>
                <a:srgbClr val="DD8047"/>
              </a:buClr>
              <a:buSzPct val="60000"/>
              <a:buFont typeface="Wingdings" panose="05000000000000000000" pitchFamily="2" charset="2"/>
              <a:buChar char="§"/>
              <a:defRPr/>
            </a:pPr>
            <a:r>
              <a:rPr lang="fa-IR" sz="2400" b="1" dirty="0">
                <a:solidFill>
                  <a:prstClr val="black"/>
                </a:solidFill>
                <a:latin typeface="Arial" panose="020B0604020202020204" pitchFamily="34" charset="0"/>
                <a:cs typeface="B Lotus" pitchFamily="2" charset="-78"/>
              </a:rPr>
              <a:t>ن</a:t>
            </a:r>
            <a:r>
              <a:rPr lang="ar-SA" sz="2400" b="1" dirty="0">
                <a:solidFill>
                  <a:prstClr val="black"/>
                </a:solidFill>
                <a:latin typeface="Arial" panose="020B0604020202020204" pitchFamily="34" charset="0"/>
                <a:cs typeface="B Lotus" pitchFamily="2" charset="-78"/>
              </a:rPr>
              <a:t>گراني از آشكار شدن ترس</a:t>
            </a:r>
            <a:r>
              <a:rPr lang="fa-IR" sz="2400" b="1" dirty="0">
                <a:solidFill>
                  <a:prstClr val="black"/>
                </a:solidFill>
                <a:latin typeface="Arial" panose="020B0604020202020204" pitchFamily="34" charset="0"/>
                <a:cs typeface="B Lotus" pitchFamily="2" charset="-78"/>
              </a:rPr>
              <a:t>:</a:t>
            </a:r>
            <a:r>
              <a:rPr lang="ar-SA" sz="2400" dirty="0">
                <a:solidFill>
                  <a:prstClr val="black"/>
                </a:solidFill>
                <a:latin typeface="Arial" panose="020B0604020202020204" pitchFamily="34" charset="0"/>
                <a:cs typeface="B Lotus" pitchFamily="2" charset="-78"/>
              </a:rPr>
              <a:t> در مورد وضعيت سلامتيش</a:t>
            </a:r>
            <a:r>
              <a:rPr lang="fa-IR" sz="2400" dirty="0">
                <a:solidFill>
                  <a:prstClr val="black"/>
                </a:solidFill>
                <a:latin typeface="Arial" panose="020B0604020202020204" pitchFamily="34" charset="0"/>
                <a:cs typeface="B Lotus" pitchFamily="2" charset="-78"/>
              </a:rPr>
              <a:t>،</a:t>
            </a:r>
            <a:r>
              <a:rPr lang="ar-SA" sz="2400" dirty="0">
                <a:solidFill>
                  <a:prstClr val="black"/>
                </a:solidFill>
                <a:latin typeface="Arial" panose="020B0604020202020204" pitchFamily="34" charset="0"/>
                <a:cs typeface="B Lotus" pitchFamily="2" charset="-78"/>
              </a:rPr>
              <a:t> بيمار اين ترس را نشانه ضعف مي‌دان</a:t>
            </a:r>
            <a:r>
              <a:rPr lang="fa-IR" sz="2400" dirty="0">
                <a:solidFill>
                  <a:prstClr val="black"/>
                </a:solidFill>
                <a:latin typeface="Arial" panose="020B0604020202020204" pitchFamily="34" charset="0"/>
                <a:cs typeface="B Lotus" pitchFamily="2" charset="-78"/>
              </a:rPr>
              <a:t>د.</a:t>
            </a:r>
          </a:p>
          <a:p>
            <a:pPr algn="r" rtl="1"/>
            <a:endParaRPr lang="en-US" dirty="0">
              <a:cs typeface="B Lotus" pitchFamily="2" charset="-78"/>
            </a:endParaRPr>
          </a:p>
        </p:txBody>
      </p:sp>
    </p:spTree>
    <p:extLst>
      <p:ext uri="{BB962C8B-B14F-4D97-AF65-F5344CB8AC3E}">
        <p14:creationId xmlns:p14="http://schemas.microsoft.com/office/powerpoint/2010/main" val="2203123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a:solidFill>
                  <a:srgbClr val="775F55"/>
                </a:solidFill>
                <a:latin typeface="Tw Cen MT"/>
                <a:cs typeface="B Lotus" pitchFamily="2" charset="-78"/>
              </a:rPr>
              <a:t>برقراري ارتباط با بیماران با نیازهاي ویژه</a:t>
            </a:r>
            <a:endParaRPr lang="en-US" dirty="0">
              <a:cs typeface="B Lotus" pitchFamily="2" charset="-78"/>
            </a:endParaRPr>
          </a:p>
        </p:txBody>
      </p:sp>
      <p:sp>
        <p:nvSpPr>
          <p:cNvPr id="3" name="Content Placeholder 2"/>
          <p:cNvSpPr>
            <a:spLocks noGrp="1"/>
          </p:cNvSpPr>
          <p:nvPr>
            <p:ph idx="1"/>
          </p:nvPr>
        </p:nvSpPr>
        <p:spPr>
          <a:xfrm>
            <a:off x="0" y="1935480"/>
            <a:ext cx="9144000" cy="4661872"/>
          </a:xfrm>
        </p:spPr>
        <p:txBody>
          <a:bodyPr>
            <a:noAutofit/>
          </a:bodyPr>
          <a:lstStyle/>
          <a:p>
            <a:pPr algn="ctr" rtl="1">
              <a:spcBef>
                <a:spcPct val="0"/>
              </a:spcBef>
              <a:buClr>
                <a:srgbClr val="DD8047"/>
              </a:buClr>
              <a:buSzPct val="60000"/>
            </a:pPr>
            <a:r>
              <a:rPr lang="fa-IR" sz="2200" b="1" dirty="0">
                <a:solidFill>
                  <a:schemeClr val="tx2">
                    <a:lumMod val="60000"/>
                    <a:lumOff val="40000"/>
                  </a:schemeClr>
                </a:solidFill>
                <a:latin typeface="Tw Cen MT"/>
                <a:ea typeface="+mj-ea"/>
                <a:cs typeface="B Lotus" pitchFamily="2" charset="-78"/>
              </a:rPr>
              <a:t>مشکلات </a:t>
            </a:r>
            <a:r>
              <a:rPr lang="fa-IR" sz="2200" b="1" dirty="0" smtClean="0">
                <a:solidFill>
                  <a:schemeClr val="tx2">
                    <a:lumMod val="60000"/>
                    <a:lumOff val="40000"/>
                  </a:schemeClr>
                </a:solidFill>
                <a:latin typeface="Tw Cen MT"/>
                <a:ea typeface="+mj-ea"/>
                <a:cs typeface="B Lotus" pitchFamily="2" charset="-78"/>
              </a:rPr>
              <a:t>بینایی</a:t>
            </a:r>
            <a:endParaRPr lang="fa-IR" sz="2200" b="1" dirty="0">
              <a:solidFill>
                <a:schemeClr val="tx2">
                  <a:lumMod val="60000"/>
                  <a:lumOff val="40000"/>
                </a:schemeClr>
              </a:solidFill>
              <a:latin typeface="Tw Cen MT"/>
              <a:ea typeface="+mj-ea"/>
              <a:cs typeface="B Lotus" pitchFamily="2" charset="-78"/>
            </a:endParaRPr>
          </a:p>
          <a:p>
            <a:pPr algn="just" rtl="1">
              <a:spcBef>
                <a:spcPts val="700"/>
              </a:spcBef>
              <a:buClr>
                <a:srgbClr val="DD8047"/>
              </a:buClr>
              <a:buSzPct val="60000"/>
            </a:pPr>
            <a:r>
              <a:rPr lang="fa-IR" sz="2200" dirty="0">
                <a:solidFill>
                  <a:prstClr val="black"/>
                </a:solidFill>
                <a:latin typeface="Tw Cen MT"/>
                <a:cs typeface="B Lotus" pitchFamily="2" charset="-78"/>
              </a:rPr>
              <a:t> حضور خود را در اتاق مددجو اعلام نمایید.</a:t>
            </a:r>
          </a:p>
          <a:p>
            <a:pPr algn="just" rtl="1">
              <a:spcBef>
                <a:spcPts val="700"/>
              </a:spcBef>
              <a:buClr>
                <a:srgbClr val="DD8047"/>
              </a:buClr>
              <a:buSzPct val="60000"/>
            </a:pPr>
            <a:r>
              <a:rPr lang="fa-IR" sz="2200" dirty="0">
                <a:solidFill>
                  <a:prstClr val="black"/>
                </a:solidFill>
                <a:latin typeface="Tw Cen MT"/>
                <a:cs typeface="B Lotus" pitchFamily="2" charset="-78"/>
              </a:rPr>
              <a:t> خودتان را با اسم معرفی نمایید.</a:t>
            </a:r>
          </a:p>
          <a:p>
            <a:pPr algn="just" rtl="1">
              <a:spcBef>
                <a:spcPts val="700"/>
              </a:spcBef>
              <a:buClr>
                <a:srgbClr val="DD8047"/>
              </a:buClr>
              <a:buSzPct val="60000"/>
            </a:pPr>
            <a:r>
              <a:rPr lang="fa-IR" sz="2200" dirty="0">
                <a:solidFill>
                  <a:prstClr val="black"/>
                </a:solidFill>
                <a:latin typeface="Tw Cen MT"/>
                <a:cs typeface="B Lotus" pitchFamily="2" charset="-78"/>
              </a:rPr>
              <a:t> به خاطر داشته باشید که بیمارانی که دچار مشکلات بینایی هستند قادر به درك بسیاري از اشارات غیر کلامی هنگام برقراري ارتباط نمی باشند. با آنها با یک تن و صداي طبیعی صحبت کنید.</a:t>
            </a:r>
          </a:p>
          <a:p>
            <a:pPr algn="just" rtl="1">
              <a:spcBef>
                <a:spcPts val="700"/>
              </a:spcBef>
              <a:buClr>
                <a:srgbClr val="DD8047"/>
              </a:buClr>
              <a:buSzPct val="60000"/>
            </a:pPr>
            <a:r>
              <a:rPr lang="fa-IR" sz="2200" dirty="0">
                <a:solidFill>
                  <a:prstClr val="black"/>
                </a:solidFill>
                <a:latin typeface="Tw Cen MT"/>
                <a:cs typeface="B Lotus" pitchFamily="2" charset="-78"/>
              </a:rPr>
              <a:t> قبل از آنکه بیمار را لمس نمایید دلیل آن را براي وي توضیح دهید.</a:t>
            </a:r>
          </a:p>
          <a:p>
            <a:pPr algn="just" rtl="1">
              <a:spcBef>
                <a:spcPts val="700"/>
              </a:spcBef>
              <a:buClr>
                <a:srgbClr val="DD8047"/>
              </a:buClr>
              <a:buSzPct val="60000"/>
            </a:pPr>
            <a:r>
              <a:rPr lang="fa-IR" sz="2200" dirty="0">
                <a:solidFill>
                  <a:prstClr val="black"/>
                </a:solidFill>
                <a:latin typeface="Tw Cen MT"/>
                <a:cs typeface="B Lotus" pitchFamily="2" charset="-78"/>
              </a:rPr>
              <a:t>هنگام اختتام گفتگو و هنگامی که اتاق را ترك می نمایید به بیمار اطلاع دهید.</a:t>
            </a:r>
          </a:p>
          <a:p>
            <a:pPr algn="just" rtl="1">
              <a:spcBef>
                <a:spcPts val="700"/>
              </a:spcBef>
              <a:buClr>
                <a:srgbClr val="DD8047"/>
              </a:buClr>
              <a:buSzPct val="60000"/>
            </a:pPr>
            <a:r>
              <a:rPr lang="fa-IR" sz="2200" dirty="0">
                <a:solidFill>
                  <a:prstClr val="black"/>
                </a:solidFill>
                <a:latin typeface="Tw Cen MT"/>
                <a:cs typeface="B Lotus" pitchFamily="2" charset="-78"/>
              </a:rPr>
              <a:t> یک چراغ یا زنگ اخبار را که به آسانی در دسترس بیمار قرار می گیرد در اختیار او قرار دهید.</a:t>
            </a:r>
          </a:p>
          <a:p>
            <a:pPr algn="just" rtl="1">
              <a:spcBef>
                <a:spcPts val="700"/>
              </a:spcBef>
              <a:buClr>
                <a:srgbClr val="DD8047"/>
              </a:buClr>
              <a:buSzPct val="60000"/>
            </a:pPr>
            <a:r>
              <a:rPr lang="fa-IR" sz="2200" dirty="0">
                <a:solidFill>
                  <a:prstClr val="black"/>
                </a:solidFill>
                <a:latin typeface="Tw Cen MT"/>
                <a:cs typeface="B Lotus" pitchFamily="2" charset="-78"/>
              </a:rPr>
              <a:t> بیمار را با صداهاي محیط و ترتیب قرار گرفتن وسایل در اتاق آشنا نمایید.</a:t>
            </a:r>
          </a:p>
          <a:p>
            <a:pPr algn="just" rtl="1">
              <a:spcBef>
                <a:spcPts val="700"/>
              </a:spcBef>
              <a:buClr>
                <a:srgbClr val="DD8047"/>
              </a:buClr>
              <a:buSzPct val="60000"/>
            </a:pPr>
            <a:r>
              <a:rPr lang="fa-IR" sz="2200" dirty="0">
                <a:solidFill>
                  <a:prstClr val="black"/>
                </a:solidFill>
                <a:latin typeface="Tw Cen MT"/>
                <a:cs typeface="B Lotus" pitchFamily="2" charset="-78"/>
              </a:rPr>
              <a:t> از تمیز بودن شیشه عینک و یا بدون عیب بودن و قرار داشتن در جاي مناسب لنزها اطمینان حاصل نمایید.</a:t>
            </a:r>
            <a:endParaRPr lang="en-US" sz="2200" dirty="0">
              <a:solidFill>
                <a:prstClr val="black"/>
              </a:solidFill>
              <a:latin typeface="Tw Cen MT"/>
              <a:cs typeface="B Lotus" pitchFamily="2" charset="-78"/>
            </a:endParaRPr>
          </a:p>
          <a:p>
            <a:pPr algn="just" rtl="1"/>
            <a:endParaRPr lang="en-US" sz="2200" dirty="0">
              <a:cs typeface="B Lotus" pitchFamily="2" charset="-78"/>
            </a:endParaRPr>
          </a:p>
        </p:txBody>
      </p:sp>
    </p:spTree>
    <p:extLst>
      <p:ext uri="{BB962C8B-B14F-4D97-AF65-F5344CB8AC3E}">
        <p14:creationId xmlns:p14="http://schemas.microsoft.com/office/powerpoint/2010/main" val="1690630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08112"/>
          </a:xfrm>
        </p:spPr>
        <p:txBody>
          <a:bodyPr>
            <a:normAutofit/>
          </a:bodyPr>
          <a:lstStyle/>
          <a:p>
            <a:pPr algn="ctr"/>
            <a:r>
              <a:rPr lang="fa-IR" sz="5400" b="1" dirty="0">
                <a:solidFill>
                  <a:schemeClr val="tx2">
                    <a:lumMod val="60000"/>
                    <a:lumOff val="40000"/>
                  </a:schemeClr>
                </a:solidFill>
                <a:latin typeface="Tw Cen MT"/>
                <a:cs typeface="B Lotus" pitchFamily="2" charset="-78"/>
              </a:rPr>
              <a:t>مشکلات شنوایی</a:t>
            </a:r>
            <a:endParaRPr lang="en-US" sz="5400" dirty="0">
              <a:solidFill>
                <a:schemeClr val="tx2">
                  <a:lumMod val="60000"/>
                  <a:lumOff val="40000"/>
                </a:schemeClr>
              </a:solidFill>
              <a:cs typeface="B Lotus" pitchFamily="2" charset="-78"/>
            </a:endParaRPr>
          </a:p>
        </p:txBody>
      </p:sp>
      <p:sp>
        <p:nvSpPr>
          <p:cNvPr id="3" name="Content Placeholder 2"/>
          <p:cNvSpPr>
            <a:spLocks noGrp="1"/>
          </p:cNvSpPr>
          <p:nvPr>
            <p:ph idx="1"/>
          </p:nvPr>
        </p:nvSpPr>
        <p:spPr/>
        <p:txBody>
          <a:bodyPr>
            <a:normAutofit/>
          </a:bodyPr>
          <a:lstStyle/>
          <a:p>
            <a:pPr algn="just" rtl="1">
              <a:spcBef>
                <a:spcPts val="700"/>
              </a:spcBef>
              <a:buClr>
                <a:srgbClr val="DD8047"/>
              </a:buClr>
              <a:buSzPct val="60000"/>
            </a:pPr>
            <a:r>
              <a:rPr lang="fa-IR" sz="2200" dirty="0">
                <a:solidFill>
                  <a:prstClr val="black"/>
                </a:solidFill>
                <a:latin typeface="Tw Cen MT"/>
                <a:cs typeface="B Lotus" pitchFamily="2" charset="-78"/>
              </a:rPr>
              <a:t>قبل از گفتگوي اولیه، حضور خودتان را به بیمار اعلام نمایید. این عمل ممکن است به وسیله لمس آهسته بیمار یا حرکت کردن به </a:t>
            </a:r>
            <a:r>
              <a:rPr lang="fa-IR" sz="2200" dirty="0" smtClean="0">
                <a:solidFill>
                  <a:prstClr val="black"/>
                </a:solidFill>
                <a:latin typeface="Tw Cen MT"/>
                <a:cs typeface="B Lotus" pitchFamily="2" charset="-78"/>
              </a:rPr>
              <a:t>طوری که </a:t>
            </a:r>
            <a:r>
              <a:rPr lang="fa-IR" sz="2200" dirty="0">
                <a:solidFill>
                  <a:prstClr val="black"/>
                </a:solidFill>
                <a:latin typeface="Tw Cen MT"/>
                <a:cs typeface="B Lotus" pitchFamily="2" charset="-78"/>
              </a:rPr>
              <a:t>بتوانید دیده شوید باشد.</a:t>
            </a:r>
          </a:p>
          <a:p>
            <a:pPr algn="just" rtl="1">
              <a:spcBef>
                <a:spcPts val="700"/>
              </a:spcBef>
              <a:buClr>
                <a:srgbClr val="DD8047"/>
              </a:buClr>
              <a:buSzPct val="60000"/>
            </a:pPr>
            <a:r>
              <a:rPr lang="fa-IR" sz="2200" dirty="0">
                <a:solidFill>
                  <a:prstClr val="black"/>
                </a:solidFill>
                <a:latin typeface="Tw Cen MT"/>
                <a:cs typeface="B Lotus" pitchFamily="2" charset="-78"/>
              </a:rPr>
              <a:t> مستقیماً در حالی که روبه روي بیمار هستید با او صحبت نمایید اگر بیمار قادر به لب خوانی است از جملات ساده استفاده نمایید و آرام و با روش و سرعت طبیعی صحبت نمایید. به ارتباط غیر کلامی نیز توجه داشته باشید.</a:t>
            </a:r>
          </a:p>
          <a:p>
            <a:pPr algn="just" rtl="1">
              <a:spcBef>
                <a:spcPts val="700"/>
              </a:spcBef>
              <a:buClr>
                <a:srgbClr val="DD8047"/>
              </a:buClr>
              <a:buSzPct val="60000"/>
            </a:pPr>
            <a:r>
              <a:rPr lang="fa-IR" sz="2200" dirty="0">
                <a:solidFill>
                  <a:prstClr val="black"/>
                </a:solidFill>
                <a:latin typeface="Tw Cen MT"/>
                <a:cs typeface="B Lotus" pitchFamily="2" charset="-78"/>
              </a:rPr>
              <a:t> هنگام صحبت نمودن با بیمار آدامس نجوید و جلوي دهانتان را نگیرید.</a:t>
            </a:r>
          </a:p>
          <a:p>
            <a:pPr algn="just" rtl="1">
              <a:spcBef>
                <a:spcPts val="700"/>
              </a:spcBef>
              <a:buClr>
                <a:srgbClr val="DD8047"/>
              </a:buClr>
              <a:buSzPct val="60000"/>
            </a:pPr>
            <a:r>
              <a:rPr lang="fa-IR" sz="2200" dirty="0">
                <a:solidFill>
                  <a:prstClr val="black"/>
                </a:solidFill>
                <a:latin typeface="Tw Cen MT"/>
                <a:cs typeface="B Lotus" pitchFamily="2" charset="-78"/>
              </a:rPr>
              <a:t> اگر تمایل دارید عقیده تان را به خوبی بیان کنید از نمایش دادن یا پانتومیم استفاده نمایید.</a:t>
            </a:r>
          </a:p>
          <a:p>
            <a:pPr algn="just" rtl="1">
              <a:spcBef>
                <a:spcPts val="700"/>
              </a:spcBef>
              <a:buClr>
                <a:srgbClr val="DD8047"/>
              </a:buClr>
              <a:buSzPct val="60000"/>
            </a:pPr>
            <a:r>
              <a:rPr lang="fa-IR" sz="2200" dirty="0">
                <a:solidFill>
                  <a:prstClr val="black"/>
                </a:solidFill>
                <a:latin typeface="Tw Cen MT"/>
                <a:cs typeface="B Lotus" pitchFamily="2" charset="-78"/>
              </a:rPr>
              <a:t> در صورت امکان از زبان اشاره یا هجی کردن با انگشتان به نحو مناسب استفاده نمایید.</a:t>
            </a:r>
          </a:p>
          <a:p>
            <a:pPr algn="just" rtl="1">
              <a:spcBef>
                <a:spcPts val="700"/>
              </a:spcBef>
              <a:buClr>
                <a:srgbClr val="DD8047"/>
              </a:buClr>
              <a:buSzPct val="60000"/>
            </a:pPr>
            <a:r>
              <a:rPr lang="fa-IR" sz="2200" dirty="0">
                <a:solidFill>
                  <a:prstClr val="black"/>
                </a:solidFill>
                <a:latin typeface="Tw Cen MT"/>
                <a:cs typeface="B Lotus" pitchFamily="2" charset="-78"/>
              </a:rPr>
              <a:t> هر عقیده اي را که نمی توانید به بیمار به روش دیگري انتقال دهید آن را بنویسید.</a:t>
            </a:r>
          </a:p>
          <a:p>
            <a:pPr algn="just" rtl="1">
              <a:spcBef>
                <a:spcPts val="700"/>
              </a:spcBef>
              <a:buClr>
                <a:srgbClr val="DD8047"/>
              </a:buClr>
              <a:buSzPct val="60000"/>
            </a:pPr>
            <a:r>
              <a:rPr lang="fa-IR" sz="2200" dirty="0">
                <a:solidFill>
                  <a:prstClr val="black"/>
                </a:solidFill>
                <a:latin typeface="Tw Cen MT"/>
                <a:cs typeface="B Lotus" pitchFamily="2" charset="-78"/>
              </a:rPr>
              <a:t> اطمینان حاصل نمایید که وسیله کمک شنوایی تمیز بوده و عملکرد و جاي مناسبی دارد.</a:t>
            </a:r>
            <a:endParaRPr lang="en-US" sz="2200" dirty="0">
              <a:solidFill>
                <a:prstClr val="black"/>
              </a:solidFill>
              <a:latin typeface="Tw Cen MT"/>
              <a:cs typeface="B Lotus" pitchFamily="2" charset="-78"/>
            </a:endParaRPr>
          </a:p>
          <a:p>
            <a:pPr algn="r" rtl="1"/>
            <a:endParaRPr lang="en-US" sz="2200" dirty="0">
              <a:cs typeface="B Lotus" pitchFamily="2" charset="-78"/>
            </a:endParaRPr>
          </a:p>
        </p:txBody>
      </p:sp>
    </p:spTree>
    <p:extLst>
      <p:ext uri="{BB962C8B-B14F-4D97-AF65-F5344CB8AC3E}">
        <p14:creationId xmlns:p14="http://schemas.microsoft.com/office/powerpoint/2010/main" val="2882742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fa-IR" sz="3600" b="1" dirty="0">
                <a:solidFill>
                  <a:schemeClr val="tx2">
                    <a:lumMod val="60000"/>
                    <a:lumOff val="40000"/>
                  </a:schemeClr>
                </a:solidFill>
                <a:latin typeface="Tw Cen MT"/>
                <a:cs typeface="B Lotus" pitchFamily="2" charset="-78"/>
              </a:rPr>
              <a:t>موانع فیزیکی</a:t>
            </a:r>
            <a:br>
              <a:rPr lang="fa-IR" sz="3600" b="1" dirty="0">
                <a:solidFill>
                  <a:schemeClr val="tx2">
                    <a:lumMod val="60000"/>
                    <a:lumOff val="40000"/>
                  </a:schemeClr>
                </a:solidFill>
                <a:latin typeface="Tw Cen MT"/>
                <a:cs typeface="B Lotus" pitchFamily="2" charset="-78"/>
              </a:rPr>
            </a:br>
            <a:r>
              <a:rPr lang="fa-IR" sz="3600" b="1" dirty="0" smtClean="0">
                <a:solidFill>
                  <a:schemeClr val="tx2">
                    <a:lumMod val="60000"/>
                    <a:lumOff val="40000"/>
                  </a:schemeClr>
                </a:solidFill>
                <a:latin typeface="Tw Cen MT"/>
                <a:cs typeface="B Lotus" pitchFamily="2" charset="-78"/>
              </a:rPr>
              <a:t>لارنژکتومی </a:t>
            </a:r>
            <a:r>
              <a:rPr lang="fa-IR" sz="3600" b="1" dirty="0">
                <a:solidFill>
                  <a:schemeClr val="tx2">
                    <a:lumMod val="60000"/>
                    <a:lumOff val="40000"/>
                  </a:schemeClr>
                </a:solidFill>
                <a:latin typeface="Tw Cen MT"/>
                <a:cs typeface="B Lotus" pitchFamily="2" charset="-78"/>
              </a:rPr>
              <a:t>یا اندوتراکیال تیوپ</a:t>
            </a:r>
            <a:endParaRPr lang="en-US" sz="3600" b="1" dirty="0">
              <a:solidFill>
                <a:schemeClr val="tx2">
                  <a:lumMod val="60000"/>
                  <a:lumOff val="40000"/>
                </a:schemeClr>
              </a:solidFill>
              <a:latin typeface="Tw Cen MT"/>
              <a:cs typeface="B Lotus" pitchFamily="2" charset="-78"/>
            </a:endParaRPr>
          </a:p>
        </p:txBody>
      </p:sp>
      <p:sp>
        <p:nvSpPr>
          <p:cNvPr id="3" name="Content Placeholder 2"/>
          <p:cNvSpPr>
            <a:spLocks noGrp="1"/>
          </p:cNvSpPr>
          <p:nvPr>
            <p:ph idx="1"/>
          </p:nvPr>
        </p:nvSpPr>
        <p:spPr/>
        <p:txBody>
          <a:bodyPr>
            <a:noAutofit/>
          </a:bodyPr>
          <a:lstStyle/>
          <a:p>
            <a:pPr algn="just" rtl="1">
              <a:spcBef>
                <a:spcPts val="700"/>
              </a:spcBef>
              <a:buClr>
                <a:srgbClr val="DD8047"/>
              </a:buClr>
              <a:buSzPct val="60000"/>
            </a:pPr>
            <a:r>
              <a:rPr lang="fa-IR" sz="2200" dirty="0">
                <a:solidFill>
                  <a:prstClr val="black"/>
                </a:solidFill>
                <a:latin typeface="Arial Narrow" panose="020B0606020202030204" pitchFamily="34" charset="0"/>
                <a:cs typeface="B Lotus" pitchFamily="2" charset="-78"/>
              </a:rPr>
              <a:t>یک یا تعداد بیشتري از وسایل ارتباطی ساده که بیمار از نظر جسمی قادر به استفاده از آن باشد را انتخاب نموده و جهت برقراري ارتباط کنید.</a:t>
            </a:r>
          </a:p>
          <a:p>
            <a:pPr algn="just" rtl="1">
              <a:spcBef>
                <a:spcPts val="700"/>
              </a:spcBef>
              <a:buClr>
                <a:srgbClr val="DD8047"/>
              </a:buClr>
              <a:buSzPct val="60000"/>
            </a:pPr>
            <a:r>
              <a:rPr lang="fa-IR" sz="2200" dirty="0">
                <a:solidFill>
                  <a:prstClr val="black"/>
                </a:solidFill>
                <a:latin typeface="Arial Narrow" panose="020B0606020202030204" pitchFamily="34" charset="0"/>
                <a:cs typeface="B Lotus" pitchFamily="2" charset="-78"/>
              </a:rPr>
              <a:t>معناي بله یا خیر علامت دادن با چشم یا فشردن دست و یا نوشتن یادداشتها تخته هاي برقراري ارتباط با کلمات و نامه ها و یا عکسها و یاکارتهاي براق و زبان اشاره را انتخاب نمایید.</a:t>
            </a:r>
          </a:p>
          <a:p>
            <a:pPr algn="just" rtl="1">
              <a:spcBef>
                <a:spcPts val="700"/>
              </a:spcBef>
              <a:buClr>
                <a:srgbClr val="DD8047"/>
              </a:buClr>
              <a:buSzPct val="60000"/>
            </a:pPr>
            <a:r>
              <a:rPr lang="fa-IR" sz="2200" dirty="0">
                <a:solidFill>
                  <a:prstClr val="black"/>
                </a:solidFill>
                <a:latin typeface="Arial Narrow" panose="020B0606020202030204" pitchFamily="34" charset="0"/>
                <a:cs typeface="B Lotus" pitchFamily="2" charset="-78"/>
              </a:rPr>
              <a:t> از اینکه تمامی افراد اعم از خانواده و دوستان و مراقبت کنندگان که با مددجو ارتباط برقرار می نمایند قادرند شیوه برقراري ارتباط انتخاب شده را درك نموده و به کار برند، اطمینان حاصل نمایید.</a:t>
            </a:r>
          </a:p>
          <a:p>
            <a:pPr algn="just" rtl="1">
              <a:spcBef>
                <a:spcPts val="700"/>
              </a:spcBef>
              <a:buClr>
                <a:srgbClr val="DD8047"/>
              </a:buClr>
              <a:buSzPct val="60000"/>
            </a:pPr>
            <a:r>
              <a:rPr lang="fa-IR" sz="2200" dirty="0">
                <a:solidFill>
                  <a:prstClr val="black"/>
                </a:solidFill>
                <a:latin typeface="Arial Narrow" panose="020B0606020202030204" pitchFamily="34" charset="0"/>
                <a:cs typeface="B Lotus" pitchFamily="2" charset="-78"/>
              </a:rPr>
              <a:t> جهت برقراري ارتباط موثر صبر و حوصله داشته و با دادن زمان مناسب به تقویت تلاشهاي انجام شده توسط بیمار بپردازید.</a:t>
            </a:r>
          </a:p>
          <a:p>
            <a:pPr algn="just" rtl="1">
              <a:spcBef>
                <a:spcPts val="700"/>
              </a:spcBef>
              <a:buClr>
                <a:srgbClr val="DD8047"/>
              </a:buClr>
              <a:buSzPct val="60000"/>
            </a:pPr>
            <a:r>
              <a:rPr lang="fa-IR" sz="2200" dirty="0">
                <a:solidFill>
                  <a:prstClr val="black"/>
                </a:solidFill>
                <a:latin typeface="Arial Narrow" panose="020B0606020202030204" pitchFamily="34" charset="0"/>
                <a:cs typeface="B Lotus" pitchFamily="2" charset="-78"/>
              </a:rPr>
              <a:t> مطمئن باشید که بیمار به طور موثري طریقه کمک خواستن مانند فشار دادن زنگ اخبار را متوجه شده است.</a:t>
            </a:r>
            <a:endParaRPr lang="en-US" sz="2200" dirty="0">
              <a:solidFill>
                <a:prstClr val="black"/>
              </a:solidFill>
              <a:latin typeface="Arial Narrow" panose="020B0606020202030204" pitchFamily="34" charset="0"/>
              <a:cs typeface="B Lotus" pitchFamily="2" charset="-78"/>
            </a:endParaRPr>
          </a:p>
          <a:p>
            <a:pPr algn="r" rtl="1"/>
            <a:endParaRPr lang="en-US" sz="2200" dirty="0">
              <a:cs typeface="B Lotus" pitchFamily="2" charset="-78"/>
            </a:endParaRPr>
          </a:p>
        </p:txBody>
      </p:sp>
    </p:spTree>
    <p:extLst>
      <p:ext uri="{BB962C8B-B14F-4D97-AF65-F5344CB8AC3E}">
        <p14:creationId xmlns:p14="http://schemas.microsoft.com/office/powerpoint/2010/main" val="4174161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chemeClr val="tx2">
                    <a:lumMod val="60000"/>
                    <a:lumOff val="40000"/>
                  </a:schemeClr>
                </a:solidFill>
                <a:latin typeface="Tw Cen MT"/>
                <a:cs typeface="B Lotus" pitchFamily="2" charset="-78"/>
              </a:rPr>
              <a:t>اختلال در حیطه شناختی</a:t>
            </a:r>
            <a:endParaRPr lang="en-US" b="1" dirty="0">
              <a:solidFill>
                <a:schemeClr val="tx2">
                  <a:lumMod val="60000"/>
                  <a:lumOff val="40000"/>
                </a:schemeClr>
              </a:solidFill>
              <a:latin typeface="Tw Cen MT"/>
              <a:cs typeface="B Lotus" pitchFamily="2" charset="-78"/>
            </a:endParaRPr>
          </a:p>
        </p:txBody>
      </p:sp>
      <p:sp>
        <p:nvSpPr>
          <p:cNvPr id="3" name="Content Placeholder 2"/>
          <p:cNvSpPr>
            <a:spLocks noGrp="1"/>
          </p:cNvSpPr>
          <p:nvPr>
            <p:ph idx="1"/>
          </p:nvPr>
        </p:nvSpPr>
        <p:spPr/>
        <p:txBody>
          <a:bodyPr>
            <a:noAutofit/>
          </a:bodyPr>
          <a:lstStyle/>
          <a:p>
            <a:pPr algn="r" rtl="1">
              <a:spcBef>
                <a:spcPts val="700"/>
              </a:spcBef>
              <a:buClr>
                <a:srgbClr val="DD8047"/>
              </a:buClr>
              <a:buSzPct val="60000"/>
            </a:pPr>
            <a:r>
              <a:rPr lang="fa-IR" sz="2200" dirty="0">
                <a:solidFill>
                  <a:prstClr val="black"/>
                </a:solidFill>
                <a:latin typeface="Tw Cen MT"/>
              </a:rPr>
              <a:t> </a:t>
            </a:r>
            <a:r>
              <a:rPr lang="fa-IR" sz="2200" dirty="0">
                <a:solidFill>
                  <a:prstClr val="black"/>
                </a:solidFill>
                <a:latin typeface="Arial Narrow" panose="020B0606020202030204" pitchFamily="34" charset="0"/>
                <a:cs typeface="B Mitra" pitchFamily="2" charset="-78"/>
              </a:rPr>
              <a:t>تماس چشمی را جهت توجه بیمار، ثابت و پایدار نگه دارید.</a:t>
            </a:r>
          </a:p>
          <a:p>
            <a:pPr algn="r" rtl="1">
              <a:spcBef>
                <a:spcPts val="700"/>
              </a:spcBef>
              <a:buClr>
                <a:srgbClr val="DD8047"/>
              </a:buClr>
              <a:buSzPct val="60000"/>
            </a:pPr>
            <a:r>
              <a:rPr lang="fa-IR" sz="2200" dirty="0">
                <a:solidFill>
                  <a:prstClr val="black"/>
                </a:solidFill>
                <a:latin typeface="Arial Narrow" panose="020B0606020202030204" pitchFamily="34" charset="0"/>
                <a:cs typeface="B Mitra" pitchFamily="2" charset="-78"/>
              </a:rPr>
              <a:t> جهت کسب اطلاعات مهم در یک مکان ساکت گفتگو کنید تا کمترین امکان منحرف نمودن حواس براي بیمار ایجاد شود.</a:t>
            </a:r>
          </a:p>
          <a:p>
            <a:pPr algn="r" rtl="1">
              <a:spcBef>
                <a:spcPts val="700"/>
              </a:spcBef>
              <a:buClr>
                <a:srgbClr val="DD8047"/>
              </a:buClr>
              <a:buSzPct val="60000"/>
            </a:pPr>
            <a:r>
              <a:rPr lang="fa-IR" sz="2200" dirty="0">
                <a:solidFill>
                  <a:prstClr val="black"/>
                </a:solidFill>
                <a:latin typeface="Arial Narrow" panose="020B0606020202030204" pitchFamily="34" charset="0"/>
                <a:cs typeface="B Mitra" pitchFamily="2" charset="-78"/>
              </a:rPr>
              <a:t>ارتباط را ساده و واقعی حفظ نمایید. آموزش ها را به وظایف ساده تقسیم نموده و از توضیحات طولانی خودداري نمایید. از تلفظ نمودن یا واژه خلاصه استفاده ننمایید. از عکس ها یا طرحها در زمان مناسب استفاده کنید.</a:t>
            </a:r>
          </a:p>
          <a:p>
            <a:pPr algn="r" rtl="1">
              <a:spcBef>
                <a:spcPts val="700"/>
              </a:spcBef>
              <a:buClr>
                <a:srgbClr val="DD8047"/>
              </a:buClr>
              <a:buSzPct val="60000"/>
            </a:pPr>
            <a:r>
              <a:rPr lang="fa-IR" sz="2200" dirty="0">
                <a:solidFill>
                  <a:prstClr val="black"/>
                </a:solidFill>
                <a:latin typeface="Arial Narrow" panose="020B0606020202030204" pitchFamily="34" charset="0"/>
                <a:cs typeface="B Mitra" pitchFamily="2" charset="-78"/>
              </a:rPr>
              <a:t> در صورت امکان از سوالات باز استفاده ننمایید. سوال نمایید آیا شلوار قهوه اي یا خاکستري را مایلید بپوشید؟ به جاي این که بپرسید: چه چیز را دوست دارید بپوشید؟.</a:t>
            </a:r>
          </a:p>
          <a:p>
            <a:pPr algn="r" rtl="1">
              <a:spcBef>
                <a:spcPts val="700"/>
              </a:spcBef>
              <a:buClr>
                <a:srgbClr val="DD8047"/>
              </a:buClr>
              <a:buSzPct val="60000"/>
            </a:pPr>
            <a:r>
              <a:rPr lang="fa-IR" sz="2200" dirty="0">
                <a:solidFill>
                  <a:prstClr val="black"/>
                </a:solidFill>
                <a:latin typeface="Arial Narrow" panose="020B0606020202030204" pitchFamily="34" charset="0"/>
                <a:cs typeface="B Mitra" pitchFamily="2" charset="-78"/>
              </a:rPr>
              <a:t>همراه بیمار باشید و به او فرصت دهید پاسخ دهد. اگر بیمار پس از 2 دقیقه پاسخی نداد آنچه را گفته اید تکرار نمایید. اگر همچنان پاسخی دریافت ننموده اید قبل از ادامه گفتگو یک فرصت استراحت بدهید تا اینکه نه شما و نه بیمار احساس بیهوده بودن گفتگو را ننمایند.</a:t>
            </a:r>
          </a:p>
          <a:p>
            <a:pPr algn="r" rtl="1">
              <a:spcBef>
                <a:spcPts val="700"/>
              </a:spcBef>
              <a:buClr>
                <a:srgbClr val="DD8047"/>
              </a:buClr>
              <a:buSzPct val="60000"/>
            </a:pPr>
            <a:r>
              <a:rPr lang="fa-IR" sz="2200" dirty="0">
                <a:solidFill>
                  <a:prstClr val="black"/>
                </a:solidFill>
                <a:latin typeface="Arial Narrow" panose="020B0606020202030204" pitchFamily="34" charset="0"/>
                <a:cs typeface="B Mitra" pitchFamily="2" charset="-78"/>
              </a:rPr>
              <a:t>تکرار آموزشها در زمانهای مختلف بسیار کمک کننده است.</a:t>
            </a:r>
            <a:endParaRPr lang="en-US" sz="2200" dirty="0">
              <a:solidFill>
                <a:prstClr val="black"/>
              </a:solidFill>
              <a:latin typeface="Arial Narrow" panose="020B0606020202030204" pitchFamily="34" charset="0"/>
              <a:cs typeface="B Mitra" pitchFamily="2" charset="-78"/>
            </a:endParaRPr>
          </a:p>
          <a:p>
            <a:pPr algn="r" rtl="1"/>
            <a:endParaRPr lang="en-US" sz="2200" dirty="0"/>
          </a:p>
        </p:txBody>
      </p:sp>
    </p:spTree>
    <p:extLst>
      <p:ext uri="{BB962C8B-B14F-4D97-AF65-F5344CB8AC3E}">
        <p14:creationId xmlns:p14="http://schemas.microsoft.com/office/powerpoint/2010/main" val="1029686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a:solidFill>
                  <a:schemeClr val="tx2">
                    <a:lumMod val="60000"/>
                    <a:lumOff val="40000"/>
                  </a:schemeClr>
                </a:solidFill>
                <a:latin typeface="Tw Cen MT"/>
                <a:cs typeface="B Lotus" pitchFamily="2" charset="-78"/>
              </a:rPr>
              <a:t>بیمار بیهوش</a:t>
            </a:r>
            <a:endParaRPr lang="en-US" b="1" dirty="0">
              <a:solidFill>
                <a:schemeClr val="tx2">
                  <a:lumMod val="60000"/>
                  <a:lumOff val="40000"/>
                </a:schemeClr>
              </a:solidFill>
              <a:latin typeface="Tw Cen MT"/>
              <a:cs typeface="B Lotus" pitchFamily="2" charset="-78"/>
            </a:endParaRPr>
          </a:p>
        </p:txBody>
      </p:sp>
      <p:sp>
        <p:nvSpPr>
          <p:cNvPr id="3" name="Content Placeholder 2"/>
          <p:cNvSpPr>
            <a:spLocks noGrp="1"/>
          </p:cNvSpPr>
          <p:nvPr>
            <p:ph idx="1"/>
          </p:nvPr>
        </p:nvSpPr>
        <p:spPr/>
        <p:txBody>
          <a:bodyPr>
            <a:normAutofit/>
          </a:bodyPr>
          <a:lstStyle/>
          <a:p>
            <a:pPr algn="just" rtl="1">
              <a:spcBef>
                <a:spcPts val="700"/>
              </a:spcBef>
              <a:buClr>
                <a:srgbClr val="DD8047"/>
              </a:buClr>
              <a:buSzPct val="60000"/>
            </a:pPr>
            <a:r>
              <a:rPr lang="fa-IR" sz="2400" dirty="0">
                <a:solidFill>
                  <a:prstClr val="black"/>
                </a:solidFill>
                <a:latin typeface="Tw Cen MT"/>
                <a:cs typeface="B Lotus" pitchFamily="2" charset="-78"/>
              </a:rPr>
              <a:t>مراقب آنچه در حضور بیمار می گویید باشید. اعتقاد بر این است که شنوایی آخرین حسی است که از دست می رود بنابراین بیمار بیهوش اغلب می تواند بشنود حتی اگر ظاهرا وًاکنش نشان ندهد.</a:t>
            </a:r>
          </a:p>
          <a:p>
            <a:pPr algn="just" rtl="1">
              <a:spcBef>
                <a:spcPts val="700"/>
              </a:spcBef>
              <a:buClr>
                <a:srgbClr val="DD8047"/>
              </a:buClr>
              <a:buSzPct val="60000"/>
            </a:pPr>
            <a:r>
              <a:rPr lang="fa-IR" sz="2400" dirty="0">
                <a:solidFill>
                  <a:prstClr val="black"/>
                </a:solidFill>
                <a:latin typeface="Tw Cen MT"/>
                <a:cs typeface="B Lotus" pitchFamily="2" charset="-78"/>
              </a:rPr>
              <a:t> فرض را بر این بگذارید که بیمار قادر است حرفهاي شما را بشنود. با یک تن صداي طبیعی درباره آنچه معمولاً بحث می کنید صحبت نمایید.</a:t>
            </a:r>
          </a:p>
          <a:p>
            <a:pPr algn="just" rtl="1">
              <a:spcBef>
                <a:spcPts val="700"/>
              </a:spcBef>
              <a:buClr>
                <a:srgbClr val="DD8047"/>
              </a:buClr>
              <a:buSzPct val="60000"/>
            </a:pPr>
            <a:r>
              <a:rPr lang="fa-IR" sz="2400" dirty="0">
                <a:solidFill>
                  <a:prstClr val="black"/>
                </a:solidFill>
                <a:latin typeface="Tw Cen MT"/>
                <a:cs typeface="B Lotus" pitchFamily="2" charset="-78"/>
              </a:rPr>
              <a:t> قبل از لمس نمودن بیمار با او صحبت نمایید. به خاطر داشته باشید لمسمی تواند روش موثري در برقراري ارتباط باشد.</a:t>
            </a:r>
          </a:p>
          <a:p>
            <a:pPr algn="just" rtl="1">
              <a:spcBef>
                <a:spcPts val="700"/>
              </a:spcBef>
              <a:buClr>
                <a:srgbClr val="DD8047"/>
              </a:buClr>
              <a:buSzPct val="60000"/>
            </a:pPr>
            <a:r>
              <a:rPr lang="fa-IR" sz="2400" dirty="0">
                <a:solidFill>
                  <a:prstClr val="black"/>
                </a:solidFill>
                <a:latin typeface="Tw Cen MT"/>
                <a:cs typeface="B Lotus" pitchFamily="2" charset="-78"/>
              </a:rPr>
              <a:t> صداي محیط را تا حد امکان کاهش دهید. این امر باعث می شود تا تمرکز بیمار به برقراري ارتباط معطوف شود.</a:t>
            </a:r>
            <a:endParaRPr lang="en-US" sz="2400" dirty="0">
              <a:solidFill>
                <a:prstClr val="black"/>
              </a:solidFill>
              <a:latin typeface="Tw Cen MT"/>
              <a:cs typeface="B Lotus" pitchFamily="2" charset="-78"/>
            </a:endParaRPr>
          </a:p>
          <a:p>
            <a:pPr algn="r" rtl="1"/>
            <a:endParaRPr lang="en-US" sz="2000" dirty="0">
              <a:cs typeface="B Lotus" pitchFamily="2" charset="-78"/>
            </a:endParaRPr>
          </a:p>
        </p:txBody>
      </p:sp>
    </p:spTree>
    <p:extLst>
      <p:ext uri="{BB962C8B-B14F-4D97-AF65-F5344CB8AC3E}">
        <p14:creationId xmlns:p14="http://schemas.microsoft.com/office/powerpoint/2010/main" val="432138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pPr algn="ctr"/>
            <a:r>
              <a:rPr lang="fa-IR" b="1" dirty="0">
                <a:solidFill>
                  <a:schemeClr val="tx2">
                    <a:lumMod val="60000"/>
                    <a:lumOff val="40000"/>
                  </a:schemeClr>
                </a:solidFill>
                <a:latin typeface="Arial" pitchFamily="34" charset="0"/>
                <a:cs typeface="B Lotus" pitchFamily="2" charset="-78"/>
              </a:rPr>
              <a:t>نکات کلی در ارتباط با افراد ناتوان</a:t>
            </a:r>
            <a:endParaRPr lang="en-US" b="1" dirty="0">
              <a:solidFill>
                <a:schemeClr val="tx2">
                  <a:lumMod val="60000"/>
                  <a:lumOff val="40000"/>
                </a:schemeClr>
              </a:solidFill>
              <a:latin typeface="Arial" pitchFamily="34" charset="0"/>
              <a:cs typeface="B Lotus" pitchFamily="2" charset="-78"/>
            </a:endParaRPr>
          </a:p>
        </p:txBody>
      </p:sp>
      <p:sp>
        <p:nvSpPr>
          <p:cNvPr id="3" name="Content Placeholder 2"/>
          <p:cNvSpPr>
            <a:spLocks noGrp="1"/>
          </p:cNvSpPr>
          <p:nvPr>
            <p:ph idx="1"/>
          </p:nvPr>
        </p:nvSpPr>
        <p:spPr>
          <a:xfrm>
            <a:off x="179512" y="1935480"/>
            <a:ext cx="8712968" cy="4389120"/>
          </a:xfrm>
        </p:spPr>
        <p:txBody>
          <a:bodyPr>
            <a:normAutofit/>
          </a:bodyPr>
          <a:lstStyle/>
          <a:p>
            <a:pPr algn="just" rtl="1">
              <a:spcBef>
                <a:spcPts val="700"/>
              </a:spcBef>
              <a:buClr>
                <a:srgbClr val="DD8047"/>
              </a:buClr>
              <a:buSzPct val="60000"/>
            </a:pPr>
            <a:r>
              <a:rPr lang="fa-IR" sz="2200" dirty="0">
                <a:solidFill>
                  <a:prstClr val="black"/>
                </a:solidFill>
                <a:latin typeface="Arial" panose="020B0604020202020204" pitchFamily="34" charset="0"/>
                <a:cs typeface="B Lotus" pitchFamily="2" charset="-78"/>
              </a:rPr>
              <a:t>از کلمات منفی مثل شل, عقب مانده , معلول و .. استفاده نکنیم.</a:t>
            </a:r>
          </a:p>
          <a:p>
            <a:pPr algn="just" rtl="1">
              <a:spcBef>
                <a:spcPts val="700"/>
              </a:spcBef>
              <a:buClr>
                <a:srgbClr val="DD8047"/>
              </a:buClr>
              <a:buSzPct val="60000"/>
            </a:pPr>
            <a:r>
              <a:rPr lang="fa-IR" sz="2200" dirty="0">
                <a:solidFill>
                  <a:prstClr val="black"/>
                </a:solidFill>
                <a:latin typeface="Arial" panose="020B0604020202020204" pitchFamily="34" charset="0"/>
                <a:cs typeface="B Lotus" pitchFamily="2" charset="-78"/>
              </a:rPr>
              <a:t>همواره از نام افراد استفاده کنید نه تشخیص آنها</a:t>
            </a:r>
          </a:p>
          <a:p>
            <a:pPr algn="just" rtl="1">
              <a:spcBef>
                <a:spcPts val="700"/>
              </a:spcBef>
              <a:buClr>
                <a:srgbClr val="DD8047"/>
              </a:buClr>
              <a:buSzPct val="60000"/>
            </a:pPr>
            <a:r>
              <a:rPr lang="fa-IR" sz="2200" dirty="0">
                <a:solidFill>
                  <a:prstClr val="black"/>
                </a:solidFill>
                <a:latin typeface="Arial" panose="020B0604020202020204" pitchFamily="34" charset="0"/>
                <a:cs typeface="B Lotus" pitchFamily="2" charset="-78"/>
              </a:rPr>
              <a:t>ابزارهای کمک حرکتی مثل ویلچیر, عصا,عینک و .. مانند اعضا بدن آنها هستند که همواره باید در دسترس و نزدیک آنها باشند.</a:t>
            </a:r>
          </a:p>
          <a:p>
            <a:pPr algn="just" rtl="1">
              <a:spcBef>
                <a:spcPts val="700"/>
              </a:spcBef>
              <a:buClr>
                <a:srgbClr val="DD8047"/>
              </a:buClr>
              <a:buSzPct val="60000"/>
            </a:pPr>
            <a:r>
              <a:rPr lang="fa-IR" sz="2200" dirty="0">
                <a:solidFill>
                  <a:prstClr val="black"/>
                </a:solidFill>
                <a:latin typeface="Arial" panose="020B0604020202020204" pitchFamily="34" charset="0"/>
                <a:cs typeface="B Lotus" pitchFamily="2" charset="-78"/>
              </a:rPr>
              <a:t>اگر با دیگر افراد همراه او دست می دهید با بیماری که دستش فلج است نیز دست بدهید.</a:t>
            </a:r>
          </a:p>
          <a:p>
            <a:pPr algn="just" rtl="1">
              <a:spcBef>
                <a:spcPts val="700"/>
              </a:spcBef>
              <a:buClr>
                <a:srgbClr val="DD8047"/>
              </a:buClr>
              <a:buSzPct val="60000"/>
            </a:pPr>
            <a:r>
              <a:rPr lang="fa-IR" sz="2200" dirty="0">
                <a:solidFill>
                  <a:prstClr val="black"/>
                </a:solidFill>
                <a:latin typeface="Arial" panose="020B0604020202020204" pitchFamily="34" charset="0"/>
                <a:cs typeface="B Lotus" pitchFamily="2" charset="-78"/>
              </a:rPr>
              <a:t>در مورد مشکلات آنها اطرافیان را خطاب قرار نداده و با آنها مستقیما صحبت کنید.</a:t>
            </a:r>
          </a:p>
          <a:p>
            <a:pPr algn="just" rtl="1">
              <a:spcBef>
                <a:spcPts val="700"/>
              </a:spcBef>
              <a:buClr>
                <a:srgbClr val="DD8047"/>
              </a:buClr>
              <a:buSzPct val="60000"/>
            </a:pPr>
            <a:r>
              <a:rPr lang="fa-IR" sz="2200" dirty="0">
                <a:solidFill>
                  <a:prstClr val="black"/>
                </a:solidFill>
                <a:latin typeface="Arial" panose="020B0604020202020204" pitchFamily="34" charset="0"/>
                <a:cs typeface="B Lotus" pitchFamily="2" charset="-78"/>
              </a:rPr>
              <a:t>در بسیاری از موارد افراد مشکلات عقلی نداشته و نیاز نیست که سطح پایین با آنها گفتگو شود.</a:t>
            </a:r>
          </a:p>
          <a:p>
            <a:pPr algn="just" rtl="1">
              <a:spcBef>
                <a:spcPts val="700"/>
              </a:spcBef>
              <a:buClr>
                <a:srgbClr val="DD8047"/>
              </a:buClr>
              <a:buSzPct val="60000"/>
            </a:pPr>
            <a:r>
              <a:rPr lang="fa-IR" sz="2200" dirty="0">
                <a:solidFill>
                  <a:prstClr val="black"/>
                </a:solidFill>
                <a:latin typeface="Arial" panose="020B0604020202020204" pitchFamily="34" charset="0"/>
                <a:cs typeface="B Lotus" pitchFamily="2" charset="-78"/>
              </a:rPr>
              <a:t>برای کمک به آنها اجازه بگیرید و اگر گفت نه آنرا بپذیرید و اصرار نکنید.</a:t>
            </a:r>
          </a:p>
          <a:p>
            <a:pPr algn="just" rtl="1">
              <a:spcBef>
                <a:spcPts val="700"/>
              </a:spcBef>
              <a:buClr>
                <a:srgbClr val="DD8047"/>
              </a:buClr>
              <a:buSzPct val="60000"/>
            </a:pPr>
            <a:r>
              <a:rPr lang="fa-IR" sz="2200" dirty="0">
                <a:solidFill>
                  <a:prstClr val="black"/>
                </a:solidFill>
                <a:latin typeface="Arial" panose="020B0604020202020204" pitchFamily="34" charset="0"/>
                <a:cs typeface="B Lotus" pitchFamily="2" charset="-78"/>
              </a:rPr>
              <a:t>در سطح چشمان بیمار قرار بگیرید و حتی اگر روی ویلچیر است میتوانید روی زمین زانو زده و با او صحبت کنید.</a:t>
            </a:r>
            <a:endParaRPr lang="en-US" sz="2200" dirty="0">
              <a:solidFill>
                <a:prstClr val="black"/>
              </a:solidFill>
              <a:latin typeface="Arial" panose="020B0604020202020204" pitchFamily="34" charset="0"/>
              <a:cs typeface="B Lotus" pitchFamily="2" charset="-78"/>
            </a:endParaRPr>
          </a:p>
          <a:p>
            <a:pPr algn="r" rtl="1"/>
            <a:endParaRPr lang="en-US" dirty="0">
              <a:cs typeface="B Lotus" pitchFamily="2" charset="-78"/>
            </a:endParaRPr>
          </a:p>
        </p:txBody>
      </p:sp>
    </p:spTree>
    <p:extLst>
      <p:ext uri="{BB962C8B-B14F-4D97-AF65-F5344CB8AC3E}">
        <p14:creationId xmlns:p14="http://schemas.microsoft.com/office/powerpoint/2010/main" val="1108212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solidFill>
                  <a:schemeClr val="tx2">
                    <a:lumMod val="60000"/>
                    <a:lumOff val="40000"/>
                  </a:schemeClr>
                </a:solidFill>
                <a:cs typeface="B Lotus" pitchFamily="2" charset="-78"/>
              </a:rPr>
              <a:t>تغییرات روانی بعد از آسیب مغزی</a:t>
            </a:r>
            <a:endParaRPr lang="fa-IR" b="1" dirty="0">
              <a:solidFill>
                <a:schemeClr val="tx2">
                  <a:lumMod val="60000"/>
                  <a:lumOff val="40000"/>
                </a:schemeClr>
              </a:solidFill>
              <a:cs typeface="B Lotus" pitchFamily="2" charset="-78"/>
            </a:endParaRPr>
          </a:p>
        </p:txBody>
      </p:sp>
      <p:sp>
        <p:nvSpPr>
          <p:cNvPr id="3" name="Content Placeholder 2"/>
          <p:cNvSpPr>
            <a:spLocks noGrp="1"/>
          </p:cNvSpPr>
          <p:nvPr>
            <p:ph idx="1"/>
          </p:nvPr>
        </p:nvSpPr>
        <p:spPr/>
        <p:txBody>
          <a:bodyPr/>
          <a:lstStyle/>
          <a:p>
            <a:pPr algn="r" rtl="1"/>
            <a:r>
              <a:rPr lang="fa-IR" dirty="0">
                <a:latin typeface="Arial" pitchFamily="34" charset="0"/>
                <a:cs typeface="B Lotus" pitchFamily="2" charset="-78"/>
              </a:rPr>
              <a:t>افسردگی</a:t>
            </a:r>
          </a:p>
          <a:p>
            <a:pPr algn="r" rtl="1"/>
            <a:r>
              <a:rPr lang="fa-IR" dirty="0" smtClean="0">
                <a:latin typeface="Arial" pitchFamily="34" charset="0"/>
                <a:cs typeface="B Lotus" pitchFamily="2" charset="-78"/>
              </a:rPr>
              <a:t>اضطراب</a:t>
            </a:r>
          </a:p>
          <a:p>
            <a:pPr algn="r" rtl="1"/>
            <a:r>
              <a:rPr lang="fa-IR" dirty="0" smtClean="0">
                <a:latin typeface="Arial" pitchFamily="34" charset="0"/>
                <a:cs typeface="B Lotus" pitchFamily="2" charset="-78"/>
              </a:rPr>
              <a:t>بی ثباتی هیجانی</a:t>
            </a:r>
          </a:p>
          <a:p>
            <a:pPr algn="r" rtl="1"/>
            <a:r>
              <a:rPr lang="fa-IR" dirty="0" smtClean="0">
                <a:latin typeface="Arial" pitchFamily="34" charset="0"/>
                <a:cs typeface="B Lotus" pitchFamily="2" charset="-78"/>
              </a:rPr>
              <a:t>مهار گسیختگی و کاهش تحمل پذیری</a:t>
            </a:r>
          </a:p>
          <a:p>
            <a:pPr algn="r" rtl="1"/>
            <a:r>
              <a:rPr lang="fa-IR" dirty="0" smtClean="0">
                <a:latin typeface="Arial" pitchFamily="34" charset="0"/>
                <a:cs typeface="B Lotus" pitchFamily="2" charset="-78"/>
              </a:rPr>
              <a:t>فقدان بینش</a:t>
            </a:r>
          </a:p>
          <a:p>
            <a:pPr algn="r" rtl="1"/>
            <a:r>
              <a:rPr lang="fa-IR" dirty="0" smtClean="0">
                <a:latin typeface="Arial" pitchFamily="34" charset="0"/>
                <a:cs typeface="B Lotus" pitchFamily="2" charset="-78"/>
              </a:rPr>
              <a:t>سوگواری</a:t>
            </a:r>
          </a:p>
          <a:p>
            <a:pPr marL="0" indent="0" algn="r" rtl="1">
              <a:buNone/>
            </a:pPr>
            <a:endParaRPr lang="fa-IR" dirty="0">
              <a:cs typeface="B Lotus" pitchFamily="2" charset="-78"/>
            </a:endParaRPr>
          </a:p>
        </p:txBody>
      </p:sp>
    </p:spTree>
    <p:extLst>
      <p:ext uri="{BB962C8B-B14F-4D97-AF65-F5344CB8AC3E}">
        <p14:creationId xmlns:p14="http://schemas.microsoft.com/office/powerpoint/2010/main" val="1176970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t>توجه</a:t>
            </a:r>
            <a:endParaRPr lang="en-US" sz="6600" dirty="0"/>
          </a:p>
        </p:txBody>
      </p:sp>
      <p:sp>
        <p:nvSpPr>
          <p:cNvPr id="3" name="Content Placeholder 2"/>
          <p:cNvSpPr>
            <a:spLocks noGrp="1"/>
          </p:cNvSpPr>
          <p:nvPr>
            <p:ph idx="1"/>
          </p:nvPr>
        </p:nvSpPr>
        <p:spPr/>
        <p:txBody>
          <a:bodyPr/>
          <a:lstStyle/>
          <a:p>
            <a:pPr algn="r" rtl="1"/>
            <a:r>
              <a:rPr lang="fa-IR" dirty="0" smtClean="0">
                <a:cs typeface="B Lotus" pitchFamily="2" charset="-78"/>
              </a:rPr>
              <a:t>حواسپرتی را به حداقل برسانید.</a:t>
            </a:r>
          </a:p>
          <a:p>
            <a:pPr algn="r" rtl="1"/>
            <a:r>
              <a:rPr lang="fa-IR" dirty="0" smtClean="0">
                <a:cs typeface="B Lotus" pitchFamily="2" charset="-78"/>
              </a:rPr>
              <a:t>بیشتر به خودتان استراحت دهید.</a:t>
            </a:r>
          </a:p>
          <a:p>
            <a:pPr algn="r" rtl="1"/>
            <a:r>
              <a:rPr lang="fa-IR" dirty="0" smtClean="0">
                <a:cs typeface="B Lotus" pitchFamily="2" charset="-78"/>
              </a:rPr>
              <a:t>با صدای بلند با خودتان صحبت کنید.</a:t>
            </a:r>
          </a:p>
          <a:p>
            <a:pPr algn="r" rtl="1"/>
            <a:r>
              <a:rPr lang="fa-IR" dirty="0" smtClean="0">
                <a:cs typeface="B Lotus" pitchFamily="2" charset="-78"/>
              </a:rPr>
              <a:t>از نشانه های محیطی استفاده کنید.</a:t>
            </a:r>
          </a:p>
          <a:p>
            <a:pPr algn="r" rtl="1"/>
            <a:r>
              <a:rPr lang="fa-IR" dirty="0" smtClean="0">
                <a:cs typeface="B Lotus" pitchFamily="2" charset="-78"/>
              </a:rPr>
              <a:t>برای خودتان اهداف قطعی تعیین کنید.</a:t>
            </a:r>
          </a:p>
          <a:p>
            <a:pPr algn="r" rtl="1"/>
            <a:r>
              <a:rPr lang="fa-IR" dirty="0" smtClean="0">
                <a:cs typeface="B Lotus" pitchFamily="2" charset="-78"/>
              </a:rPr>
              <a:t>از مشوق ها استفاده کنید.</a:t>
            </a:r>
          </a:p>
          <a:p>
            <a:pPr algn="r" rtl="1"/>
            <a:r>
              <a:rPr lang="fa-IR" dirty="0" smtClean="0">
                <a:cs typeface="B Lotus" pitchFamily="2" charset="-78"/>
              </a:rPr>
              <a:t>با اراده و جسور باشید.</a:t>
            </a:r>
            <a:endParaRPr lang="en-US" dirty="0">
              <a:cs typeface="B Lotus" pitchFamily="2" charset="-78"/>
            </a:endParaRPr>
          </a:p>
        </p:txBody>
      </p:sp>
    </p:spTree>
    <p:extLst>
      <p:ext uri="{BB962C8B-B14F-4D97-AF65-F5344CB8AC3E}">
        <p14:creationId xmlns:p14="http://schemas.microsoft.com/office/powerpoint/2010/main" val="1798698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Lotus" pitchFamily="2" charset="-78"/>
              </a:rPr>
              <a:t>مشکلات</a:t>
            </a:r>
            <a:r>
              <a:rPr lang="fa-IR" dirty="0" smtClean="0"/>
              <a:t> حافظه</a:t>
            </a:r>
            <a:endParaRPr lang="en-US" dirty="0"/>
          </a:p>
        </p:txBody>
      </p:sp>
      <p:sp>
        <p:nvSpPr>
          <p:cNvPr id="3" name="Content Placeholder 2"/>
          <p:cNvSpPr>
            <a:spLocks noGrp="1"/>
          </p:cNvSpPr>
          <p:nvPr>
            <p:ph idx="1"/>
          </p:nvPr>
        </p:nvSpPr>
        <p:spPr>
          <a:xfrm>
            <a:off x="457200" y="2132856"/>
            <a:ext cx="8229600" cy="4191744"/>
          </a:xfrm>
        </p:spPr>
        <p:txBody>
          <a:bodyPr/>
          <a:lstStyle/>
          <a:p>
            <a:pPr algn="r" rtl="1">
              <a:buFont typeface="Wingdings" pitchFamily="2" charset="2"/>
              <a:buChar char="§"/>
            </a:pPr>
            <a:r>
              <a:rPr lang="fa-IR" dirty="0" smtClean="0">
                <a:cs typeface="B Lotus" pitchFamily="2" charset="-78"/>
              </a:rPr>
              <a:t>محیط زندگی را با شرایط جدید سازگار کنید.</a:t>
            </a:r>
          </a:p>
          <a:p>
            <a:pPr algn="r" rtl="1">
              <a:buFont typeface="Wingdings" pitchFamily="2" charset="2"/>
              <a:buChar char="§"/>
            </a:pPr>
            <a:r>
              <a:rPr lang="fa-IR" dirty="0" smtClean="0">
                <a:cs typeface="B Lotus" pitchFamily="2" charset="-78"/>
              </a:rPr>
              <a:t>برای هر چیز مکانی تعیین و هر چیزی سر جایش باشد.</a:t>
            </a:r>
          </a:p>
          <a:p>
            <a:pPr algn="r" rtl="1">
              <a:buFont typeface="Wingdings" pitchFamily="2" charset="2"/>
              <a:buChar char="§"/>
            </a:pPr>
            <a:r>
              <a:rPr lang="fa-IR" dirty="0" smtClean="0">
                <a:cs typeface="B Lotus" pitchFamily="2" charset="-78"/>
              </a:rPr>
              <a:t>برنامه ایی منظم ترتیب دهید.</a:t>
            </a:r>
          </a:p>
          <a:p>
            <a:pPr algn="r" rtl="1">
              <a:buFont typeface="Wingdings" pitchFamily="2" charset="2"/>
              <a:buChar char="§"/>
            </a:pPr>
            <a:r>
              <a:rPr lang="fa-IR" dirty="0" smtClean="0">
                <a:cs typeface="B Lotus" pitchFamily="2" charset="-78"/>
              </a:rPr>
              <a:t>به سلامتی خود بها داده شود.</a:t>
            </a:r>
          </a:p>
          <a:p>
            <a:pPr algn="r" rtl="1">
              <a:buFont typeface="Wingdings" pitchFamily="2" charset="2"/>
              <a:buChar char="§"/>
            </a:pPr>
            <a:r>
              <a:rPr lang="fa-IR" dirty="0" smtClean="0">
                <a:cs typeface="B Lotus" pitchFamily="2" charset="-78"/>
              </a:rPr>
              <a:t>وسایل کمکی</a:t>
            </a:r>
            <a:endParaRPr lang="en-US" dirty="0">
              <a:cs typeface="B Lotus" pitchFamily="2" charset="-78"/>
            </a:endParaRPr>
          </a:p>
        </p:txBody>
      </p:sp>
    </p:spTree>
    <p:extLst>
      <p:ext uri="{BB962C8B-B14F-4D97-AF65-F5344CB8AC3E}">
        <p14:creationId xmlns:p14="http://schemas.microsoft.com/office/powerpoint/2010/main" val="3561327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600" b="1" dirty="0" smtClean="0">
                <a:solidFill>
                  <a:schemeClr val="tx2">
                    <a:lumMod val="60000"/>
                    <a:lumOff val="40000"/>
                  </a:schemeClr>
                </a:solidFill>
                <a:cs typeface="B Lotus" pitchFamily="2" charset="-78"/>
              </a:rPr>
              <a:t>سکته مغزی</a:t>
            </a:r>
            <a:endParaRPr lang="en-US" sz="6600" b="1" dirty="0">
              <a:solidFill>
                <a:schemeClr val="tx2">
                  <a:lumMod val="60000"/>
                  <a:lumOff val="40000"/>
                </a:schemeClr>
              </a:solidFill>
              <a:cs typeface="B Lotus" pitchFamily="2" charset="-78"/>
            </a:endParaRPr>
          </a:p>
        </p:txBody>
      </p:sp>
      <p:sp>
        <p:nvSpPr>
          <p:cNvPr id="3" name="Content Placeholder 2"/>
          <p:cNvSpPr>
            <a:spLocks noGrp="1"/>
          </p:cNvSpPr>
          <p:nvPr>
            <p:ph idx="1"/>
          </p:nvPr>
        </p:nvSpPr>
        <p:spPr/>
        <p:txBody>
          <a:bodyPr/>
          <a:lstStyle/>
          <a:p>
            <a:pPr marL="0" indent="0" algn="just" rtl="1">
              <a:buNone/>
            </a:pPr>
            <a:r>
              <a:rPr lang="fa-IR" sz="3600" dirty="0" smtClean="0">
                <a:latin typeface="Arial" pitchFamily="34" charset="0"/>
                <a:cs typeface="B Lotus" pitchFamily="2" charset="-78"/>
              </a:rPr>
              <a:t>ﺳﻜﺘﻪ ﻣﻐﺰي  ﻳﻜﻲ از ﺷﺎﻳﻊ ﺗﺮﻳﻦ </a:t>
            </a:r>
            <a:r>
              <a:rPr lang="fa-IR" sz="3600" dirty="0" smtClean="0">
                <a:solidFill>
                  <a:prstClr val="black"/>
                </a:solidFill>
                <a:latin typeface="Arial" pitchFamily="34" charset="0"/>
                <a:cs typeface="B Lotus" pitchFamily="2" charset="-78"/>
              </a:rPr>
              <a:t>ﺑﻴﻤﺎري</a:t>
            </a:r>
            <a:r>
              <a:rPr lang="fa-IR" sz="3600" dirty="0" smtClean="0">
                <a:latin typeface="Arial" pitchFamily="34" charset="0"/>
                <a:cs typeface="B Lotus" pitchFamily="2" charset="-78"/>
              </a:rPr>
              <a:t> ﻧﻮروﻟﻮژﻳﻚ ﺗﻬﺪﻳﺪ ﻛﻨﻨﺪه ﺣﻴﺎت و ﻳﻜﻲ از ﻋﻠﻞ اﺻﻠﻲ ﻧﺎﺗﻮاﻧﻲ ﻫﺎي ﺷﺪﻳﺪ، ﺧﺎﻧﻪ ﻧﺸﻴﻦ ﺷﺪن، ﻣـﺮگ وﻣﻴـﺮ، ﻧـﺎﺗﻮاﻧﻲ و اﻓﺖ ﻛﻴﻔﻴﺖ زﻧﺪﮔﻲ اﺳﺖ .</a:t>
            </a:r>
          </a:p>
          <a:p>
            <a:pPr algn="just" rtl="1"/>
            <a:endParaRPr lang="fa-IR" sz="2000" dirty="0">
              <a:latin typeface="B Lotus"/>
              <a:cs typeface="B Lotus" pitchFamily="2" charset="-78"/>
            </a:endParaRPr>
          </a:p>
        </p:txBody>
      </p:sp>
    </p:spTree>
    <p:extLst>
      <p:ext uri="{BB962C8B-B14F-4D97-AF65-F5344CB8AC3E}">
        <p14:creationId xmlns:p14="http://schemas.microsoft.com/office/powerpoint/2010/main" val="2036139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مهارت های </a:t>
            </a:r>
            <a:r>
              <a:rPr lang="fa-IR" dirty="0" smtClean="0">
                <a:cs typeface="B Lotus" pitchFamily="2" charset="-78"/>
              </a:rPr>
              <a:t>اجرایی</a:t>
            </a:r>
            <a:endParaRPr lang="en-US" dirty="0">
              <a:cs typeface="B Lotus" pitchFamily="2" charset="-78"/>
            </a:endParaRPr>
          </a:p>
        </p:txBody>
      </p:sp>
      <p:sp>
        <p:nvSpPr>
          <p:cNvPr id="3" name="Content Placeholder 2"/>
          <p:cNvSpPr>
            <a:spLocks noGrp="1"/>
          </p:cNvSpPr>
          <p:nvPr>
            <p:ph idx="1"/>
          </p:nvPr>
        </p:nvSpPr>
        <p:spPr/>
        <p:txBody>
          <a:bodyPr>
            <a:normAutofit/>
          </a:bodyPr>
          <a:lstStyle/>
          <a:p>
            <a:pPr marL="0" indent="0" algn="r" rtl="1">
              <a:buNone/>
            </a:pPr>
            <a:r>
              <a:rPr lang="fa-IR" dirty="0" smtClean="0">
                <a:cs typeface="B Lotus" pitchFamily="2" charset="-78"/>
              </a:rPr>
              <a:t>1- عقب گرد</a:t>
            </a:r>
          </a:p>
          <a:p>
            <a:pPr marL="0" indent="0" algn="r" rtl="1">
              <a:buNone/>
            </a:pPr>
            <a:r>
              <a:rPr lang="fa-IR" dirty="0" smtClean="0">
                <a:cs typeface="B Lotus" pitchFamily="2" charset="-78"/>
              </a:rPr>
              <a:t>2- آغاز</a:t>
            </a:r>
          </a:p>
          <a:p>
            <a:pPr marL="0" indent="0" algn="r" rtl="1">
              <a:buNone/>
            </a:pPr>
            <a:r>
              <a:rPr lang="fa-IR" dirty="0" smtClean="0">
                <a:cs typeface="B Lotus" pitchFamily="2" charset="-78"/>
              </a:rPr>
              <a:t>3- مرتب سازی و برنامه ریزی</a:t>
            </a:r>
          </a:p>
          <a:p>
            <a:pPr marL="0" indent="0" algn="r" rtl="1">
              <a:buNone/>
            </a:pPr>
            <a:r>
              <a:rPr lang="fa-IR" dirty="0" smtClean="0">
                <a:cs typeface="B Lotus" pitchFamily="2" charset="-78"/>
              </a:rPr>
              <a:t>3- خلاصه سازی</a:t>
            </a:r>
          </a:p>
          <a:p>
            <a:pPr marL="0" indent="0" algn="r" rtl="1">
              <a:buNone/>
            </a:pPr>
            <a:r>
              <a:rPr lang="fa-IR" dirty="0" smtClean="0">
                <a:cs typeface="B Lotus" pitchFamily="2" charset="-78"/>
              </a:rPr>
              <a:t>4- توجه مداوم</a:t>
            </a:r>
          </a:p>
          <a:p>
            <a:pPr marL="0" indent="0" algn="r" rtl="1">
              <a:buNone/>
            </a:pPr>
            <a:r>
              <a:rPr lang="fa-IR" dirty="0" smtClean="0">
                <a:cs typeface="B Lotus" pitchFamily="2" charset="-78"/>
              </a:rPr>
              <a:t>5- خود ارزیابی</a:t>
            </a:r>
          </a:p>
          <a:p>
            <a:pPr marL="0" indent="0" algn="r" rtl="1">
              <a:buNone/>
            </a:pPr>
            <a:r>
              <a:rPr lang="fa-IR" dirty="0" smtClean="0">
                <a:cs typeface="B Lotus" pitchFamily="2" charset="-78"/>
              </a:rPr>
              <a:t>6- تغییر مسیر و حل مسئله</a:t>
            </a:r>
          </a:p>
          <a:p>
            <a:pPr marL="0" indent="0" algn="r" rtl="1">
              <a:buNone/>
            </a:pPr>
            <a:r>
              <a:rPr lang="fa-IR" dirty="0" smtClean="0">
                <a:cs typeface="B Lotus" pitchFamily="2" charset="-78"/>
              </a:rPr>
              <a:t>7- توقف</a:t>
            </a:r>
          </a:p>
          <a:p>
            <a:pPr marL="0" indent="0" algn="r" rtl="1">
              <a:buNone/>
            </a:pPr>
            <a:r>
              <a:rPr lang="fa-IR" dirty="0" smtClean="0">
                <a:cs typeface="B Lotus" pitchFamily="2" charset="-78"/>
              </a:rPr>
              <a:t>8- خود آگاهی</a:t>
            </a:r>
          </a:p>
        </p:txBody>
      </p:sp>
    </p:spTree>
    <p:extLst>
      <p:ext uri="{BB962C8B-B14F-4D97-AF65-F5344CB8AC3E}">
        <p14:creationId xmlns:p14="http://schemas.microsoft.com/office/powerpoint/2010/main" val="958428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ارتقاء مهارت های گفتاری</a:t>
            </a:r>
            <a:endParaRPr lang="en-US" dirty="0"/>
          </a:p>
        </p:txBody>
      </p:sp>
      <p:sp>
        <p:nvSpPr>
          <p:cNvPr id="3" name="Content Placeholder 2"/>
          <p:cNvSpPr>
            <a:spLocks noGrp="1"/>
          </p:cNvSpPr>
          <p:nvPr>
            <p:ph idx="1"/>
          </p:nvPr>
        </p:nvSpPr>
        <p:spPr>
          <a:xfrm>
            <a:off x="457200" y="2204864"/>
            <a:ext cx="8229600" cy="4119736"/>
          </a:xfrm>
        </p:spPr>
        <p:txBody>
          <a:bodyPr>
            <a:normAutofit/>
          </a:bodyPr>
          <a:lstStyle/>
          <a:p>
            <a:pPr algn="r" rtl="1"/>
            <a:r>
              <a:rPr lang="fa-IR" dirty="0" smtClean="0">
                <a:cs typeface="B Lotus" pitchFamily="2" charset="-78"/>
              </a:rPr>
              <a:t>فرد خود را تنها به یافتن اصل کلمه محدود نکند.</a:t>
            </a:r>
          </a:p>
          <a:p>
            <a:pPr algn="r" rtl="1"/>
            <a:r>
              <a:rPr lang="fa-IR" dirty="0" smtClean="0">
                <a:cs typeface="B Lotus" pitchFamily="2" charset="-78"/>
              </a:rPr>
              <a:t>تند تند صحبت نکنید.</a:t>
            </a:r>
          </a:p>
          <a:p>
            <a:pPr algn="r" rtl="1"/>
            <a:r>
              <a:rPr lang="fa-IR" dirty="0" smtClean="0">
                <a:cs typeface="B Lotus" pitchFamily="2" charset="-78"/>
              </a:rPr>
              <a:t>در گفتگو از این شاخه به آن شاخه نپرید.</a:t>
            </a:r>
          </a:p>
          <a:p>
            <a:pPr algn="r" rtl="1"/>
            <a:r>
              <a:rPr lang="fa-IR" dirty="0" smtClean="0">
                <a:cs typeface="B Lotus" pitchFamily="2" charset="-78"/>
              </a:rPr>
              <a:t>حواس پرتی را به حداقل برسانید.</a:t>
            </a:r>
          </a:p>
          <a:p>
            <a:pPr algn="r" rtl="1"/>
            <a:r>
              <a:rPr lang="fa-IR" dirty="0" smtClean="0">
                <a:cs typeface="B Lotus" pitchFamily="2" charset="-78"/>
              </a:rPr>
              <a:t>اگه متوجه مطلبی نشدید، تظاهر به فهمیدن نکنید.</a:t>
            </a:r>
          </a:p>
          <a:p>
            <a:pPr algn="r" rtl="1"/>
            <a:r>
              <a:rPr lang="fa-IR" dirty="0" smtClean="0">
                <a:cs typeface="B Lotus" pitchFamily="2" charset="-78"/>
              </a:rPr>
              <a:t>اگر بخشی از کلام فردرا م</a:t>
            </a:r>
            <a:r>
              <a:rPr lang="fa-IR" dirty="0">
                <a:cs typeface="B Lotus" pitchFamily="2" charset="-78"/>
              </a:rPr>
              <a:t>ت</a:t>
            </a:r>
            <a:r>
              <a:rPr lang="fa-IR" dirty="0" smtClean="0">
                <a:cs typeface="B Lotus" pitchFamily="2" charset="-78"/>
              </a:rPr>
              <a:t>وجه نشدید همان را تکرار کنید.</a:t>
            </a:r>
          </a:p>
          <a:p>
            <a:pPr algn="r" rtl="1"/>
            <a:r>
              <a:rPr lang="fa-IR" dirty="0" smtClean="0">
                <a:cs typeface="B Lotus" pitchFamily="2" charset="-78"/>
              </a:rPr>
              <a:t>صبور باشید.</a:t>
            </a:r>
          </a:p>
          <a:p>
            <a:pPr algn="r" rtl="1"/>
            <a:endParaRPr lang="fa-IR" dirty="0" smtClean="0">
              <a:cs typeface="B Lotus" pitchFamily="2" charset="-78"/>
            </a:endParaRPr>
          </a:p>
          <a:p>
            <a:pPr algn="r" rtl="1"/>
            <a:endParaRPr lang="en-US" dirty="0">
              <a:cs typeface="B Lotus" pitchFamily="2" charset="-78"/>
            </a:endParaRPr>
          </a:p>
        </p:txBody>
      </p:sp>
    </p:spTree>
    <p:extLst>
      <p:ext uri="{BB962C8B-B14F-4D97-AF65-F5344CB8AC3E}">
        <p14:creationId xmlns:p14="http://schemas.microsoft.com/office/powerpoint/2010/main" val="420402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Lotus" pitchFamily="2" charset="-78"/>
              </a:rPr>
              <a:t>راهکارهای بی توجهی دیداری</a:t>
            </a:r>
            <a:endParaRPr lang="en-US" dirty="0">
              <a:cs typeface="B Lotus" pitchFamily="2" charset="-78"/>
            </a:endParaRPr>
          </a:p>
        </p:txBody>
      </p:sp>
      <p:sp>
        <p:nvSpPr>
          <p:cNvPr id="3" name="Content Placeholder 2"/>
          <p:cNvSpPr>
            <a:spLocks noGrp="1"/>
          </p:cNvSpPr>
          <p:nvPr>
            <p:ph idx="1"/>
          </p:nvPr>
        </p:nvSpPr>
        <p:spPr>
          <a:xfrm>
            <a:off x="457200" y="2636912"/>
            <a:ext cx="8229600" cy="3687688"/>
          </a:xfrm>
        </p:spPr>
        <p:txBody>
          <a:bodyPr/>
          <a:lstStyle/>
          <a:p>
            <a:pPr algn="r" rtl="1"/>
            <a:r>
              <a:rPr lang="fa-IR" dirty="0" smtClean="0">
                <a:cs typeface="B Lotus" pitchFamily="2" charset="-78"/>
              </a:rPr>
              <a:t>در تمام طول کار، همه جا را نگاه کند.</a:t>
            </a:r>
          </a:p>
          <a:p>
            <a:pPr algn="r" rtl="1"/>
            <a:r>
              <a:rPr lang="fa-IR" dirty="0" smtClean="0">
                <a:cs typeface="B Lotus" pitchFamily="2" charset="-78"/>
              </a:rPr>
              <a:t>نام </a:t>
            </a:r>
            <a:r>
              <a:rPr lang="fa-IR" dirty="0" smtClean="0">
                <a:cs typeface="B Lotus" pitchFamily="2" charset="-78"/>
              </a:rPr>
              <a:t>هر </a:t>
            </a:r>
            <a:r>
              <a:rPr lang="fa-IR" dirty="0" smtClean="0">
                <a:cs typeface="B Lotus" pitchFamily="2" charset="-78"/>
              </a:rPr>
              <a:t>چه را که می بیند بگویید.</a:t>
            </a:r>
          </a:p>
          <a:p>
            <a:pPr algn="r" rtl="1"/>
            <a:r>
              <a:rPr lang="fa-IR" dirty="0" smtClean="0">
                <a:cs typeface="B Lotus" pitchFamily="2" charset="-78"/>
              </a:rPr>
              <a:t>از نشانه های نوشتاری و دیداری استفاده کند.</a:t>
            </a:r>
            <a:endParaRPr lang="en-US" dirty="0">
              <a:cs typeface="B Lotus" pitchFamily="2" charset="-78"/>
            </a:endParaRPr>
          </a:p>
        </p:txBody>
      </p:sp>
    </p:spTree>
    <p:extLst>
      <p:ext uri="{BB962C8B-B14F-4D97-AF65-F5344CB8AC3E}">
        <p14:creationId xmlns:p14="http://schemas.microsoft.com/office/powerpoint/2010/main" val="1610624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solidFill>
                  <a:prstClr val="black"/>
                </a:solidFill>
                <a:cs typeface="B Lotus" pitchFamily="2" charset="-78"/>
              </a:rPr>
              <a:t>تغییرات هیجانی نزدیکان و مراقبان</a:t>
            </a:r>
            <a:endParaRPr lang="en-US" dirty="0">
              <a:cs typeface="B Lotus" pitchFamily="2" charset="-78"/>
            </a:endParaRPr>
          </a:p>
        </p:txBody>
      </p:sp>
      <p:sp>
        <p:nvSpPr>
          <p:cNvPr id="3" name="Content Placeholder 2"/>
          <p:cNvSpPr>
            <a:spLocks noGrp="1"/>
          </p:cNvSpPr>
          <p:nvPr>
            <p:ph idx="1"/>
          </p:nvPr>
        </p:nvSpPr>
        <p:spPr>
          <a:xfrm>
            <a:off x="457200" y="2348880"/>
            <a:ext cx="8229600" cy="3975720"/>
          </a:xfrm>
        </p:spPr>
        <p:txBody>
          <a:bodyPr>
            <a:normAutofit/>
          </a:bodyPr>
          <a:lstStyle/>
          <a:p>
            <a:pPr marL="0" lvl="0" indent="0" algn="ctr" rtl="1">
              <a:lnSpc>
                <a:spcPct val="90000"/>
              </a:lnSpc>
              <a:spcBef>
                <a:spcPts val="1000"/>
              </a:spcBef>
              <a:buNone/>
            </a:pPr>
            <a:r>
              <a:rPr lang="fa-IR" sz="2800" b="1" dirty="0" smtClean="0">
                <a:solidFill>
                  <a:srgbClr val="28A60A"/>
                </a:solidFill>
                <a:cs typeface="B Lotus" pitchFamily="2" charset="-78"/>
              </a:rPr>
              <a:t>اضطراب </a:t>
            </a:r>
            <a:r>
              <a:rPr lang="fa-IR" sz="2800" b="1" dirty="0">
                <a:solidFill>
                  <a:srgbClr val="28A60A"/>
                </a:solidFill>
                <a:cs typeface="B Lotus" pitchFamily="2" charset="-78"/>
              </a:rPr>
              <a:t>و افسردگی و سوگ</a:t>
            </a:r>
          </a:p>
          <a:p>
            <a:pPr algn="r" rtl="1"/>
            <a:r>
              <a:rPr lang="fa-IR" sz="2800" dirty="0">
                <a:ea typeface="Calibri"/>
                <a:cs typeface="B Lotus" pitchFamily="2" charset="-78"/>
              </a:rPr>
              <a:t>کاهش لذت از زندگی انزوا اجتماعی ، افسردگی ، تنهایی ، درماندگی ، خستگی و فرسودگی</a:t>
            </a:r>
          </a:p>
          <a:p>
            <a:pPr algn="r" rtl="1"/>
            <a:r>
              <a:rPr lang="fa-IR" sz="2800" dirty="0" smtClean="0">
                <a:ea typeface="Calibri"/>
                <a:cs typeface="B Lotus" pitchFamily="2" charset="-78"/>
              </a:rPr>
              <a:t>تجربه تعداد </a:t>
            </a:r>
            <a:r>
              <a:rPr lang="fa-IR" sz="2800" dirty="0">
                <a:ea typeface="Calibri"/>
                <a:cs typeface="B Lotus" pitchFamily="2" charset="-78"/>
              </a:rPr>
              <a:t>قابل توجهي از بيماري هاي جسمي </a:t>
            </a:r>
            <a:endParaRPr lang="fa-IR" sz="2800" dirty="0" smtClean="0">
              <a:ea typeface="Calibri"/>
              <a:cs typeface="B Lotus" pitchFamily="2" charset="-78"/>
            </a:endParaRPr>
          </a:p>
          <a:p>
            <a:pPr algn="r" rtl="1"/>
            <a:r>
              <a:rPr lang="fa-IR" sz="2800" dirty="0" smtClean="0">
                <a:cs typeface="B Lotus" pitchFamily="2" charset="-78"/>
              </a:rPr>
              <a:t>فدا</a:t>
            </a:r>
            <a:r>
              <a:rPr lang="en-US" sz="2800" dirty="0" smtClean="0">
                <a:cs typeface="B Lotus" pitchFamily="2" charset="-78"/>
              </a:rPr>
              <a:t> </a:t>
            </a:r>
            <a:r>
              <a:rPr lang="fa-IR" sz="2800" dirty="0" smtClean="0">
                <a:cs typeface="B Lotus" pitchFamily="2" charset="-78"/>
              </a:rPr>
              <a:t> کردن </a:t>
            </a:r>
            <a:r>
              <a:rPr lang="fa-IR" sz="2800" dirty="0">
                <a:cs typeface="B Lotus" pitchFamily="2" charset="-78"/>
              </a:rPr>
              <a:t>نیازهای شخصی </a:t>
            </a:r>
            <a:r>
              <a:rPr lang="fa-IR" sz="2800" dirty="0" smtClean="0">
                <a:cs typeface="B Lotus" pitchFamily="2" charset="-78"/>
              </a:rPr>
              <a:t>به نیاز بیمارشان</a:t>
            </a:r>
            <a:endParaRPr lang="fa-IR" sz="2800" dirty="0">
              <a:cs typeface="B Lotus" pitchFamily="2" charset="-78"/>
            </a:endParaRPr>
          </a:p>
          <a:p>
            <a:pPr algn="r" rtl="1"/>
            <a:r>
              <a:rPr lang="fa-IR" sz="2800" dirty="0">
                <a:cs typeface="B Lotus" pitchFamily="2" charset="-78"/>
              </a:rPr>
              <a:t>تأثیرات ناگواری بر رفاه اقتصادی خانواده </a:t>
            </a:r>
          </a:p>
          <a:p>
            <a:pPr algn="r" rtl="1"/>
            <a:r>
              <a:rPr lang="fa-IR" sz="2800" dirty="0" smtClean="0">
                <a:cs typeface="B Lotus" pitchFamily="2" charset="-78"/>
              </a:rPr>
              <a:t>کاهش </a:t>
            </a:r>
            <a:r>
              <a:rPr lang="fa-IR" sz="2800" dirty="0">
                <a:cs typeface="B Lotus" pitchFamily="2" charset="-78"/>
              </a:rPr>
              <a:t>زمان برای اوقات فراغت و فعالیت های </a:t>
            </a:r>
            <a:r>
              <a:rPr lang="fa-IR" sz="2800" dirty="0" smtClean="0">
                <a:cs typeface="B Lotus" pitchFamily="2" charset="-78"/>
              </a:rPr>
              <a:t>اجتماعی</a:t>
            </a:r>
          </a:p>
        </p:txBody>
      </p:sp>
    </p:spTree>
    <p:extLst>
      <p:ext uri="{BB962C8B-B14F-4D97-AF65-F5344CB8AC3E}">
        <p14:creationId xmlns:p14="http://schemas.microsoft.com/office/powerpoint/2010/main" val="2005213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080120"/>
          </a:xfrm>
        </p:spPr>
        <p:txBody>
          <a:bodyPr>
            <a:noAutofit/>
          </a:bodyPr>
          <a:lstStyle/>
          <a:p>
            <a:pPr algn="ctr" rtl="1"/>
            <a:r>
              <a:rPr lang="fa-IR" sz="4400" dirty="0">
                <a:cs typeface="B Lotus" pitchFamily="2" charset="-78"/>
              </a:rPr>
              <a:t>راهکارهایی برای نزدیکان و </a:t>
            </a:r>
            <a:r>
              <a:rPr lang="fa-IR" sz="4400" dirty="0" smtClean="0">
                <a:cs typeface="B Lotus" pitchFamily="2" charset="-78"/>
              </a:rPr>
              <a:t>مراقبان</a:t>
            </a:r>
            <a:endParaRPr lang="fa-IR" sz="4400" dirty="0">
              <a:cs typeface="B Lotus" pitchFamily="2" charset="-78"/>
            </a:endParaRPr>
          </a:p>
        </p:txBody>
      </p:sp>
      <p:sp>
        <p:nvSpPr>
          <p:cNvPr id="3" name="Content Placeholder 2"/>
          <p:cNvSpPr>
            <a:spLocks noGrp="1"/>
          </p:cNvSpPr>
          <p:nvPr>
            <p:ph idx="1"/>
          </p:nvPr>
        </p:nvSpPr>
        <p:spPr>
          <a:xfrm>
            <a:off x="457200" y="2204864"/>
            <a:ext cx="8229600" cy="4119736"/>
          </a:xfrm>
        </p:spPr>
        <p:txBody>
          <a:bodyPr>
            <a:normAutofit/>
          </a:bodyPr>
          <a:lstStyle/>
          <a:p>
            <a:pPr marL="0" indent="0" algn="r" rtl="1">
              <a:buNone/>
            </a:pPr>
            <a:r>
              <a:rPr lang="fa-IR" dirty="0" smtClean="0">
                <a:cs typeface="B Lotus" pitchFamily="2" charset="-78"/>
              </a:rPr>
              <a:t>1-درباره </a:t>
            </a:r>
            <a:r>
              <a:rPr lang="fa-IR" dirty="0" smtClean="0">
                <a:cs typeface="B Lotus" pitchFamily="2" charset="-78"/>
              </a:rPr>
              <a:t>مشکلات ناشی از آسیب مغزی بیشتربدانند.</a:t>
            </a:r>
          </a:p>
          <a:p>
            <a:pPr marL="0" indent="0" algn="r" rtl="1">
              <a:buNone/>
            </a:pPr>
            <a:r>
              <a:rPr lang="fa-IR" dirty="0" smtClean="0">
                <a:cs typeface="B Lotus" pitchFamily="2" charset="-78"/>
              </a:rPr>
              <a:t>2-درباره احساسات، اضطراب ها و نگرانی های خود با دیگران صحبت کنند.</a:t>
            </a:r>
          </a:p>
          <a:p>
            <a:pPr marL="0" indent="0" algn="r" rtl="1">
              <a:buNone/>
            </a:pPr>
            <a:r>
              <a:rPr lang="fa-IR" dirty="0" smtClean="0">
                <a:cs typeface="B Lotus" pitchFamily="2" charset="-78"/>
              </a:rPr>
              <a:t>3-بگذارند احساسات ظاهر شود و آن ها را مخفی نکنند.</a:t>
            </a:r>
          </a:p>
          <a:p>
            <a:pPr marL="0" indent="0" algn="r" rtl="1">
              <a:buNone/>
            </a:pPr>
            <a:r>
              <a:rPr lang="fa-IR" dirty="0" smtClean="0">
                <a:cs typeface="B Lotus" pitchFamily="2" charset="-78"/>
              </a:rPr>
              <a:t>4- مواظب خودشان باشند.تغذیه، خواب کافی....</a:t>
            </a:r>
          </a:p>
          <a:p>
            <a:pPr marL="0" indent="0" algn="r" rtl="1">
              <a:buNone/>
            </a:pPr>
            <a:r>
              <a:rPr lang="fa-IR" dirty="0" smtClean="0">
                <a:cs typeface="B Lotus" pitchFamily="2" charset="-78"/>
              </a:rPr>
              <a:t>5-سعی نکنند از دیگران کناره گیری کنند. </a:t>
            </a:r>
            <a:endParaRPr lang="fa-IR" dirty="0">
              <a:cs typeface="B Lotus" pitchFamily="2" charset="-78"/>
            </a:endParaRPr>
          </a:p>
          <a:p>
            <a:pPr marL="0" indent="0" algn="r" rtl="1">
              <a:buNone/>
            </a:pPr>
            <a:r>
              <a:rPr lang="fa-IR" dirty="0" smtClean="0">
                <a:cs typeface="B Lotus" pitchFamily="2" charset="-78"/>
              </a:rPr>
              <a:t>6- با افرادی که وضع مشابه آنها دارند تماس و تجربیات را به اشتراک بگذارند. </a:t>
            </a:r>
          </a:p>
          <a:p>
            <a:pPr marL="0" indent="0" algn="r">
              <a:buNone/>
            </a:pPr>
            <a:endParaRPr lang="fa-IR" dirty="0">
              <a:cs typeface="B Lotus" pitchFamily="2" charset="-78"/>
            </a:endParaRPr>
          </a:p>
        </p:txBody>
      </p:sp>
    </p:spTree>
    <p:extLst>
      <p:ext uri="{BB962C8B-B14F-4D97-AF65-F5344CB8AC3E}">
        <p14:creationId xmlns:p14="http://schemas.microsoft.com/office/powerpoint/2010/main" val="13967916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712968" cy="1212744"/>
          </a:xfrm>
        </p:spPr>
        <p:txBody>
          <a:bodyPr>
            <a:normAutofit/>
          </a:bodyPr>
          <a:lstStyle/>
          <a:p>
            <a:pPr algn="ctr" rtl="1"/>
            <a:r>
              <a:rPr lang="fa-IR" sz="2800" dirty="0" smtClean="0">
                <a:cs typeface="B Mitra" pitchFamily="2" charset="-78"/>
              </a:rPr>
              <a:t>استفاده از </a:t>
            </a:r>
            <a:r>
              <a:rPr lang="fa-IR" sz="2800" dirty="0" smtClean="0">
                <a:cs typeface="B Mitra" pitchFamily="2" charset="-78"/>
              </a:rPr>
              <a:t>ویلچر </a:t>
            </a:r>
            <a:r>
              <a:rPr lang="fa-IR" sz="2800" dirty="0" smtClean="0">
                <a:cs typeface="B Mitra" pitchFamily="2" charset="-78"/>
              </a:rPr>
              <a:t>ناتوانی نیست بلکه این نبودن رمپ است که افراد </a:t>
            </a:r>
            <a:r>
              <a:rPr lang="fa-IR" sz="2800" dirty="0" smtClean="0">
                <a:cs typeface="B Mitra" pitchFamily="2" charset="-78"/>
              </a:rPr>
              <a:t>را نا </a:t>
            </a:r>
            <a:r>
              <a:rPr lang="fa-IR" sz="2800" dirty="0" smtClean="0">
                <a:cs typeface="B Mitra" pitchFamily="2" charset="-78"/>
              </a:rPr>
              <a:t>توان می کند.</a:t>
            </a:r>
            <a:br>
              <a:rPr lang="fa-IR" sz="2800" dirty="0" smtClean="0">
                <a:cs typeface="B Mitra" pitchFamily="2" charset="-78"/>
              </a:rPr>
            </a:br>
            <a:r>
              <a:rPr lang="fa-IR" sz="2800" dirty="0" smtClean="0">
                <a:cs typeface="B Mitra" pitchFamily="2" charset="-78"/>
              </a:rPr>
              <a:t>به جای تمرکز بر ناتوانی بر استقلال آنها تاکید کنیم.</a:t>
            </a:r>
            <a:endParaRPr lang="fa-IR" sz="2800" dirty="0">
              <a:cs typeface="B Mitra" pitchFamily="2" charset="-78"/>
            </a:endParaRPr>
          </a:p>
        </p:txBody>
      </p:sp>
      <p:pic>
        <p:nvPicPr>
          <p:cNvPr id="4" name="Content Placeholder 3" descr="angry patient"/>
          <p:cNvPicPr>
            <a:picLocks noGrp="1"/>
          </p:cNvPicPr>
          <p:nvPr>
            <p:ph idx="1"/>
          </p:nvPr>
        </p:nvPicPr>
        <p:blipFill>
          <a:blip r:embed="rId2" cstate="print"/>
          <a:stretch>
            <a:fillRect/>
          </a:stretch>
        </p:blipFill>
        <p:spPr bwMode="auto">
          <a:xfrm>
            <a:off x="1645708" y="1935163"/>
            <a:ext cx="5852583" cy="4389437"/>
          </a:xfrm>
          <a:prstGeom prst="rect">
            <a:avLst/>
          </a:prstGeom>
          <a:noFill/>
          <a:ln w="9525">
            <a:noFill/>
            <a:miter lim="800000"/>
            <a:headEnd/>
            <a:tailEnd/>
          </a:ln>
        </p:spPr>
      </p:pic>
    </p:spTree>
    <p:extLst>
      <p:ext uri="{BB962C8B-B14F-4D97-AF65-F5344CB8AC3E}">
        <p14:creationId xmlns:p14="http://schemas.microsoft.com/office/powerpoint/2010/main" val="1246369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Lotus" pitchFamily="2" charset="-78"/>
              </a:rPr>
              <a:t>اثرات سکته مغزی</a:t>
            </a:r>
            <a:endParaRPr lang="fa-IR" dirty="0">
              <a:cs typeface="B Lotus" pitchFamily="2" charset="-78"/>
            </a:endParaRPr>
          </a:p>
        </p:txBody>
      </p:sp>
      <p:sp>
        <p:nvSpPr>
          <p:cNvPr id="3" name="Content Placeholder 2"/>
          <p:cNvSpPr>
            <a:spLocks noGrp="1"/>
          </p:cNvSpPr>
          <p:nvPr>
            <p:ph idx="1"/>
          </p:nvPr>
        </p:nvSpPr>
        <p:spPr>
          <a:xfrm>
            <a:off x="611560" y="1844824"/>
            <a:ext cx="7886700" cy="4351338"/>
          </a:xfrm>
        </p:spPr>
        <p:txBody>
          <a:bodyPr>
            <a:normAutofit/>
          </a:bodyPr>
          <a:lstStyle/>
          <a:p>
            <a:pPr marL="0" indent="0" algn="r">
              <a:lnSpc>
                <a:spcPct val="250000"/>
              </a:lnSpc>
              <a:buNone/>
            </a:pPr>
            <a:r>
              <a:rPr lang="en-US" sz="2000" dirty="0" smtClean="0">
                <a:cs typeface="B Lotus" pitchFamily="2" charset="-78"/>
              </a:rPr>
              <a:t> </a:t>
            </a:r>
            <a:r>
              <a:rPr lang="fa-IR" sz="2000" dirty="0" smtClean="0">
                <a:cs typeface="B Lotus" pitchFamily="2" charset="-78"/>
              </a:rPr>
              <a:t>ضعف و فقدان فعایت بخشی از بدن در سمت مقابل ضایعه</a:t>
            </a:r>
            <a:r>
              <a:rPr lang="en-US" sz="2000" dirty="0" smtClean="0">
                <a:cs typeface="B Lotus" pitchFamily="2" charset="-78"/>
              </a:rPr>
              <a:t>: </a:t>
            </a:r>
            <a:r>
              <a:rPr lang="fa-IR" b="1" dirty="0" smtClean="0">
                <a:solidFill>
                  <a:srgbClr val="33CCFF"/>
                </a:solidFill>
                <a:cs typeface="B Lotus" pitchFamily="2" charset="-78"/>
              </a:rPr>
              <a:t>عملکرد جسمی</a:t>
            </a:r>
          </a:p>
          <a:p>
            <a:pPr marL="0" indent="0" algn="r">
              <a:lnSpc>
                <a:spcPct val="250000"/>
              </a:lnSpc>
              <a:buNone/>
            </a:pPr>
            <a:r>
              <a:rPr lang="en-US" sz="2000" dirty="0" smtClean="0">
                <a:cs typeface="B Lotus" pitchFamily="2" charset="-78"/>
              </a:rPr>
              <a:t> </a:t>
            </a:r>
            <a:r>
              <a:rPr lang="fa-IR" sz="2000" dirty="0" smtClean="0">
                <a:cs typeface="B Lotus" pitchFamily="2" charset="-78"/>
              </a:rPr>
              <a:t>فعالیت شناختی، حافظه، توجه، مهارت های اجرایی و ادراکی</a:t>
            </a:r>
            <a:r>
              <a:rPr lang="en-US" sz="2000" dirty="0" smtClean="0">
                <a:cs typeface="B Lotus" pitchFamily="2" charset="-78"/>
              </a:rPr>
              <a:t>:</a:t>
            </a:r>
            <a:r>
              <a:rPr lang="fa-IR" b="1" dirty="0">
                <a:solidFill>
                  <a:srgbClr val="33CCFF"/>
                </a:solidFill>
                <a:cs typeface="B Lotus" pitchFamily="2" charset="-78"/>
              </a:rPr>
              <a:t>عملکرد فکری </a:t>
            </a:r>
          </a:p>
          <a:p>
            <a:pPr marL="0" indent="0" algn="r">
              <a:lnSpc>
                <a:spcPct val="250000"/>
              </a:lnSpc>
              <a:buNone/>
            </a:pPr>
            <a:r>
              <a:rPr lang="fa-IR" b="1" dirty="0">
                <a:solidFill>
                  <a:srgbClr val="33CCFF"/>
                </a:solidFill>
                <a:cs typeface="B Lotus" pitchFamily="2" charset="-78"/>
              </a:rPr>
              <a:t>خلقیات و احساسات</a:t>
            </a:r>
          </a:p>
          <a:p>
            <a:pPr marL="0" indent="0" algn="r">
              <a:lnSpc>
                <a:spcPct val="250000"/>
              </a:lnSpc>
              <a:buNone/>
            </a:pPr>
            <a:r>
              <a:rPr lang="fa-IR" b="1" dirty="0">
                <a:solidFill>
                  <a:srgbClr val="33CCFF"/>
                </a:solidFill>
                <a:cs typeface="B Lotus" pitchFamily="2" charset="-78"/>
              </a:rPr>
              <a:t>ارتباطات</a:t>
            </a:r>
            <a:r>
              <a:rPr lang="fa-IR" sz="2000" dirty="0" smtClean="0">
                <a:cs typeface="B Lotus" pitchFamily="2" charset="-78"/>
              </a:rPr>
              <a:t> : صحبت کردن، درک کلام </a:t>
            </a:r>
          </a:p>
          <a:p>
            <a:pPr algn="r">
              <a:buFont typeface="Wingdings" panose="05000000000000000000" pitchFamily="2" charset="2"/>
              <a:buChar char="q"/>
            </a:pPr>
            <a:endParaRPr lang="fa-IR" sz="2000" dirty="0">
              <a:cs typeface="B Lotus" pitchFamily="2" charset="-78"/>
            </a:endParaRPr>
          </a:p>
        </p:txBody>
      </p:sp>
    </p:spTree>
    <p:extLst>
      <p:ext uri="{BB962C8B-B14F-4D97-AF65-F5344CB8AC3E}">
        <p14:creationId xmlns:p14="http://schemas.microsoft.com/office/powerpoint/2010/main" val="833631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787208" cy="1143000"/>
          </a:xfrm>
        </p:spPr>
        <p:txBody>
          <a:bodyPr>
            <a:noAutofit/>
          </a:bodyPr>
          <a:lstStyle/>
          <a:p>
            <a:pPr algn="ctr"/>
            <a:r>
              <a:rPr lang="fa-IR" sz="7200" b="1" dirty="0" smtClean="0">
                <a:solidFill>
                  <a:prstClr val="black"/>
                </a:solidFill>
                <a:latin typeface="Arial" panose="020B0604020202020204" pitchFamily="34" charset="0"/>
                <a:cs typeface="B Lotus" pitchFamily="2" charset="-78"/>
              </a:rPr>
              <a:t> </a:t>
            </a:r>
            <a:r>
              <a:rPr lang="fa-IR" sz="7200" b="1" dirty="0">
                <a:solidFill>
                  <a:prstClr val="black"/>
                </a:solidFill>
                <a:latin typeface="Arial" panose="020B0604020202020204" pitchFamily="34" charset="0"/>
                <a:cs typeface="B Lotus" pitchFamily="2" charset="-78"/>
              </a:rPr>
              <a:t>بحران </a:t>
            </a:r>
            <a:endParaRPr lang="fa-IR" sz="7200" b="1" dirty="0">
              <a:latin typeface="Arial" panose="020B0604020202020204" pitchFamily="34" charset="0"/>
              <a:cs typeface="B Lotus" pitchFamily="2" charset="-78"/>
            </a:endParaRPr>
          </a:p>
        </p:txBody>
      </p:sp>
      <p:sp>
        <p:nvSpPr>
          <p:cNvPr id="3" name="Content Placeholder 2"/>
          <p:cNvSpPr>
            <a:spLocks noGrp="1"/>
          </p:cNvSpPr>
          <p:nvPr>
            <p:ph idx="1"/>
          </p:nvPr>
        </p:nvSpPr>
        <p:spPr>
          <a:xfrm>
            <a:off x="251520" y="1935480"/>
            <a:ext cx="8640960" cy="4389120"/>
          </a:xfrm>
        </p:spPr>
        <p:txBody>
          <a:bodyPr>
            <a:normAutofit/>
          </a:bodyPr>
          <a:lstStyle/>
          <a:p>
            <a:pPr marL="0" lvl="0" indent="0" algn="just" rtl="1">
              <a:lnSpc>
                <a:spcPct val="200000"/>
              </a:lnSpc>
              <a:spcBef>
                <a:spcPts val="1000"/>
              </a:spcBef>
              <a:buNone/>
            </a:pPr>
            <a:r>
              <a:rPr lang="fa-IR" sz="2600" dirty="0">
                <a:solidFill>
                  <a:prstClr val="black"/>
                </a:solidFill>
                <a:cs typeface="B Lotus" pitchFamily="2" charset="-78"/>
              </a:rPr>
              <a:t>به عقیده کاپلان بحران هنگامی حادث می شود که </a:t>
            </a:r>
            <a:r>
              <a:rPr lang="fa-IR" sz="2600" dirty="0">
                <a:solidFill>
                  <a:srgbClr val="FF0000"/>
                </a:solidFill>
                <a:cs typeface="B Lotus" pitchFamily="2" charset="-78"/>
              </a:rPr>
              <a:t>یک فرد با مشکلی مواجه می شود که برای آن راه حل فوری ندارد </a:t>
            </a:r>
            <a:r>
              <a:rPr lang="fa-IR" sz="2600" dirty="0">
                <a:solidFill>
                  <a:prstClr val="black"/>
                </a:solidFill>
                <a:cs typeface="B Lotus" pitchFamily="2" charset="-78"/>
              </a:rPr>
              <a:t>و برای </a:t>
            </a:r>
            <a:r>
              <a:rPr lang="fa-IR" sz="2600" b="1" dirty="0">
                <a:solidFill>
                  <a:srgbClr val="00B050"/>
                </a:solidFill>
                <a:cs typeface="B Lotus" pitchFamily="2" charset="-78"/>
              </a:rPr>
              <a:t>مدتی نمی تواند با بهره گیری از شیوه معمول حل مشکلات ، بر آن فایق </a:t>
            </a:r>
            <a:r>
              <a:rPr lang="fa-IR" sz="2600" dirty="0">
                <a:solidFill>
                  <a:prstClr val="black"/>
                </a:solidFill>
                <a:cs typeface="B Lotus" pitchFamily="2" charset="-78"/>
              </a:rPr>
              <a:t>آید. و به </a:t>
            </a:r>
            <a:r>
              <a:rPr lang="fa-IR" sz="2600" dirty="0">
                <a:solidFill>
                  <a:srgbClr val="FF0000"/>
                </a:solidFill>
                <a:cs typeface="B Lotus" pitchFamily="2" charset="-78"/>
              </a:rPr>
              <a:t>دنبال آن دوره ای از تنش </a:t>
            </a:r>
            <a:r>
              <a:rPr lang="fa-IR" sz="2600" dirty="0">
                <a:solidFill>
                  <a:prstClr val="black"/>
                </a:solidFill>
                <a:cs typeface="B Lotus" pitchFamily="2" charset="-78"/>
              </a:rPr>
              <a:t>ایجاد می شود که با تلاش </a:t>
            </a:r>
            <a:r>
              <a:rPr lang="fa-IR" sz="2600" dirty="0" smtClean="0">
                <a:solidFill>
                  <a:prstClr val="black"/>
                </a:solidFill>
                <a:cs typeface="B Lotus" pitchFamily="2" charset="-78"/>
              </a:rPr>
              <a:t>فرد </a:t>
            </a:r>
            <a:r>
              <a:rPr lang="fa-IR" sz="2600" dirty="0">
                <a:solidFill>
                  <a:prstClr val="black"/>
                </a:solidFill>
                <a:cs typeface="B Lotus" pitchFamily="2" charset="-78"/>
              </a:rPr>
              <a:t>ممکن است به انطباق با موضوع دست </a:t>
            </a:r>
            <a:r>
              <a:rPr lang="fa-IR" sz="2600" dirty="0" smtClean="0">
                <a:solidFill>
                  <a:prstClr val="black"/>
                </a:solidFill>
                <a:cs typeface="B Lotus" pitchFamily="2" charset="-78"/>
              </a:rPr>
              <a:t>نیابد و </a:t>
            </a:r>
            <a:r>
              <a:rPr lang="fa-IR" sz="2600" dirty="0">
                <a:solidFill>
                  <a:prstClr val="black"/>
                </a:solidFill>
                <a:cs typeface="B Lotus" pitchFamily="2" charset="-78"/>
              </a:rPr>
              <a:t>شرایط وخیم تر </a:t>
            </a:r>
            <a:r>
              <a:rPr lang="fa-IR" sz="2600" dirty="0" smtClean="0">
                <a:solidFill>
                  <a:prstClr val="black"/>
                </a:solidFill>
                <a:cs typeface="B Lotus" pitchFamily="2" charset="-78"/>
              </a:rPr>
              <a:t>شود</a:t>
            </a:r>
            <a:r>
              <a:rPr lang="fa-IR" sz="2600" dirty="0" smtClean="0">
                <a:solidFill>
                  <a:prstClr val="black"/>
                </a:solidFill>
                <a:cs typeface="B Lotus" pitchFamily="2" charset="-78"/>
              </a:rPr>
              <a:t>.</a:t>
            </a:r>
            <a:endParaRPr lang="en-US" sz="2600" dirty="0">
              <a:solidFill>
                <a:prstClr val="black"/>
              </a:solidFill>
              <a:cs typeface="B Lotus" pitchFamily="2" charset="-78"/>
            </a:endParaRPr>
          </a:p>
          <a:p>
            <a:pPr marL="0" indent="0" algn="r" rtl="1">
              <a:buNone/>
            </a:pPr>
            <a:endParaRPr lang="fa-IR" dirty="0">
              <a:cs typeface="B Lotus" pitchFamily="2" charset="-78"/>
            </a:endParaRPr>
          </a:p>
        </p:txBody>
      </p:sp>
    </p:spTree>
    <p:extLst>
      <p:ext uri="{BB962C8B-B14F-4D97-AF65-F5344CB8AC3E}">
        <p14:creationId xmlns:p14="http://schemas.microsoft.com/office/powerpoint/2010/main" val="2767979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Arial" panose="020B0604020202020204" pitchFamily="34" charset="0"/>
                <a:cs typeface="Arial" panose="020B0604020202020204" pitchFamily="34" charset="0"/>
              </a:rPr>
              <a:t>ویژگی های بحران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rtl="1">
              <a:lnSpc>
                <a:spcPct val="100000"/>
              </a:lnSpc>
              <a:buNone/>
            </a:pPr>
            <a:r>
              <a:rPr lang="fa-IR" dirty="0">
                <a:latin typeface="Arial" panose="020B0604020202020204" pitchFamily="34" charset="0"/>
                <a:cs typeface="Arial" panose="020B0604020202020204" pitchFamily="34" charset="0"/>
              </a:rPr>
              <a:t>1</a:t>
            </a:r>
            <a:r>
              <a:rPr lang="fa-IR" dirty="0" smtClean="0">
                <a:latin typeface="Arial" panose="020B0604020202020204" pitchFamily="34" charset="0"/>
                <a:cs typeface="Arial" panose="020B0604020202020204" pitchFamily="34" charset="0"/>
              </a:rPr>
              <a:t>. </a:t>
            </a:r>
            <a:r>
              <a:rPr lang="fa-IR" dirty="0" smtClean="0">
                <a:solidFill>
                  <a:srgbClr val="FF0000"/>
                </a:solidFill>
                <a:latin typeface="Arial" panose="020B0604020202020204" pitchFamily="34" charset="0"/>
                <a:cs typeface="Arial" panose="020B0604020202020204" pitchFamily="34" charset="0"/>
              </a:rPr>
              <a:t>محدودیت زمانی : </a:t>
            </a:r>
            <a:r>
              <a:rPr lang="fa-IR" dirty="0" smtClean="0">
                <a:latin typeface="Arial" panose="020B0604020202020204" pitchFamily="34" charset="0"/>
                <a:cs typeface="Arial" panose="020B0604020202020204" pitchFamily="34" charset="0"/>
              </a:rPr>
              <a:t>بیشتر آنها ظرف شش تا هشت هفته بهبود می یابند یا بدتر می شوند. </a:t>
            </a:r>
          </a:p>
          <a:p>
            <a:pPr marL="0" indent="0" algn="just" rtl="1">
              <a:lnSpc>
                <a:spcPct val="100000"/>
              </a:lnSpc>
              <a:buNone/>
            </a:pPr>
            <a:r>
              <a:rPr lang="fa-IR" dirty="0" smtClean="0">
                <a:latin typeface="Arial" panose="020B0604020202020204" pitchFamily="34" charset="0"/>
                <a:cs typeface="Arial" panose="020B0604020202020204" pitchFamily="34" charset="0"/>
              </a:rPr>
              <a:t>2. </a:t>
            </a:r>
            <a:r>
              <a:rPr lang="fa-IR" dirty="0" smtClean="0">
                <a:solidFill>
                  <a:srgbClr val="FF0000"/>
                </a:solidFill>
                <a:latin typeface="Arial" panose="020B0604020202020204" pitchFamily="34" charset="0"/>
                <a:cs typeface="Arial" panose="020B0604020202020204" pitchFamily="34" charset="0"/>
              </a:rPr>
              <a:t>منحصر به فرد بودن بحران </a:t>
            </a:r>
            <a:r>
              <a:rPr lang="fa-IR" dirty="0" smtClean="0">
                <a:latin typeface="Arial" panose="020B0604020202020204" pitchFamily="34" charset="0"/>
                <a:cs typeface="Arial" panose="020B0604020202020204" pitchFamily="34" charset="0"/>
              </a:rPr>
              <a:t>: نتیجه برای افراد مختلف متفاوت است</a:t>
            </a:r>
          </a:p>
          <a:p>
            <a:pPr marL="0" indent="0" algn="just" rtl="1">
              <a:lnSpc>
                <a:spcPct val="100000"/>
              </a:lnSpc>
              <a:buNone/>
            </a:pPr>
            <a:r>
              <a:rPr lang="fa-IR" dirty="0">
                <a:latin typeface="Arial" panose="020B0604020202020204" pitchFamily="34" charset="0"/>
                <a:cs typeface="Arial" panose="020B0604020202020204" pitchFamily="34" charset="0"/>
              </a:rPr>
              <a:t>3</a:t>
            </a:r>
            <a:r>
              <a:rPr lang="fa-IR" dirty="0" smtClean="0">
                <a:solidFill>
                  <a:srgbClr val="FF0000"/>
                </a:solidFill>
                <a:latin typeface="Arial" panose="020B0604020202020204" pitchFamily="34" charset="0"/>
                <a:cs typeface="Arial" panose="020B0604020202020204" pitchFamily="34" charset="0"/>
              </a:rPr>
              <a:t>. غیر قابل پیش بینی بودن نتایج بحران </a:t>
            </a:r>
            <a:r>
              <a:rPr lang="fa-IR" dirty="0" smtClean="0">
                <a:latin typeface="Arial" panose="020B0604020202020204" pitchFamily="34" charset="0"/>
                <a:cs typeface="Arial" panose="020B0604020202020204" pitchFamily="34" charset="0"/>
              </a:rPr>
              <a:t>: آنچه بعد بحران رخ می دهد به عوامل فرد ، دیگران و حادثه بستگی دارد</a:t>
            </a:r>
          </a:p>
          <a:p>
            <a:pPr marL="0" indent="0" algn="just" rtl="1">
              <a:lnSpc>
                <a:spcPct val="100000"/>
              </a:lnSpc>
              <a:buNone/>
            </a:pPr>
            <a:r>
              <a:rPr lang="fa-IR" dirty="0" smtClean="0">
                <a:latin typeface="Arial" panose="020B0604020202020204" pitchFamily="34" charset="0"/>
                <a:cs typeface="Arial" panose="020B0604020202020204" pitchFamily="34" charset="0"/>
              </a:rPr>
              <a:t>4</a:t>
            </a:r>
            <a:r>
              <a:rPr lang="fa-IR" dirty="0" smtClean="0">
                <a:solidFill>
                  <a:srgbClr val="FF0000"/>
                </a:solidFill>
                <a:latin typeface="Arial" panose="020B0604020202020204" pitchFamily="34" charset="0"/>
                <a:cs typeface="Arial" panose="020B0604020202020204" pitchFamily="34" charset="0"/>
              </a:rPr>
              <a:t>. افزایش تمایل افراد به استفاده از کمک سایرین </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1236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a:t>ویژگی های مداخله در بحران </a:t>
            </a:r>
            <a:br>
              <a:rPr lang="fa-IR" dirty="0"/>
            </a:br>
            <a:endParaRPr lang="fa-IR" dirty="0"/>
          </a:p>
        </p:txBody>
      </p:sp>
      <p:sp>
        <p:nvSpPr>
          <p:cNvPr id="3" name="Content Placeholder 2"/>
          <p:cNvSpPr>
            <a:spLocks noGrp="1"/>
          </p:cNvSpPr>
          <p:nvPr>
            <p:ph idx="1"/>
          </p:nvPr>
        </p:nvSpPr>
        <p:spPr/>
        <p:txBody>
          <a:bodyPr>
            <a:normAutofit/>
          </a:bodyPr>
          <a:lstStyle/>
          <a:p>
            <a:pPr marL="514350" lvl="0" indent="-514350" algn="just" rtl="1">
              <a:buFont typeface="Arial" panose="020B0604020202020204" pitchFamily="34" charset="0"/>
              <a:buAutoNum type="arabicPeriod"/>
            </a:pPr>
            <a:r>
              <a:rPr lang="fa-IR" sz="2400" dirty="0" smtClean="0">
                <a:solidFill>
                  <a:prstClr val="black"/>
                </a:solidFill>
                <a:latin typeface="Arial" panose="020B0604020202020204" pitchFamily="34" charset="0"/>
                <a:cs typeface="Arial" panose="020B0604020202020204" pitchFamily="34" charset="0"/>
              </a:rPr>
              <a:t>ارائه </a:t>
            </a:r>
            <a:r>
              <a:rPr lang="fa-IR" sz="2400" dirty="0">
                <a:solidFill>
                  <a:prstClr val="black"/>
                </a:solidFill>
                <a:latin typeface="Arial" panose="020B0604020202020204" pitchFamily="34" charset="0"/>
                <a:cs typeface="Arial" panose="020B0604020202020204" pitchFamily="34" charset="0"/>
              </a:rPr>
              <a:t>خدمات مداخله در بحران از طریق افراد آموزش دیده و با تجربه </a:t>
            </a:r>
          </a:p>
          <a:p>
            <a:pPr marL="514350" lvl="0" indent="-514350" algn="just" rtl="1">
              <a:buFont typeface="Arial" panose="020B0604020202020204" pitchFamily="34" charset="0"/>
              <a:buAutoNum type="arabicPeriod"/>
            </a:pPr>
            <a:endParaRPr lang="fa-IR" sz="2400" dirty="0">
              <a:solidFill>
                <a:prstClr val="black"/>
              </a:solidFill>
              <a:latin typeface="Arial" panose="020B0604020202020204" pitchFamily="34" charset="0"/>
              <a:cs typeface="Arial" panose="020B0604020202020204" pitchFamily="34" charset="0"/>
            </a:endParaRPr>
          </a:p>
          <a:p>
            <a:pPr marL="514350" lvl="0" indent="-514350" algn="just" rtl="1">
              <a:buFont typeface="Arial" panose="020B0604020202020204" pitchFamily="34" charset="0"/>
              <a:buAutoNum type="arabicPeriod"/>
            </a:pPr>
            <a:r>
              <a:rPr lang="fa-IR" sz="2400" dirty="0">
                <a:solidFill>
                  <a:prstClr val="black"/>
                </a:solidFill>
                <a:latin typeface="Arial" panose="020B0604020202020204" pitchFamily="34" charset="0"/>
                <a:cs typeface="Arial" panose="020B0604020202020204" pitchFamily="34" charset="0"/>
              </a:rPr>
              <a:t>هدف  از مداخله در بحران عبارت است از کمک به افراد و خانواده ها برای تغییر یا اصلاح ویژگی های شخصی مانند احساسات ، نگرش ها و رفتار ها </a:t>
            </a:r>
          </a:p>
          <a:p>
            <a:pPr marL="514350" lvl="0" indent="-514350" algn="just" rtl="1">
              <a:buFont typeface="Arial" panose="020B0604020202020204" pitchFamily="34" charset="0"/>
              <a:buAutoNum type="arabicPeriod"/>
            </a:pPr>
            <a:endParaRPr lang="fa-IR" sz="2400" dirty="0">
              <a:solidFill>
                <a:prstClr val="black"/>
              </a:solidFill>
              <a:latin typeface="Arial" panose="020B0604020202020204" pitchFamily="34" charset="0"/>
              <a:cs typeface="Arial" panose="020B0604020202020204" pitchFamily="34" charset="0"/>
            </a:endParaRPr>
          </a:p>
          <a:p>
            <a:pPr marL="514350" lvl="0" indent="-514350" algn="just" rtl="1">
              <a:buFont typeface="Arial" panose="020B0604020202020204" pitchFamily="34" charset="0"/>
              <a:buAutoNum type="arabicPeriod"/>
            </a:pPr>
            <a:r>
              <a:rPr lang="fa-IR" sz="2400" dirty="0">
                <a:solidFill>
                  <a:prstClr val="black"/>
                </a:solidFill>
                <a:latin typeface="Arial" panose="020B0604020202020204" pitchFamily="34" charset="0"/>
                <a:cs typeface="Arial" panose="020B0604020202020204" pitchFamily="34" charset="0"/>
              </a:rPr>
              <a:t>در نیتجه فرایند مداخله در بحران افراد قادر خواهند به سازگاری با شرایط خود دست پیدا </a:t>
            </a:r>
            <a:r>
              <a:rPr lang="fa-IR" sz="2400" dirty="0" smtClean="0">
                <a:solidFill>
                  <a:prstClr val="black"/>
                </a:solidFill>
                <a:latin typeface="Arial" panose="020B0604020202020204" pitchFamily="34" charset="0"/>
                <a:cs typeface="Arial" panose="020B0604020202020204" pitchFamily="34" charset="0"/>
              </a:rPr>
              <a:t>کنند.</a:t>
            </a:r>
            <a:endParaRPr lang="fa-IR" sz="2400" dirty="0">
              <a:solidFill>
                <a:prstClr val="black"/>
              </a:solidFill>
              <a:latin typeface="Arial" panose="020B0604020202020204" pitchFamily="34" charset="0"/>
              <a:cs typeface="Arial" panose="020B0604020202020204" pitchFamily="34" charset="0"/>
            </a:endParaRPr>
          </a:p>
          <a:p>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709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هدف از آموزش به بیمار</a:t>
            </a:r>
          </a:p>
        </p:txBody>
      </p:sp>
      <p:sp>
        <p:nvSpPr>
          <p:cNvPr id="3" name="Content Placeholder 2"/>
          <p:cNvSpPr>
            <a:spLocks noGrp="1"/>
          </p:cNvSpPr>
          <p:nvPr>
            <p:ph idx="1"/>
          </p:nvPr>
        </p:nvSpPr>
        <p:spPr/>
        <p:txBody>
          <a:bodyPr>
            <a:normAutofit/>
          </a:bodyPr>
          <a:lstStyle/>
          <a:p>
            <a:pPr marL="365760" lvl="0" indent="-256032" algn="ctr">
              <a:lnSpc>
                <a:spcPct val="150000"/>
              </a:lnSpc>
              <a:spcBef>
                <a:spcPts val="400"/>
              </a:spcBef>
              <a:buClr>
                <a:srgbClr val="FE8637"/>
              </a:buClr>
              <a:buSzPct val="68000"/>
              <a:buNone/>
            </a:pPr>
            <a:endParaRPr lang="fa-IR" sz="3200" b="1" dirty="0" smtClean="0">
              <a:solidFill>
                <a:schemeClr val="tx1">
                  <a:lumMod val="95000"/>
                  <a:lumOff val="5000"/>
                </a:schemeClr>
              </a:solidFill>
              <a:latin typeface="Arial" pitchFamily="34" charset="0"/>
              <a:cs typeface="B Lotus" pitchFamily="2" charset="-78"/>
            </a:endParaRPr>
          </a:p>
          <a:p>
            <a:pPr marL="365760" lvl="0" indent="-256032" algn="ctr">
              <a:lnSpc>
                <a:spcPct val="150000"/>
              </a:lnSpc>
              <a:spcBef>
                <a:spcPts val="400"/>
              </a:spcBef>
              <a:buClr>
                <a:srgbClr val="FE8637"/>
              </a:buClr>
              <a:buSzPct val="68000"/>
              <a:buNone/>
            </a:pPr>
            <a:r>
              <a:rPr lang="fa-IR" sz="3200" b="1" dirty="0" smtClean="0">
                <a:solidFill>
                  <a:schemeClr val="tx1">
                    <a:lumMod val="95000"/>
                    <a:lumOff val="5000"/>
                  </a:schemeClr>
                </a:solidFill>
                <a:latin typeface="Arial" pitchFamily="34" charset="0"/>
                <a:cs typeface="B Lotus" pitchFamily="2" charset="-78"/>
              </a:rPr>
              <a:t>هدف </a:t>
            </a:r>
            <a:r>
              <a:rPr lang="fa-IR" sz="3200" b="1" dirty="0">
                <a:solidFill>
                  <a:schemeClr val="tx1">
                    <a:lumMod val="95000"/>
                    <a:lumOff val="5000"/>
                  </a:schemeClr>
                </a:solidFill>
                <a:latin typeface="Arial" pitchFamily="34" charset="0"/>
                <a:cs typeface="B Lotus" pitchFamily="2" charset="-78"/>
              </a:rPr>
              <a:t>اصلی ازآموزش به بیمار</a:t>
            </a:r>
          </a:p>
          <a:p>
            <a:pPr marL="365760" lvl="0" indent="-256032" algn="ctr">
              <a:lnSpc>
                <a:spcPct val="150000"/>
              </a:lnSpc>
              <a:spcBef>
                <a:spcPts val="400"/>
              </a:spcBef>
              <a:buClr>
                <a:srgbClr val="FE8637"/>
              </a:buClr>
              <a:buSzPct val="68000"/>
              <a:buNone/>
            </a:pPr>
            <a:r>
              <a:rPr lang="fa-IR" sz="3200" dirty="0">
                <a:solidFill>
                  <a:schemeClr val="tx1">
                    <a:lumMod val="95000"/>
                    <a:lumOff val="5000"/>
                  </a:schemeClr>
                </a:solidFill>
                <a:latin typeface="Arial" pitchFamily="34" charset="0"/>
                <a:cs typeface="B Lotus" pitchFamily="2" charset="-78"/>
              </a:rPr>
              <a:t>توانمندسازی بیماران جهت برنامه </a:t>
            </a:r>
            <a:r>
              <a:rPr lang="fa-IR" sz="3200" dirty="0" smtClean="0">
                <a:solidFill>
                  <a:schemeClr val="tx1">
                    <a:lumMod val="95000"/>
                    <a:lumOff val="5000"/>
                  </a:schemeClr>
                </a:solidFill>
                <a:latin typeface="Arial" pitchFamily="34" charset="0"/>
                <a:cs typeface="B Lotus" pitchFamily="2" charset="-78"/>
              </a:rPr>
              <a:t>های </a:t>
            </a:r>
            <a:r>
              <a:rPr lang="fa-IR" sz="3200" dirty="0">
                <a:solidFill>
                  <a:schemeClr val="tx1">
                    <a:lumMod val="95000"/>
                    <a:lumOff val="5000"/>
                  </a:schemeClr>
                </a:solidFill>
                <a:latin typeface="Arial" pitchFamily="34" charset="0"/>
                <a:cs typeface="B Lotus" pitchFamily="2" charset="-78"/>
              </a:rPr>
              <a:t>خودمراقبتی </a:t>
            </a:r>
            <a:r>
              <a:rPr lang="fa-IR" sz="3200" dirty="0" smtClean="0">
                <a:solidFill>
                  <a:schemeClr val="tx1">
                    <a:lumMod val="95000"/>
                    <a:lumOff val="5000"/>
                  </a:schemeClr>
                </a:solidFill>
                <a:latin typeface="Arial" pitchFamily="34" charset="0"/>
                <a:cs typeface="B Lotus" pitchFamily="2" charset="-78"/>
              </a:rPr>
              <a:t>و استقلال</a:t>
            </a:r>
            <a:endParaRPr lang="fa-IR" sz="3200" dirty="0">
              <a:solidFill>
                <a:schemeClr val="tx1">
                  <a:lumMod val="95000"/>
                  <a:lumOff val="5000"/>
                </a:schemeClr>
              </a:solidFill>
              <a:latin typeface="Arial" pitchFamily="34" charset="0"/>
              <a:cs typeface="B Lotus" pitchFamily="2" charset="-78"/>
            </a:endParaRPr>
          </a:p>
          <a:p>
            <a:pPr marL="365760" lvl="0" indent="-256032" algn="ctr" rtl="1">
              <a:lnSpc>
                <a:spcPct val="150000"/>
              </a:lnSpc>
              <a:spcBef>
                <a:spcPts val="400"/>
              </a:spcBef>
              <a:buClr>
                <a:srgbClr val="FE8637"/>
              </a:buClr>
              <a:buSzPct val="68000"/>
              <a:buNone/>
            </a:pPr>
            <a:r>
              <a:rPr lang="fa-IR" sz="3200" b="1" dirty="0" smtClean="0">
                <a:solidFill>
                  <a:schemeClr val="tx1">
                    <a:lumMod val="95000"/>
                    <a:lumOff val="5000"/>
                  </a:schemeClr>
                </a:solidFill>
                <a:latin typeface="Arial" pitchFamily="34" charset="0"/>
                <a:cs typeface="B Lotus" pitchFamily="2" charset="-78"/>
              </a:rPr>
              <a:t> به </a:t>
            </a:r>
            <a:r>
              <a:rPr lang="fa-IR" sz="3200" b="1" dirty="0">
                <a:solidFill>
                  <a:schemeClr val="tx1">
                    <a:lumMod val="95000"/>
                    <a:lumOff val="5000"/>
                  </a:schemeClr>
                </a:solidFill>
                <a:latin typeface="Arial" pitchFamily="34" charset="0"/>
                <a:cs typeface="B Lotus" pitchFamily="2" charset="-78"/>
              </a:rPr>
              <a:t>منظور </a:t>
            </a:r>
            <a:r>
              <a:rPr lang="fa-IR" sz="3200" b="1" dirty="0" smtClean="0">
                <a:solidFill>
                  <a:schemeClr val="tx1">
                    <a:lumMod val="95000"/>
                    <a:lumOff val="5000"/>
                  </a:schemeClr>
                </a:solidFill>
                <a:latin typeface="Arial" pitchFamily="34" charset="0"/>
                <a:cs typeface="B Lotus" pitchFamily="2" charset="-78"/>
              </a:rPr>
              <a:t>ارتقاء سلامت است.</a:t>
            </a:r>
            <a:endParaRPr lang="fa-IR" sz="3200" b="1" dirty="0">
              <a:solidFill>
                <a:schemeClr val="tx1">
                  <a:lumMod val="95000"/>
                  <a:lumOff val="5000"/>
                </a:schemeClr>
              </a:solidFill>
              <a:latin typeface="Arial" pitchFamily="34" charset="0"/>
              <a:cs typeface="B Lotus" pitchFamily="2" charset="-78"/>
            </a:endParaRPr>
          </a:p>
          <a:p>
            <a:endParaRPr lang="fa-IR" sz="3200" dirty="0">
              <a:cs typeface="B Lotus" pitchFamily="2" charset="-78"/>
            </a:endParaRPr>
          </a:p>
        </p:txBody>
      </p:sp>
    </p:spTree>
    <p:extLst>
      <p:ext uri="{BB962C8B-B14F-4D97-AF65-F5344CB8AC3E}">
        <p14:creationId xmlns:p14="http://schemas.microsoft.com/office/powerpoint/2010/main" val="3198446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lstStyle/>
          <a:p>
            <a:pPr algn="ctr"/>
            <a:r>
              <a:rPr lang="fa-IR" sz="4100" b="1" dirty="0">
                <a:solidFill>
                  <a:srgbClr val="575F6D"/>
                </a:solidFill>
                <a:effectLst>
                  <a:outerShdw blurRad="31750" dist="25400" dir="5400000" algn="tl" rotWithShape="0">
                    <a:srgbClr val="000000">
                      <a:alpha val="25000"/>
                    </a:srgbClr>
                  </a:outerShdw>
                </a:effectLst>
                <a:latin typeface="Arial" pitchFamily="34" charset="0"/>
                <a:cs typeface="B Lotus" pitchFamily="2" charset="-78"/>
              </a:rPr>
              <a:t>اهداف اختصاصی</a:t>
            </a:r>
            <a:endParaRPr lang="fa-IR" dirty="0">
              <a:cs typeface="B Lotus" pitchFamily="2" charset="-78"/>
            </a:endParaRPr>
          </a:p>
        </p:txBody>
      </p:sp>
      <p:sp>
        <p:nvSpPr>
          <p:cNvPr id="3" name="Content Placeholder 2"/>
          <p:cNvSpPr>
            <a:spLocks noGrp="1"/>
          </p:cNvSpPr>
          <p:nvPr>
            <p:ph idx="1"/>
          </p:nvPr>
        </p:nvSpPr>
        <p:spPr>
          <a:xfrm>
            <a:off x="0" y="1935480"/>
            <a:ext cx="9144000" cy="4389120"/>
          </a:xfrm>
        </p:spPr>
        <p:txBody>
          <a:bodyPr>
            <a:normAutofit/>
          </a:bodyPr>
          <a:lstStyle/>
          <a:p>
            <a:pPr marL="365760" lvl="0" indent="-256032" algn="r" rtl="1">
              <a:spcBef>
                <a:spcPts val="400"/>
              </a:spcBef>
              <a:buClr>
                <a:srgbClr val="FE8637"/>
              </a:buClr>
              <a:buSzPct val="68000"/>
              <a:buFont typeface="Wingdings 3"/>
              <a:buChar char=""/>
            </a:pPr>
            <a:r>
              <a:rPr lang="fa-IR" sz="3600" dirty="0" smtClean="0">
                <a:solidFill>
                  <a:prstClr val="black"/>
                </a:solidFill>
                <a:latin typeface="Arial" pitchFamily="34" charset="0"/>
                <a:cs typeface="B Lotus" pitchFamily="2" charset="-78"/>
              </a:rPr>
              <a:t>آشنایی مددجوو خانواده با بیماری </a:t>
            </a:r>
            <a:endParaRPr lang="fa-IR" sz="3600" dirty="0">
              <a:solidFill>
                <a:prstClr val="black"/>
              </a:solidFill>
              <a:latin typeface="Arial" pitchFamily="34" charset="0"/>
              <a:cs typeface="B Lotus" pitchFamily="2" charset="-78"/>
            </a:endParaRPr>
          </a:p>
          <a:p>
            <a:pPr marL="365760" lvl="0" indent="-256032" algn="r" rtl="1">
              <a:spcBef>
                <a:spcPts val="400"/>
              </a:spcBef>
              <a:buClr>
                <a:srgbClr val="FE8637"/>
              </a:buClr>
              <a:buSzPct val="68000"/>
              <a:buFont typeface="Wingdings 3"/>
              <a:buChar char=""/>
            </a:pPr>
            <a:r>
              <a:rPr lang="fa-IR" sz="3600" dirty="0">
                <a:solidFill>
                  <a:prstClr val="black"/>
                </a:solidFill>
                <a:latin typeface="Arial" pitchFamily="34" charset="0"/>
                <a:cs typeface="B Lotus" pitchFamily="2" charset="-78"/>
              </a:rPr>
              <a:t>افزایش دانش،نگرش ومهارت مددجو در زمینه مراقبت از </a:t>
            </a:r>
            <a:r>
              <a:rPr lang="fa-IR" sz="3600" dirty="0" smtClean="0">
                <a:solidFill>
                  <a:prstClr val="black"/>
                </a:solidFill>
                <a:latin typeface="Arial" pitchFamily="34" charset="0"/>
                <a:cs typeface="B Lotus" pitchFamily="2" charset="-78"/>
              </a:rPr>
              <a:t>خود</a:t>
            </a:r>
          </a:p>
          <a:p>
            <a:pPr marL="365760" lvl="0" indent="-256032" algn="r" rtl="1">
              <a:spcBef>
                <a:spcPts val="400"/>
              </a:spcBef>
              <a:buClr>
                <a:srgbClr val="FE8637"/>
              </a:buClr>
              <a:buSzPct val="68000"/>
              <a:buFont typeface="Wingdings 3"/>
              <a:buChar char=""/>
            </a:pPr>
            <a:r>
              <a:rPr lang="fa-IR" sz="3600" dirty="0" smtClean="0">
                <a:solidFill>
                  <a:prstClr val="black"/>
                </a:solidFill>
                <a:latin typeface="Arial" pitchFamily="34" charset="0"/>
                <a:cs typeface="B Lotus" pitchFamily="2" charset="-78"/>
              </a:rPr>
              <a:t> افزایش توانایی روحی و روانی بیمار و خانواده</a:t>
            </a:r>
          </a:p>
          <a:p>
            <a:pPr marL="365760" lvl="0" indent="-256032" algn="r" rtl="1">
              <a:spcBef>
                <a:spcPts val="400"/>
              </a:spcBef>
              <a:buClr>
                <a:srgbClr val="FE8637"/>
              </a:buClr>
              <a:buSzPct val="68000"/>
              <a:buFont typeface="Wingdings 3"/>
              <a:buChar char=""/>
            </a:pPr>
            <a:r>
              <a:rPr lang="fa-IR" sz="3600" dirty="0" smtClean="0">
                <a:solidFill>
                  <a:prstClr val="black"/>
                </a:solidFill>
                <a:latin typeface="Arial" pitchFamily="34" charset="0"/>
                <a:cs typeface="B Lotus" pitchFamily="2" charset="-78"/>
              </a:rPr>
              <a:t>ارتقاء </a:t>
            </a:r>
            <a:r>
              <a:rPr lang="fa-IR" sz="3600" dirty="0">
                <a:solidFill>
                  <a:prstClr val="black"/>
                </a:solidFill>
                <a:latin typeface="Arial" pitchFamily="34" charset="0"/>
                <a:cs typeface="B Lotus" pitchFamily="2" charset="-78"/>
              </a:rPr>
              <a:t>رضایت </a:t>
            </a:r>
            <a:r>
              <a:rPr lang="fa-IR" sz="3600" dirty="0" smtClean="0">
                <a:solidFill>
                  <a:prstClr val="black"/>
                </a:solidFill>
                <a:latin typeface="Arial" pitchFamily="34" charset="0"/>
                <a:cs typeface="B Lotus" pitchFamily="2" charset="-78"/>
              </a:rPr>
              <a:t>مددجووخانواده از </a:t>
            </a:r>
            <a:r>
              <a:rPr lang="fa-IR" sz="3600" dirty="0">
                <a:solidFill>
                  <a:prstClr val="black"/>
                </a:solidFill>
                <a:latin typeface="Arial" pitchFamily="34" charset="0"/>
                <a:cs typeface="B Lotus" pitchFamily="2" charset="-78"/>
              </a:rPr>
              <a:t>خدمات درمان</a:t>
            </a:r>
          </a:p>
          <a:p>
            <a:pPr marL="365760" lvl="0" indent="-256032" algn="r" rtl="1">
              <a:spcBef>
                <a:spcPts val="400"/>
              </a:spcBef>
              <a:buClr>
                <a:srgbClr val="FE8637"/>
              </a:buClr>
              <a:buSzPct val="68000"/>
              <a:buFont typeface="Wingdings 3"/>
              <a:buChar char=""/>
            </a:pPr>
            <a:r>
              <a:rPr lang="fa-IR" sz="3600" dirty="0">
                <a:solidFill>
                  <a:prstClr val="black"/>
                </a:solidFill>
                <a:latin typeface="Arial" pitchFamily="34" charset="0"/>
                <a:cs typeface="B Lotus" pitchFamily="2" charset="-78"/>
              </a:rPr>
              <a:t>بهبود شیوه وکیفیت زندگی</a:t>
            </a:r>
          </a:p>
          <a:p>
            <a:pPr marL="365760" lvl="0" indent="-256032" algn="r" rtl="1">
              <a:spcBef>
                <a:spcPts val="400"/>
              </a:spcBef>
              <a:buClr>
                <a:srgbClr val="FE8637"/>
              </a:buClr>
              <a:buSzPct val="68000"/>
              <a:buFont typeface="Wingdings 3"/>
              <a:buChar char=""/>
            </a:pPr>
            <a:r>
              <a:rPr lang="fa-IR" sz="3600" dirty="0">
                <a:solidFill>
                  <a:prstClr val="black"/>
                </a:solidFill>
                <a:latin typeface="Arial" pitchFamily="34" charset="0"/>
                <a:cs typeface="B Lotus" pitchFamily="2" charset="-78"/>
              </a:rPr>
              <a:t>کاهش هزینه های بیمارستانی </a:t>
            </a:r>
          </a:p>
          <a:p>
            <a:pPr algn="r" rtl="1"/>
            <a:endParaRPr lang="fa-IR" sz="3200" dirty="0">
              <a:cs typeface="B Lotus" pitchFamily="2" charset="-78"/>
            </a:endParaRPr>
          </a:p>
        </p:txBody>
      </p:sp>
    </p:spTree>
    <p:extLst>
      <p:ext uri="{BB962C8B-B14F-4D97-AF65-F5344CB8AC3E}">
        <p14:creationId xmlns:p14="http://schemas.microsoft.com/office/powerpoint/2010/main" val="2047101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Lotus" pitchFamily="2" charset="-78"/>
              </a:rPr>
              <a:t>    مهارتهای </a:t>
            </a:r>
            <a:r>
              <a:rPr lang="fa-IR" dirty="0">
                <a:cs typeface="B Lotus" pitchFamily="2" charset="-78"/>
              </a:rPr>
              <a:t>برقراری ارتباط با بیمار</a:t>
            </a:r>
          </a:p>
        </p:txBody>
      </p:sp>
      <p:sp>
        <p:nvSpPr>
          <p:cNvPr id="3" name="Content Placeholder 2"/>
          <p:cNvSpPr>
            <a:spLocks noGrp="1"/>
          </p:cNvSpPr>
          <p:nvPr>
            <p:ph idx="1"/>
          </p:nvPr>
        </p:nvSpPr>
        <p:spPr/>
        <p:txBody>
          <a:bodyPr>
            <a:normAutofit/>
          </a:bodyPr>
          <a:lstStyle/>
          <a:p>
            <a:pPr lvl="0" algn="r" rtl="1">
              <a:lnSpc>
                <a:spcPct val="200000"/>
              </a:lnSpc>
              <a:spcBef>
                <a:spcPts val="700"/>
              </a:spcBef>
              <a:buClr>
                <a:srgbClr val="DD8047"/>
              </a:buClr>
              <a:buSzPct val="60000"/>
              <a:buFont typeface="Wingdings" panose="05000000000000000000" pitchFamily="2" charset="2"/>
              <a:buChar char="§"/>
            </a:pPr>
            <a:r>
              <a:rPr lang="fa-IR" sz="3600" dirty="0" smtClean="0">
                <a:solidFill>
                  <a:schemeClr val="tx1">
                    <a:lumMod val="95000"/>
                    <a:lumOff val="5000"/>
                  </a:schemeClr>
                </a:solidFill>
                <a:latin typeface="Arial" panose="020B0604020202020204" pitchFamily="34" charset="0"/>
                <a:cs typeface="B Lotus" pitchFamily="2" charset="-78"/>
              </a:rPr>
              <a:t>-</a:t>
            </a:r>
            <a:r>
              <a:rPr lang="ar-SA" sz="3600" dirty="0" smtClean="0">
                <a:solidFill>
                  <a:schemeClr val="tx1">
                    <a:lumMod val="95000"/>
                    <a:lumOff val="5000"/>
                  </a:schemeClr>
                </a:solidFill>
                <a:latin typeface="Arial" panose="020B0604020202020204" pitchFamily="34" charset="0"/>
                <a:cs typeface="B Lotus" pitchFamily="2" charset="-78"/>
              </a:rPr>
              <a:t>انتقال </a:t>
            </a:r>
            <a:r>
              <a:rPr lang="ar-SA" sz="3600" dirty="0">
                <a:solidFill>
                  <a:schemeClr val="tx1">
                    <a:lumMod val="95000"/>
                    <a:lumOff val="5000"/>
                  </a:schemeClr>
                </a:solidFill>
                <a:latin typeface="Arial" panose="020B0604020202020204" pitchFamily="34" charset="0"/>
                <a:cs typeface="B Lotus" pitchFamily="2" charset="-78"/>
              </a:rPr>
              <a:t>احساسات</a:t>
            </a:r>
            <a:endParaRPr lang="en-US" sz="3600" dirty="0">
              <a:solidFill>
                <a:schemeClr val="tx1">
                  <a:lumMod val="95000"/>
                  <a:lumOff val="5000"/>
                </a:schemeClr>
              </a:solidFill>
              <a:latin typeface="Arial" panose="020B0604020202020204" pitchFamily="34" charset="0"/>
              <a:cs typeface="B Lotus" pitchFamily="2" charset="-78"/>
            </a:endParaRPr>
          </a:p>
          <a:p>
            <a:pPr lvl="0" algn="r" rtl="1">
              <a:lnSpc>
                <a:spcPct val="200000"/>
              </a:lnSpc>
              <a:spcBef>
                <a:spcPts val="700"/>
              </a:spcBef>
              <a:buClr>
                <a:srgbClr val="DD8047"/>
              </a:buClr>
              <a:buSzPct val="60000"/>
              <a:buFont typeface="Wingdings" panose="05000000000000000000" pitchFamily="2" charset="2"/>
              <a:buChar char="§"/>
            </a:pPr>
            <a:r>
              <a:rPr lang="fa-IR" sz="3600" dirty="0" smtClean="0">
                <a:solidFill>
                  <a:schemeClr val="tx1">
                    <a:lumMod val="95000"/>
                    <a:lumOff val="5000"/>
                  </a:schemeClr>
                </a:solidFill>
                <a:latin typeface="Arial" panose="020B0604020202020204" pitchFamily="34" charset="0"/>
                <a:cs typeface="B Lotus" pitchFamily="2" charset="-78"/>
              </a:rPr>
              <a:t>-</a:t>
            </a:r>
            <a:r>
              <a:rPr lang="ar-SA" sz="3600" dirty="0" smtClean="0">
                <a:solidFill>
                  <a:schemeClr val="tx1">
                    <a:lumMod val="95000"/>
                    <a:lumOff val="5000"/>
                  </a:schemeClr>
                </a:solidFill>
                <a:latin typeface="Arial" panose="020B0604020202020204" pitchFamily="34" charset="0"/>
                <a:cs typeface="B Lotus" pitchFamily="2" charset="-78"/>
              </a:rPr>
              <a:t>بیان نیازها و خواسته ها</a:t>
            </a:r>
            <a:endParaRPr lang="en-US" sz="3600" dirty="0" smtClean="0">
              <a:solidFill>
                <a:schemeClr val="tx1">
                  <a:lumMod val="95000"/>
                  <a:lumOff val="5000"/>
                </a:schemeClr>
              </a:solidFill>
              <a:latin typeface="Arial" panose="020B0604020202020204" pitchFamily="34" charset="0"/>
              <a:cs typeface="B Lotus" pitchFamily="2" charset="-78"/>
            </a:endParaRPr>
          </a:p>
          <a:p>
            <a:pPr lvl="0" algn="r" rtl="1">
              <a:lnSpc>
                <a:spcPct val="200000"/>
              </a:lnSpc>
              <a:spcBef>
                <a:spcPts val="700"/>
              </a:spcBef>
              <a:buClr>
                <a:srgbClr val="DD8047"/>
              </a:buClr>
              <a:buSzPct val="60000"/>
              <a:buFont typeface="Wingdings" panose="05000000000000000000" pitchFamily="2" charset="2"/>
              <a:buChar char="§"/>
            </a:pPr>
            <a:r>
              <a:rPr lang="fa-IR" sz="3600" dirty="0" smtClean="0">
                <a:solidFill>
                  <a:schemeClr val="tx1">
                    <a:lumMod val="95000"/>
                    <a:lumOff val="5000"/>
                  </a:schemeClr>
                </a:solidFill>
                <a:latin typeface="Arial" panose="020B0604020202020204" pitchFamily="34" charset="0"/>
                <a:cs typeface="B Lotus" pitchFamily="2" charset="-78"/>
              </a:rPr>
              <a:t>-</a:t>
            </a:r>
            <a:r>
              <a:rPr lang="ar-SA" sz="3600" dirty="0" smtClean="0">
                <a:solidFill>
                  <a:schemeClr val="tx1">
                    <a:lumMod val="95000"/>
                    <a:lumOff val="5000"/>
                  </a:schemeClr>
                </a:solidFill>
                <a:latin typeface="Arial" panose="020B0604020202020204" pitchFamily="34" charset="0"/>
                <a:cs typeface="B Lotus" pitchFamily="2" charset="-78"/>
              </a:rPr>
              <a:t>انتقال اطلاعات</a:t>
            </a:r>
            <a:endParaRPr lang="fa-IR" sz="3600" dirty="0" smtClean="0">
              <a:solidFill>
                <a:schemeClr val="tx1">
                  <a:lumMod val="95000"/>
                  <a:lumOff val="5000"/>
                </a:schemeClr>
              </a:solidFill>
              <a:latin typeface="Arial" panose="020B0604020202020204" pitchFamily="34" charset="0"/>
              <a:cs typeface="B Lotus" pitchFamily="2" charset="-78"/>
            </a:endParaRPr>
          </a:p>
        </p:txBody>
      </p:sp>
    </p:spTree>
    <p:extLst>
      <p:ext uri="{BB962C8B-B14F-4D97-AF65-F5344CB8AC3E}">
        <p14:creationId xmlns:p14="http://schemas.microsoft.com/office/powerpoint/2010/main" val="2009644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907</TotalTime>
  <Words>1757</Words>
  <Application>Microsoft Office PowerPoint</Application>
  <PresentationFormat>On-screen Show (4:3)</PresentationFormat>
  <Paragraphs>148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آموزش بیمار وخانواده</vt:lpstr>
      <vt:lpstr>سکته مغزی</vt:lpstr>
      <vt:lpstr>اثرات سکته مغزی</vt:lpstr>
      <vt:lpstr> بحران </vt:lpstr>
      <vt:lpstr>ویژگی های بحران </vt:lpstr>
      <vt:lpstr>ویژگی های مداخله در بحران  </vt:lpstr>
      <vt:lpstr>هدف از آموزش به بیمار</vt:lpstr>
      <vt:lpstr>اهداف اختصاصی</vt:lpstr>
      <vt:lpstr>    مهارتهای برقراری ارتباط با بیمار</vt:lpstr>
      <vt:lpstr>علل عدم همكاري بيمار یا مددجو</vt:lpstr>
      <vt:lpstr>برقراري ارتباط با بیماران با نیازهاي ویژه</vt:lpstr>
      <vt:lpstr>مشکلات شنوایی</vt:lpstr>
      <vt:lpstr>موانع فیزیکی لارنژکتومی یا اندوتراکیال تیوپ</vt:lpstr>
      <vt:lpstr>اختلال در حیطه شناختی</vt:lpstr>
      <vt:lpstr>بیمار بیهوش</vt:lpstr>
      <vt:lpstr>نکات کلی در ارتباط با افراد ناتوان</vt:lpstr>
      <vt:lpstr>تغییرات روانی بعد از آسیب مغزی</vt:lpstr>
      <vt:lpstr>توجه</vt:lpstr>
      <vt:lpstr>مشکلات حافظه</vt:lpstr>
      <vt:lpstr>مهارت های اجرایی</vt:lpstr>
      <vt:lpstr>ارتقاء مهارت های گفتاری</vt:lpstr>
      <vt:lpstr>راهکارهای بی توجهی دیداری</vt:lpstr>
      <vt:lpstr>تغییرات هیجانی نزدیکان و مراقبان</vt:lpstr>
      <vt:lpstr>راهکارهایی برای نزدیکان و مراقبان</vt:lpstr>
      <vt:lpstr>استفاده از ویلچر ناتوانی نیست بلکه این نبودن رمپ است که افراد را نا توان می کند. به جای تمرکز بر ناتوانی بر استقلال آنها تاکید کنیم.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آموزش خانواده و بیماران استروک</dc:title>
  <dc:creator>FoursePishgam</dc:creator>
  <cp:lastModifiedBy>Maryam</cp:lastModifiedBy>
  <cp:revision>93</cp:revision>
  <dcterms:created xsi:type="dcterms:W3CDTF">2020-09-24T06:59:08Z</dcterms:created>
  <dcterms:modified xsi:type="dcterms:W3CDTF">2020-10-03T19:33:24Z</dcterms:modified>
</cp:coreProperties>
</file>