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30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4" r:id="rId14"/>
    <p:sldId id="285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70" r:id="rId2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0000"/>
    <a:srgbClr val="FF0000"/>
    <a:srgbClr val="CC99FF"/>
    <a:srgbClr val="FEF8EC"/>
    <a:srgbClr val="FF9900"/>
    <a:srgbClr val="33CC33"/>
    <a:srgbClr val="99FF33"/>
    <a:srgbClr val="FF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412" autoAdjust="0"/>
    <p:restoredTop sz="94624" autoAdjust="0"/>
  </p:normalViewPr>
  <p:slideViewPr>
    <p:cSldViewPr>
      <p:cViewPr>
        <p:scale>
          <a:sx n="75" d="100"/>
          <a:sy n="75" d="100"/>
        </p:scale>
        <p:origin x="-1218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2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title>
      <c:layout>
        <c:manualLayout>
          <c:xMode val="edge"/>
          <c:yMode val="edge"/>
          <c:x val="0.40884635948284287"/>
          <c:y val="0.1346895677229354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plotArea>
      <c:layout/>
      <c:line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مدت زمان به دقیقه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3.327938174394867E-2"/>
                  <c:y val="-2.720437617364529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033-459D-B363-4A3A53002245}"/>
                </c:ext>
              </c:extLst>
            </c:dLbl>
            <c:dLbl>
              <c:idx val="4"/>
              <c:layout>
                <c:manualLayout>
                  <c:x val="-4.5624878487411376E-2"/>
                  <c:y val="-2.43983435127508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1064814814814812E-2"/>
                      <c:h val="4.3802169836562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033-459D-B363-4A3A530022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آبان 94</c:v>
                </c:pt>
                <c:pt idx="1">
                  <c:v>آذر 94</c:v>
                </c:pt>
                <c:pt idx="2">
                  <c:v>دی 94</c:v>
                </c:pt>
                <c:pt idx="3">
                  <c:v>بهمن 94</c:v>
                </c:pt>
                <c:pt idx="4">
                  <c:v>اسفند94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51</c:v>
                </c:pt>
                <c:pt idx="1">
                  <c:v>61</c:v>
                </c:pt>
                <c:pt idx="2">
                  <c:v>56</c:v>
                </c:pt>
                <c:pt idx="3">
                  <c:v>69</c:v>
                </c:pt>
                <c:pt idx="4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33-459D-B363-4A3A53002245}"/>
            </c:ext>
          </c:extLst>
        </c:ser>
        <c:dLbls>
          <c:showVal val="1"/>
        </c:dLbls>
        <c:marker val="1"/>
        <c:axId val="96192000"/>
        <c:axId val="96193536"/>
      </c:lineChart>
      <c:catAx>
        <c:axId val="96192000"/>
        <c:scaling>
          <c:orientation val="minMax"/>
        </c:scaling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96193536"/>
        <c:crosses val="autoZero"/>
        <c:auto val="1"/>
        <c:lblAlgn val="ctr"/>
        <c:lblOffset val="100"/>
      </c:catAx>
      <c:valAx>
        <c:axId val="961935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96192000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dirty="0" smtClean="0"/>
              <a:t>زمان به دقیقه</a:t>
            </a:r>
            <a:endParaRPr lang="fa-IR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زمان(دقیقه)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8649752114319065E-2"/>
                  <c:y val="3.281666244288779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23-4F6D-B824-28EB745BF938}"/>
                </c:ext>
              </c:extLst>
            </c:dLbl>
            <c:dLbl>
              <c:idx val="7"/>
              <c:layout>
                <c:manualLayout>
                  <c:x val="-2.2476912608146236E-2"/>
                  <c:y val="2.720459712109888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23-4F6D-B824-28EB745BF9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فروردین95</c:v>
                </c:pt>
                <c:pt idx="1">
                  <c:v>اردیبهشت 95</c:v>
                </c:pt>
                <c:pt idx="2">
                  <c:v>خرداد 95</c:v>
                </c:pt>
                <c:pt idx="3">
                  <c:v>تیر95</c:v>
                </c:pt>
                <c:pt idx="4">
                  <c:v>مرداد 95</c:v>
                </c:pt>
                <c:pt idx="5">
                  <c:v>شهریور95</c:v>
                </c:pt>
                <c:pt idx="6">
                  <c:v>مهر 95</c:v>
                </c:pt>
                <c:pt idx="7">
                  <c:v>آبان 95</c:v>
                </c:pt>
                <c:pt idx="8">
                  <c:v>آذر 95</c:v>
                </c:pt>
                <c:pt idx="9">
                  <c:v>دی 95</c:v>
                </c:pt>
                <c:pt idx="10">
                  <c:v>بهمن 95</c:v>
                </c:pt>
                <c:pt idx="11">
                  <c:v>اسفند95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71</c:v>
                </c:pt>
                <c:pt idx="1">
                  <c:v>78</c:v>
                </c:pt>
                <c:pt idx="2">
                  <c:v>75</c:v>
                </c:pt>
                <c:pt idx="3">
                  <c:v>66</c:v>
                </c:pt>
                <c:pt idx="4">
                  <c:v>72</c:v>
                </c:pt>
                <c:pt idx="5">
                  <c:v>69</c:v>
                </c:pt>
                <c:pt idx="6">
                  <c:v>79</c:v>
                </c:pt>
                <c:pt idx="7">
                  <c:v>61</c:v>
                </c:pt>
                <c:pt idx="8">
                  <c:v>75</c:v>
                </c:pt>
                <c:pt idx="9">
                  <c:v>75</c:v>
                </c:pt>
                <c:pt idx="10">
                  <c:v>86</c:v>
                </c:pt>
                <c:pt idx="11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23-4F6D-B824-28EB745BF938}"/>
            </c:ext>
          </c:extLst>
        </c:ser>
        <c:dLbls>
          <c:showVal val="1"/>
        </c:dLbls>
        <c:marker val="1"/>
        <c:axId val="120270208"/>
        <c:axId val="120432128"/>
      </c:lineChart>
      <c:catAx>
        <c:axId val="120270208"/>
        <c:scaling>
          <c:orientation val="minMax"/>
        </c:scaling>
        <c:axPos val="b"/>
        <c:minorGridlines>
          <c:spPr>
            <a:ln w="9525" cap="flat" cmpd="sng" algn="ctr">
              <a:solidFill>
                <a:srgbClr val="CCCCFF"/>
              </a:solidFill>
              <a:round/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20432128"/>
        <c:crosses val="autoZero"/>
        <c:auto val="1"/>
        <c:lblAlgn val="ctr"/>
        <c:lblOffset val="100"/>
      </c:catAx>
      <c:valAx>
        <c:axId val="1204321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2027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zero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a-IR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a-IR" dirty="0">
                <a:solidFill>
                  <a:schemeClr val="tx1"/>
                </a:solidFill>
              </a:rPr>
              <a:t>مراجعه با </a:t>
            </a:r>
            <a:r>
              <a:rPr lang="fa-IR" dirty="0" smtClean="0">
                <a:solidFill>
                  <a:schemeClr val="tx1"/>
                </a:solidFill>
              </a:rPr>
              <a:t>آمبولانس</a:t>
            </a:r>
            <a:endParaRPr lang="fa-IR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5306090210945923E-2"/>
          <c:y val="0.11795169337442656"/>
          <c:w val="0.93642996014387136"/>
          <c:h val="0.72401077958436688"/>
        </c:manualLayout>
      </c:layout>
      <c:line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مراجعه با آمبولانس1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FF"/>
              </a:solidFill>
              <a:ln w="38100">
                <a:solidFill>
                  <a:srgbClr val="00206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 خرداد96</c:v>
                </c:pt>
                <c:pt idx="1">
                  <c:v>تیر96</c:v>
                </c:pt>
                <c:pt idx="2">
                  <c:v>مرداد96</c:v>
                </c:pt>
                <c:pt idx="3">
                  <c:v>شهریور96</c:v>
                </c:pt>
                <c:pt idx="4">
                  <c:v>مهر96</c:v>
                </c:pt>
                <c:pt idx="5">
                  <c:v>آبان 96</c:v>
                </c:pt>
                <c:pt idx="6">
                  <c:v>آذر96</c:v>
                </c:pt>
                <c:pt idx="7">
                  <c:v>دی96</c:v>
                </c:pt>
                <c:pt idx="8">
                  <c:v>بهمن 96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0.28000000000000008</c:v>
                </c:pt>
                <c:pt idx="1">
                  <c:v>0.38000000000000023</c:v>
                </c:pt>
                <c:pt idx="2">
                  <c:v>0.3500000000000002</c:v>
                </c:pt>
                <c:pt idx="3">
                  <c:v>0.47000000000000008</c:v>
                </c:pt>
                <c:pt idx="4">
                  <c:v>0.25</c:v>
                </c:pt>
                <c:pt idx="5">
                  <c:v>0.2900000000000002</c:v>
                </c:pt>
                <c:pt idx="6">
                  <c:v>0.34</c:v>
                </c:pt>
                <c:pt idx="7">
                  <c:v>0.39000000000000024</c:v>
                </c:pt>
                <c:pt idx="8">
                  <c:v>0.33000000000000035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E0-4C46-8F07-9663A498D129}"/>
            </c:ext>
          </c:extLst>
        </c:ser>
        <c:dLbls>
          <c:showVal val="1"/>
        </c:dLbls>
        <c:marker val="1"/>
        <c:axId val="128644992"/>
        <c:axId val="128646528"/>
      </c:lineChart>
      <c:catAx>
        <c:axId val="1286449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28646528"/>
        <c:crosses val="autoZero"/>
        <c:auto val="1"/>
        <c:lblAlgn val="ctr"/>
        <c:lblOffset val="100"/>
      </c:catAx>
      <c:valAx>
        <c:axId val="1286465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28644992"/>
        <c:crosses val="autoZero"/>
        <c:crossBetween val="between"/>
      </c:valAx>
      <c:spPr>
        <a:solidFill>
          <a:schemeClr val="accent4">
            <a:lumMod val="40000"/>
            <a:lumOff val="60000"/>
          </a:schemeClr>
        </a:solid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0.10185</cdr:x>
      <cdr:y>0.33672</cdr:y>
    </cdr:from>
    <cdr:to>
      <cdr:x>0.96296</cdr:x>
      <cdr:y>0.33672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838200" y="1524000"/>
          <a:ext cx="708660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0.89815</cdr:x>
      <cdr:y>0.35356</cdr:y>
    </cdr:from>
    <cdr:to>
      <cdr:x>0.96296</cdr:x>
      <cdr:y>0.4209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7391400" y="1600200"/>
          <a:ext cx="533400" cy="3048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66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tx1"/>
              </a:solidFill>
              <a:cs typeface="B Titr" panose="00000700000000000000" pitchFamily="2" charset="-78"/>
            </a:rPr>
            <a:t>63'</a:t>
          </a:r>
          <a:endParaRPr lang="fa-IR" sz="1600" dirty="0">
            <a:solidFill>
              <a:schemeClr val="tx1"/>
            </a:solidFill>
            <a:cs typeface="B Titr" panose="00000700000000000000" pitchFamily="2" charset="-78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0.06481</cdr:x>
      <cdr:y>0.28622</cdr:y>
    </cdr:from>
    <cdr:to>
      <cdr:x>1</cdr:x>
      <cdr:y>0.28622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533400" y="1295400"/>
          <a:ext cx="769620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0.90408</cdr:x>
      <cdr:y>0.26366</cdr:y>
    </cdr:from>
    <cdr:to>
      <cdr:x>0.98741</cdr:x>
      <cdr:y>0.31592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440195" y="1193303"/>
          <a:ext cx="685773" cy="23652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dirty="0" smtClean="0"/>
            <a:t>%</a:t>
          </a:r>
          <a:r>
            <a:rPr lang="fa-IR" sz="1400" dirty="0" smtClean="0"/>
            <a:t>34</a:t>
          </a:r>
          <a:endParaRPr lang="fa-IR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2CD1A66-C667-4227-9619-4FEFCFF5BBB0}" type="datetimeFigureOut">
              <a:rPr lang="fa-IR" smtClean="0"/>
              <a:pPr/>
              <a:t>03/02/1442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734EA72-A60A-4152-8B70-D0B5433533BA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EA72-A60A-4152-8B70-D0B5433533BA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AAF81-F45F-497A-8F30-CD3DE1B5FD1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5055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3701E-9BD5-4575-8448-51B2DCDC6713}" type="slidenum">
              <a:rPr lang="fa-IR" smtClean="0"/>
              <a:pPr/>
              <a:t>15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994437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AAF81-F45F-497A-8F30-CD3DE1B5FD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078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1588"/>
            <a:ext cx="6400800" cy="1217612"/>
          </a:xfrm>
        </p:spPr>
        <p:txBody>
          <a:bodyPr/>
          <a:lstStyle>
            <a:lvl1pPr marL="0" indent="0" algn="ctr">
              <a:buFontTx/>
              <a:buNone/>
              <a:defRPr sz="3000"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noProof="0" smtClean="0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d"/>
  </p:transition>
  <p:timing>
    <p:tnLst>
      <p:par>
        <p:cTn id="1" dur="indefinite" restart="never" nodeType="tmRoot"/>
      </p:par>
    </p:tn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rC3889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928670"/>
            <a:ext cx="4714908" cy="475739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229600" cy="1143000"/>
          </a:xfrm>
        </p:spPr>
        <p:txBody>
          <a:bodyPr/>
          <a:lstStyle/>
          <a:p>
            <a:pPr algn="r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Primary PCI</a:t>
            </a:r>
            <a:r>
              <a:rPr lang="fa-I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بدون در نظر گرفتن زمان: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786059"/>
            <a:ext cx="8229600" cy="321471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a-IR" sz="2800" b="1" dirty="0" smtClean="0">
                <a:cs typeface="B Nazanin" pitchFamily="2" charset="-78"/>
                <a:sym typeface="Symbol"/>
              </a:rPr>
              <a:t>افرادی که بعد از 12 ساعت از </a:t>
            </a:r>
            <a:r>
              <a:rPr lang="en-US" sz="2800" b="1" dirty="0" smtClean="0">
                <a:cs typeface="B Nazanin" pitchFamily="2" charset="-78"/>
                <a:sym typeface="Symbol"/>
              </a:rPr>
              <a:t>MI</a:t>
            </a:r>
            <a:r>
              <a:rPr lang="fa-IR" sz="2800" b="1" dirty="0" smtClean="0">
                <a:cs typeface="B Nazanin" pitchFamily="2" charset="-78"/>
                <a:sym typeface="Symbol"/>
              </a:rPr>
              <a:t> وارد بیمارستان می شوند.</a:t>
            </a:r>
          </a:p>
          <a:p>
            <a:pPr algn="just">
              <a:lnSpc>
                <a:spcPct val="150000"/>
              </a:lnSpc>
            </a:pPr>
            <a:r>
              <a:rPr lang="fa-IR" sz="2800" b="1" dirty="0" smtClean="0">
                <a:cs typeface="B Nazanin" pitchFamily="2" charset="-78"/>
                <a:sym typeface="Symbol"/>
              </a:rPr>
              <a:t>کسانی که احتمال خونریزی با فیبرینولیتیک بالای 40% دارند</a:t>
            </a:r>
          </a:p>
          <a:p>
            <a:pPr algn="just">
              <a:lnSpc>
                <a:spcPct val="150000"/>
              </a:lnSpc>
            </a:pPr>
            <a:r>
              <a:rPr lang="fa-IR" sz="2800" b="1" dirty="0" smtClean="0">
                <a:cs typeface="B Nazanin" pitchFamily="2" charset="-78"/>
                <a:sym typeface="Symbol"/>
              </a:rPr>
              <a:t>افرادی که بعد از </a:t>
            </a:r>
            <a:r>
              <a:rPr lang="en-US" sz="2800" b="1" dirty="0" smtClean="0">
                <a:cs typeface="B Nazanin" pitchFamily="2" charset="-78"/>
                <a:sym typeface="Symbol"/>
              </a:rPr>
              <a:t>MI</a:t>
            </a:r>
            <a:r>
              <a:rPr lang="fa-IR" sz="2800" b="1" dirty="0" smtClean="0">
                <a:cs typeface="B Nazanin" pitchFamily="2" charset="-78"/>
                <a:sym typeface="Symbol"/>
              </a:rPr>
              <a:t> دچار نارسایی حاد قلبی شده اند.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000108"/>
            <a:ext cx="8229600" cy="1143000"/>
          </a:xfrm>
        </p:spPr>
        <p:txBody>
          <a:bodyPr/>
          <a:lstStyle/>
          <a:p>
            <a:pPr algn="r"/>
            <a:r>
              <a:rPr lang="fa-I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داروهای قبل از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Primary PCI</a:t>
            </a:r>
            <a:endParaRPr lang="fa-IR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cs typeface="B Nazanin" pitchFamily="2" charset="-78"/>
                <a:sym typeface="Symbol"/>
              </a:rPr>
              <a:t>162-320mg</a:t>
            </a:r>
            <a:r>
              <a:rPr lang="fa-IR" sz="2800" b="1" dirty="0" smtClean="0">
                <a:cs typeface="B Nazanin" pitchFamily="2" charset="-78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B Nazanin" pitchFamily="2" charset="-78"/>
                <a:sym typeface="Symbol"/>
              </a:rPr>
              <a:t>A.S.A</a:t>
            </a:r>
            <a:endParaRPr lang="fa-IR" sz="2800" b="1" dirty="0" smtClean="0">
              <a:solidFill>
                <a:srgbClr val="FF0000"/>
              </a:solidFill>
              <a:cs typeface="B Nazanin" pitchFamily="2" charset="-78"/>
              <a:sym typeface="Symbol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cs typeface="B Nazanin" pitchFamily="2" charset="-78"/>
                <a:sym typeface="Symbol"/>
              </a:rPr>
              <a:t>Plavix</a:t>
            </a:r>
            <a:r>
              <a:rPr lang="en-US" sz="2800" b="1" dirty="0" smtClean="0">
                <a:cs typeface="B Nazanin" pitchFamily="2" charset="-78"/>
                <a:sym typeface="Symbol"/>
              </a:rPr>
              <a:t> 60mg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cs typeface="B Nazanin" pitchFamily="2" charset="-78"/>
                <a:sym typeface="Symbol"/>
              </a:rPr>
              <a:t>Prasugrel</a:t>
            </a:r>
            <a:r>
              <a:rPr lang="en-US" sz="2800" b="1" dirty="0" smtClean="0">
                <a:cs typeface="B Nazanin" pitchFamily="2" charset="-78"/>
                <a:sym typeface="Symbol"/>
              </a:rPr>
              <a:t> 60mg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cs typeface="B Nazanin" pitchFamily="2" charset="-78"/>
                <a:sym typeface="Symbol"/>
              </a:rPr>
              <a:t>Ticagrel</a:t>
            </a:r>
            <a:r>
              <a:rPr lang="en-US" sz="2800" b="1" dirty="0" smtClean="0">
                <a:cs typeface="B Nazanin" pitchFamily="2" charset="-78"/>
                <a:sym typeface="Symbol"/>
              </a:rPr>
              <a:t> 180mg</a:t>
            </a:r>
          </a:p>
          <a:p>
            <a:r>
              <a:rPr lang="en-US" sz="2800" b="1" dirty="0" smtClean="0">
                <a:solidFill>
                  <a:srgbClr val="FF0000"/>
                </a:solidFill>
                <a:cs typeface="B Nazanin" pitchFamily="2" charset="-78"/>
                <a:sym typeface="Symbol"/>
              </a:rPr>
              <a:t>Anticoagulation therapy</a:t>
            </a:r>
          </a:p>
          <a:p>
            <a:r>
              <a:rPr lang="fa-IR" sz="2800" b="1" dirty="0" smtClean="0">
                <a:cs typeface="B Nazanin" pitchFamily="2" charset="-78"/>
                <a:sym typeface="Symbol"/>
              </a:rPr>
              <a:t>استفاده از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  <a:sym typeface="Symbol"/>
              </a:rPr>
              <a:t>ترومبواکشن </a:t>
            </a:r>
            <a:r>
              <a:rPr lang="en-US" sz="2800" b="1" dirty="0" smtClean="0">
                <a:solidFill>
                  <a:srgbClr val="FF0000"/>
                </a:solidFill>
                <a:cs typeface="B Nazanin" pitchFamily="2" charset="-78"/>
                <a:sym typeface="Symbol"/>
              </a:rPr>
              <a:t>III </a:t>
            </a:r>
            <a:r>
              <a:rPr lang="en-US" sz="2800" b="1" dirty="0" err="1" smtClean="0">
                <a:solidFill>
                  <a:srgbClr val="FF0000"/>
                </a:solidFill>
                <a:cs typeface="B Nazanin" pitchFamily="2" charset="-78"/>
                <a:sym typeface="Symbol"/>
              </a:rPr>
              <a:t>Iib</a:t>
            </a:r>
            <a:endParaRPr lang="en-US" sz="2800" b="1" dirty="0" smtClean="0">
              <a:solidFill>
                <a:srgbClr val="FF0000"/>
              </a:solidFill>
              <a:cs typeface="B Nazanin" pitchFamily="2" charset="-78"/>
              <a:sym typeface="Symbol"/>
            </a:endParaRPr>
          </a:p>
          <a:p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  <a:sym typeface="Symbol"/>
              </a:rPr>
              <a:t>باز کردن عروق </a:t>
            </a:r>
            <a:r>
              <a:rPr lang="fa-IR" sz="2800" b="1" dirty="0" smtClean="0">
                <a:cs typeface="B Nazanin" pitchFamily="2" charset="-78"/>
                <a:sym typeface="Symbol"/>
              </a:rPr>
              <a:t>دیگر قلب بجز عروق </a:t>
            </a:r>
            <a:r>
              <a:rPr lang="en-US" sz="2800" b="1" dirty="0" err="1" smtClean="0">
                <a:cs typeface="B Nazanin" pitchFamily="2" charset="-78"/>
                <a:sym typeface="Symbol"/>
              </a:rPr>
              <a:t>IIb</a:t>
            </a:r>
            <a:r>
              <a:rPr lang="en-US" sz="2800" b="1" dirty="0" smtClean="0">
                <a:cs typeface="B Nazanin" pitchFamily="2" charset="-78"/>
                <a:sym typeface="Symbol"/>
              </a:rPr>
              <a:t> III </a:t>
            </a:r>
            <a:r>
              <a:rPr lang="en-US" sz="2800" b="1" dirty="0" err="1" smtClean="0">
                <a:cs typeface="B Nazanin" pitchFamily="2" charset="-78"/>
                <a:sym typeface="Symbol"/>
              </a:rPr>
              <a:t>Calprip</a:t>
            </a:r>
            <a:endParaRPr lang="fa-IR" sz="2800" b="1" dirty="0" smtClean="0">
              <a:cs typeface="B Nazanin" pitchFamily="2" charset="-78"/>
              <a:sym typeface="Symbol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Rescue</a:t>
            </a:r>
            <a:r>
              <a:rPr lang="en-US" dirty="0" smtClean="0"/>
              <a:t>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PCI</a:t>
            </a:r>
            <a:endParaRPr lang="fa-IR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500307"/>
            <a:ext cx="8229600" cy="37147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cs typeface="B Nazanin" pitchFamily="2" charset="-78"/>
                <a:sym typeface="Symbol"/>
              </a:rPr>
              <a:t>Pharmaco</a:t>
            </a:r>
            <a:r>
              <a:rPr lang="en-US" sz="3600" b="1" dirty="0" smtClean="0">
                <a:cs typeface="B Nazanin" pitchFamily="2" charset="-78"/>
                <a:sym typeface="Symbol"/>
              </a:rPr>
              <a:t> invasive </a:t>
            </a:r>
            <a:r>
              <a:rPr lang="en-US" sz="3600" b="1" dirty="0" err="1" smtClean="0">
                <a:cs typeface="B Nazanin" pitchFamily="2" charset="-78"/>
                <a:sym typeface="Symbol"/>
              </a:rPr>
              <a:t>stratety</a:t>
            </a:r>
            <a:r>
              <a:rPr lang="fa-IR" sz="3600" b="1" dirty="0" smtClean="0">
                <a:cs typeface="B Nazanin" pitchFamily="2" charset="-78"/>
                <a:sym typeface="Symbol"/>
              </a:rPr>
              <a:t> در طی 3 تا 24 ساعت بعد از فیبرینولیتیک تراپی 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endParaRPr lang="fa-IR" dirty="0"/>
          </a:p>
          <a:p>
            <a:endParaRPr lang="fa-I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5086453"/>
              </p:ext>
            </p:extLst>
          </p:nvPr>
        </p:nvGraphicFramePr>
        <p:xfrm>
          <a:off x="32493" y="1752600"/>
          <a:ext cx="8836367" cy="2337816"/>
        </p:xfrm>
        <a:graphic>
          <a:graphicData uri="http://schemas.openxmlformats.org/drawingml/2006/table">
            <a:tbl>
              <a:tblPr rtl="1" firstRow="1" firstCol="1" bandRow="1"/>
              <a:tblGrid>
                <a:gridCol w="15966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6677">
                  <a:extLst>
                    <a:ext uri="{9D8B030D-6E8A-4147-A177-3AD203B41FA5}">
                      <a16:colId xmlns:a16="http://schemas.microsoft.com/office/drawing/2014/main" xmlns="" val="1592764972"/>
                    </a:ext>
                  </a:extLst>
                </a:gridCol>
                <a:gridCol w="1190948">
                  <a:extLst>
                    <a:ext uri="{9D8B030D-6E8A-4147-A177-3AD203B41FA5}">
                      <a16:colId xmlns:a16="http://schemas.microsoft.com/office/drawing/2014/main" xmlns="" val="3172229039"/>
                    </a:ext>
                  </a:extLst>
                </a:gridCol>
                <a:gridCol w="1603465">
                  <a:extLst>
                    <a:ext uri="{9D8B030D-6E8A-4147-A177-3AD203B41FA5}">
                      <a16:colId xmlns:a16="http://schemas.microsoft.com/office/drawing/2014/main" xmlns="" val="2716993797"/>
                    </a:ext>
                  </a:extLst>
                </a:gridCol>
                <a:gridCol w="1424300">
                  <a:extLst>
                    <a:ext uri="{9D8B030D-6E8A-4147-A177-3AD203B41FA5}">
                      <a16:colId xmlns:a16="http://schemas.microsoft.com/office/drawing/2014/main" xmlns="" val="2715794637"/>
                    </a:ext>
                  </a:extLst>
                </a:gridCol>
                <a:gridCol w="1424300">
                  <a:extLst>
                    <a:ext uri="{9D8B030D-6E8A-4147-A177-3AD203B41FA5}">
                      <a16:colId xmlns:a16="http://schemas.microsoft.com/office/drawing/2014/main" xmlns="" val="3982683445"/>
                    </a:ext>
                  </a:extLst>
                </a:gridCol>
              </a:tblGrid>
              <a:tr h="3345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itchFamily="2" charset="-78"/>
                        </a:rPr>
                        <a:t>سال</a:t>
                      </a:r>
                      <a:endParaRPr lang="en-US" sz="1800" dirty="0">
                        <a:effectLst/>
                        <a:latin typeface="B Nazanin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B Nazanin"/>
                          <a:ea typeface="Times New Roman" panose="02020603050405020304" pitchFamily="18" charset="0"/>
                          <a:cs typeface="B Nazanin" pitchFamily="2" charset="-78"/>
                        </a:rPr>
                        <a:t>تعداد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STEMI</a:t>
                      </a:r>
                      <a:endParaRPr lang="en-US" sz="1800" dirty="0">
                        <a:effectLst/>
                        <a:latin typeface="B Nazanin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درصد</a:t>
                      </a:r>
                      <a:r>
                        <a:rPr lang="fa-IR" sz="1200" b="1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 </a:t>
                      </a:r>
                      <a:r>
                        <a:rPr lang="fa-IR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مورتالیتی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 پرایمری به کل ورود به طرح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درصد مورتالیتی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 ترومبولتیک</a:t>
                      </a:r>
                      <a:r>
                        <a:rPr lang="fa-IR" sz="1200" b="1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 تراپی به کل ترومبولتیک تراپی</a:t>
                      </a:r>
                      <a:endParaRPr lang="fa-IR" sz="12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درصد مورتالیتی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 درمان مدیکال به کل درمان مدیکال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B Nazanin"/>
                          <a:ea typeface="Times New Roman" panose="02020603050405020304" pitchFamily="18" charset="0"/>
                          <a:cs typeface="B Nazanin" pitchFamily="2" charset="-78"/>
                        </a:rPr>
                        <a:t>درصد کل مورتالیتی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STEMI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4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شش ماه دوم94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298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2.3%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2%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؟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3%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3112022"/>
                  </a:ext>
                </a:extLst>
              </a:tr>
              <a:tr h="4072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سال95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a-IR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623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2%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1.7%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؟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3%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2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96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688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3.4%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7%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؟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4%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0645014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97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a-IR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912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2.5%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4.1%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14%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4.5%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40028"/>
                  </a:ext>
                </a:extLst>
              </a:tr>
            </a:tbl>
          </a:graphicData>
        </a:graphic>
      </p:graphicFrame>
      <p:grpSp>
        <p:nvGrpSpPr>
          <p:cNvPr id="5" name="Group 11"/>
          <p:cNvGrpSpPr/>
          <p:nvPr/>
        </p:nvGrpSpPr>
        <p:grpSpPr>
          <a:xfrm>
            <a:off x="1371599" y="114219"/>
            <a:ext cx="6400800" cy="1303419"/>
            <a:chOff x="289759" y="-485289"/>
            <a:chExt cx="5611066" cy="1121382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363823" y="-458278"/>
              <a:ext cx="5537002" cy="873568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  <a:sp3d prstMaterial="clear">
              <a:bevelT h="63500"/>
            </a:sp3d>
          </p:spPr>
        </p:sp>
        <p:sp>
          <p:nvSpPr>
            <p:cNvPr id="7" name="Rounded Rectangle 5"/>
            <p:cNvSpPr/>
            <p:nvPr/>
          </p:nvSpPr>
          <p:spPr>
            <a:xfrm>
              <a:off x="289759" y="-485289"/>
              <a:ext cx="5398360" cy="112138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Times New Roman" pitchFamily="18" charset="0"/>
                  <a:cs typeface="B Titr" pitchFamily="2" charset="-78"/>
                </a:rPr>
                <a:t>آمار مقایسه ای مورتالیتی به تفکیک سال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28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B Titr" pitchFamily="2" charset="-78"/>
                </a:rPr>
                <a:t>98-94</a:t>
              </a:r>
              <a:endPara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B Titr" pitchFamily="2" charset="-78"/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9943321"/>
              </p:ext>
            </p:extLst>
          </p:nvPr>
        </p:nvGraphicFramePr>
        <p:xfrm>
          <a:off x="304799" y="5038896"/>
          <a:ext cx="8287512" cy="1269829"/>
        </p:xfrm>
        <a:graphic>
          <a:graphicData uri="http://schemas.openxmlformats.org/drawingml/2006/table">
            <a:tbl>
              <a:tblPr rtl="1" firstRow="1" firstCol="1" bandRow="1"/>
              <a:tblGrid>
                <a:gridCol w="1111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1533">
                  <a:extLst>
                    <a:ext uri="{9D8B030D-6E8A-4147-A177-3AD203B41FA5}">
                      <a16:colId xmlns:a16="http://schemas.microsoft.com/office/drawing/2014/main" xmlns="" val="1592764972"/>
                    </a:ext>
                  </a:extLst>
                </a:gridCol>
                <a:gridCol w="1197535">
                  <a:extLst>
                    <a:ext uri="{9D8B030D-6E8A-4147-A177-3AD203B41FA5}">
                      <a16:colId xmlns:a16="http://schemas.microsoft.com/office/drawing/2014/main" xmlns="" val="3172229039"/>
                    </a:ext>
                  </a:extLst>
                </a:gridCol>
                <a:gridCol w="1624606">
                  <a:extLst>
                    <a:ext uri="{9D8B030D-6E8A-4147-A177-3AD203B41FA5}">
                      <a16:colId xmlns:a16="http://schemas.microsoft.com/office/drawing/2014/main" xmlns="" val="2716993797"/>
                    </a:ext>
                  </a:extLst>
                </a:gridCol>
                <a:gridCol w="1540923">
                  <a:extLst>
                    <a:ext uri="{9D8B030D-6E8A-4147-A177-3AD203B41FA5}">
                      <a16:colId xmlns:a16="http://schemas.microsoft.com/office/drawing/2014/main" xmlns="" val="2715794637"/>
                    </a:ext>
                  </a:extLst>
                </a:gridCol>
                <a:gridCol w="1540923">
                  <a:extLst>
                    <a:ext uri="{9D8B030D-6E8A-4147-A177-3AD203B41FA5}">
                      <a16:colId xmlns:a16="http://schemas.microsoft.com/office/drawing/2014/main" xmlns="" val="847907154"/>
                    </a:ext>
                  </a:extLst>
                </a:gridCol>
              </a:tblGrid>
              <a:tr h="3345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aseline="0" dirty="0">
                          <a:effectLst/>
                          <a:latin typeface="B Nazanin"/>
                          <a:ea typeface="Times New Roman" panose="02020603050405020304" pitchFamily="18" charset="0"/>
                          <a:cs typeface="B Nazanin" pitchFamily="2" charset="-78"/>
                        </a:rPr>
                        <a:t>سال 98</a:t>
                      </a:r>
                      <a:endParaRPr lang="en-US" sz="2000" dirty="0">
                        <a:effectLst/>
                        <a:latin typeface="B Nazanin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B Nazanin"/>
                          <a:ea typeface="Times New Roman" panose="02020603050405020304" pitchFamily="18" charset="0"/>
                          <a:cs typeface="B Nazanin" pitchFamily="2" charset="-78"/>
                        </a:rPr>
                        <a:t>تعداد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STEMI</a:t>
                      </a:r>
                      <a:endParaRPr lang="en-US" sz="2000" dirty="0">
                        <a:effectLst/>
                        <a:latin typeface="B Nazanin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درصد</a:t>
                      </a:r>
                      <a:r>
                        <a:rPr lang="fa-IR" sz="1200" b="1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 </a:t>
                      </a:r>
                      <a:r>
                        <a:rPr lang="fa-IR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مورتالیتی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 پرایمری به کل ورود به طرح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درصد مورتالیتی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 ترومبولتیک</a:t>
                      </a:r>
                      <a:r>
                        <a:rPr lang="fa-IR" sz="1200" b="1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 تراپی به کل ترومبولتیک تراپی</a:t>
                      </a:r>
                      <a:endParaRPr lang="fa-IR" sz="12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درصد مورتالیتی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 درمان مدیکال به کل درمان مدیکال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B Nazanin"/>
                          <a:ea typeface="Times New Roman" panose="02020603050405020304" pitchFamily="18" charset="0"/>
                          <a:cs typeface="B Nazanin" pitchFamily="2" charset="-78"/>
                        </a:rPr>
                        <a:t>کل مورتالیتی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STEMI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/>
                      <a:endParaRPr lang="fa-I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898</a:t>
                      </a:r>
                      <a:endParaRPr kumimoji="0" lang="en-US" sz="3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1385" marR="61385" marT="79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a-IR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5%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3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2%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3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12%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3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6%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3112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46621935"/>
      </p:ext>
    </p:extLst>
  </p:cSld>
  <p:clrMapOvr>
    <a:masterClrMapping/>
  </p:clrMapOvr>
  <p:transition spd="slow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76400" y="762000"/>
            <a:ext cx="5004306" cy="457200"/>
            <a:chOff x="704710" y="0"/>
            <a:chExt cx="2887375" cy="469962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704710" y="0"/>
              <a:ext cx="99939" cy="412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itchFamily="2" charset="-122"/>
                <a:ea typeface="微软雅黑" pitchFamily="2" charset="-122"/>
                <a:cs typeface="+mn-cs"/>
              </a:endParaRPr>
            </a:p>
          </p:txBody>
        </p:sp>
        <p:sp>
          <p:nvSpPr>
            <p:cNvPr id="6" name="TextBox 12"/>
            <p:cNvSpPr txBox="1">
              <a:spLocks noChangeArrowheads="1"/>
            </p:cNvSpPr>
            <p:nvPr/>
          </p:nvSpPr>
          <p:spPr bwMode="auto">
            <a:xfrm>
              <a:off x="1245406" y="0"/>
              <a:ext cx="99939" cy="412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itchFamily="2" charset="-122"/>
                <a:ea typeface="微软雅黑" pitchFamily="2" charset="-122"/>
                <a:cs typeface="+mn-cs"/>
              </a:endParaRPr>
            </a:p>
          </p:txBody>
        </p:sp>
        <p:cxnSp>
          <p:nvCxnSpPr>
            <p:cNvPr id="7" name="直接连接符 16"/>
            <p:cNvCxnSpPr>
              <a:cxnSpLocks noChangeShapeType="1"/>
            </p:cNvCxnSpPr>
            <p:nvPr/>
          </p:nvCxnSpPr>
          <p:spPr bwMode="auto">
            <a:xfrm>
              <a:off x="1031346" y="428628"/>
              <a:ext cx="2560739" cy="41334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1" name="Rectangle 10"/>
          <p:cNvSpPr/>
          <p:nvPr/>
        </p:nvSpPr>
        <p:spPr>
          <a:xfrm>
            <a:off x="-84798" y="1367062"/>
            <a:ext cx="9067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a-IR" sz="20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تعداد</a:t>
            </a:r>
            <a:r>
              <a:rPr kumimoji="0" lang="en-US" sz="20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MI</a:t>
            </a:r>
            <a:r>
              <a:rPr kumimoji="0" lang="fa-IR" sz="20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STE</a:t>
            </a:r>
            <a:r>
              <a:rPr kumimoji="0" lang="fa-IR" sz="20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 پذیرش شده </a:t>
            </a:r>
            <a:r>
              <a:rPr lang="fa-IR" sz="200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مرکز</a:t>
            </a:r>
            <a:r>
              <a:rPr kumimoji="0" lang="fa-IR" sz="32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:4262</a:t>
            </a:r>
            <a:endParaRPr lang="fa-IR" sz="3200" b="1" kern="0" dirty="0">
              <a:solidFill>
                <a:srgbClr val="C00000"/>
              </a:solidFill>
              <a:latin typeface="Times New Roman" pitchFamily="18" charset="0"/>
              <a:cs typeface="B Nazanin" pitchFamily="2" charset="-78"/>
            </a:endParaRPr>
          </a:p>
          <a:p>
            <a:pPr marL="342900" indent="-342900" algn="just" rt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fa-IR" sz="2000" b="1" u="sng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تعداد بیماران </a:t>
            </a:r>
            <a:r>
              <a:rPr lang="fa-IR" sz="200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مشمول</a:t>
            </a:r>
            <a:r>
              <a:rPr lang="fa-IR" sz="2000" b="1" u="sng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طرح247 (ورود به کت لب) : </a:t>
            </a:r>
            <a:r>
              <a:rPr lang="fa-IR" sz="3200" b="1" kern="0" dirty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2928 نفر(69%)</a:t>
            </a:r>
          </a:p>
          <a:p>
            <a:pPr marL="342900" marR="0" lvl="0" indent="-3429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a-IR" sz="20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تعداد ترومبولتیک تراپی</a:t>
            </a:r>
            <a:r>
              <a:rPr kumimoji="0" lang="fa-IR" sz="32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99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:</a:t>
            </a:r>
            <a:r>
              <a:rPr kumimoji="0" lang="fa-IR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 943(22%)</a:t>
            </a:r>
          </a:p>
          <a:p>
            <a:pPr marL="342900" marR="0" lvl="0" indent="-3429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fa-IR" sz="200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تعداد درمان مدیکال:</a:t>
            </a:r>
            <a:r>
              <a:rPr lang="fa-IR" sz="3200" b="1" kern="0" dirty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 412 (9%)</a:t>
            </a:r>
          </a:p>
          <a:p>
            <a:pPr marL="342900" lvl="0" indent="-342900" algn="just" rt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fa-IR" sz="200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تعدادبیماران 247 منجر به</a:t>
            </a:r>
            <a:r>
              <a:rPr lang="en-US" sz="200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PPCI</a:t>
            </a:r>
            <a:r>
              <a:rPr lang="fa-IR" sz="200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موفق(</a:t>
            </a:r>
            <a:r>
              <a:rPr lang="fa-IR" sz="120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استنت گذاری و بالن گذاری وباز شدن رگ کات شده</a:t>
            </a:r>
            <a:r>
              <a:rPr lang="fa-IR" sz="200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)</a:t>
            </a:r>
            <a:r>
              <a:rPr lang="fa-IR" sz="3200" b="1" kern="0" dirty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:2178 نفر(74%)</a:t>
            </a:r>
          </a:p>
          <a:p>
            <a:pPr marL="342900" lvl="0" indent="-342900" algn="r" rt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fa-IR" sz="200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تعداد مورتالیتی بیماران وارد شده به طرح:</a:t>
            </a:r>
            <a:r>
              <a:rPr lang="fa-IR" sz="200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FF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800" b="1" kern="0" dirty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102 (3% </a:t>
            </a:r>
            <a:r>
              <a:rPr lang="fa-IR" b="1" kern="0" dirty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از ورود به طرح</a:t>
            </a:r>
            <a:r>
              <a:rPr lang="fa-IR" sz="2800" b="1" kern="0" dirty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)(2.4% </a:t>
            </a:r>
            <a:r>
              <a:rPr lang="fa-IR" b="1" kern="0" dirty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از کل </a:t>
            </a:r>
            <a:r>
              <a:rPr lang="en-US" b="1" kern="0" dirty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MI</a:t>
            </a:r>
            <a:r>
              <a:rPr lang="fa-IR" sz="2800" b="1" kern="0" dirty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)</a:t>
            </a:r>
          </a:p>
          <a:p>
            <a:pPr marL="342900" lvl="0" indent="-342900" algn="r" rt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kumimoji="0" lang="fa-IR" sz="20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میانگین</a:t>
            </a:r>
            <a:r>
              <a:rPr kumimoji="0" lang="en-US" sz="20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Door To Device Time</a:t>
            </a:r>
            <a:r>
              <a:rPr kumimoji="0" lang="fa-IR" sz="20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 </a:t>
            </a:r>
            <a:r>
              <a:rPr kumimoji="0" lang="fa-IR" sz="32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:</a:t>
            </a:r>
            <a:r>
              <a:rPr kumimoji="0" lang="fa-IR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72 دقیقه</a:t>
            </a:r>
          </a:p>
          <a:p>
            <a:pPr marL="342900" lvl="0" indent="-342900" algn="just" rt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fa-IR" sz="200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تعداد روزهای فعال</a:t>
            </a:r>
            <a:r>
              <a:rPr lang="fa-IR" sz="3200" b="1" kern="0" dirty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:1548 روز  از 1716 روز (90%)</a:t>
            </a:r>
            <a:endParaRPr kumimoji="0" lang="fa-IR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B Nazanin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58674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61160" y="114457"/>
            <a:ext cx="5943600" cy="990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 شاخص های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PPCI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ازآغاز طرح تا </a:t>
            </a:r>
            <a:r>
              <a:rPr lang="fa-IR" sz="2400" dirty="0">
                <a:solidFill>
                  <a:prstClr val="white"/>
                </a:solidFill>
                <a:latin typeface="Calibri"/>
                <a:cs typeface="B Titr" panose="00000700000000000000" pitchFamily="2" charset="-78"/>
              </a:rPr>
              <a:t>پایان </a:t>
            </a:r>
            <a:r>
              <a:rPr lang="fa-IR" sz="2400" dirty="0" smtClean="0">
                <a:solidFill>
                  <a:prstClr val="white"/>
                </a:solidFill>
                <a:latin typeface="Calibri"/>
                <a:cs typeface="B Titr" panose="00000700000000000000" pitchFamily="2" charset="-78"/>
              </a:rPr>
              <a:t>شهریور </a:t>
            </a:r>
            <a:r>
              <a:rPr lang="fa-IR" sz="2400" dirty="0">
                <a:solidFill>
                  <a:prstClr val="white"/>
                </a:solidFill>
                <a:latin typeface="Calibri"/>
                <a:cs typeface="B Titr" panose="00000700000000000000" pitchFamily="2" charset="-78"/>
              </a:rPr>
              <a:t>ماه </a:t>
            </a:r>
            <a:r>
              <a:rPr lang="fa-IR" sz="2400" dirty="0" smtClean="0">
                <a:solidFill>
                  <a:prstClr val="white"/>
                </a:solidFill>
                <a:latin typeface="Calibri"/>
                <a:cs typeface="B Titr" panose="00000700000000000000" pitchFamily="2" charset="-78"/>
              </a:rPr>
              <a:t>99(57ماه</a:t>
            </a:r>
            <a:r>
              <a:rPr lang="fa-IR" sz="2400" dirty="0">
                <a:solidFill>
                  <a:prstClr val="white"/>
                </a:solidFill>
                <a:latin typeface="Calibri"/>
                <a:cs typeface="B Titr" panose="00000700000000000000" pitchFamily="2" charset="-78"/>
              </a:rPr>
              <a:t>)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810001"/>
            <a:ext cx="8983002" cy="2592872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652917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066800" y="1684849"/>
            <a:ext cx="7044607" cy="463812"/>
          </a:xfr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fa-IR" altLang="fa-IR" sz="2800" b="1" dirty="0" smtClean="0">
                <a:latin typeface="Times New Roman" pitchFamily="18" charset="0"/>
                <a:cs typeface="B Nazanin" pitchFamily="2" charset="-78"/>
              </a:rPr>
              <a:t>     اجرای برنامه تله مدیسین در مرکز فوریت های 115</a:t>
            </a:r>
            <a:endParaRPr lang="fa-IR" altLang="fa-IR" sz="2800" b="1" dirty="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090"/>
            <a:ext cx="2627558" cy="197066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41" y="2513903"/>
            <a:ext cx="2744129" cy="198189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95" y="4664300"/>
            <a:ext cx="2745746" cy="205931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18"/>
          <p:cNvGrpSpPr/>
          <p:nvPr/>
        </p:nvGrpSpPr>
        <p:grpSpPr>
          <a:xfrm>
            <a:off x="7872282" y="1575148"/>
            <a:ext cx="478249" cy="683214"/>
            <a:chOff x="7719818" y="1238"/>
            <a:chExt cx="478249" cy="683214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20" name="Oval 19"/>
            <p:cNvSpPr/>
            <p:nvPr/>
          </p:nvSpPr>
          <p:spPr>
            <a:xfrm rot="5400000">
              <a:off x="7617336" y="103720"/>
              <a:ext cx="683214" cy="478249"/>
            </a:xfrm>
            <a:prstGeom prst="ellipse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Oval 4"/>
            <p:cNvSpPr txBox="1"/>
            <p:nvPr/>
          </p:nvSpPr>
          <p:spPr>
            <a:xfrm>
              <a:off x="7802662" y="101291"/>
              <a:ext cx="338173" cy="483106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b="1" kern="120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B Nazanin" pitchFamily="2" charset="-78"/>
              </a:endParaRPr>
            </a:p>
          </p:txBody>
        </p:sp>
      </p:grp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676400" y="553271"/>
            <a:ext cx="5638800" cy="715962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pPr rtl="1"/>
            <a:r>
              <a:rPr lang="fa-IR" sz="2000" dirty="0" smtClean="0">
                <a:cs typeface="B Titr" panose="00000700000000000000" pitchFamily="2" charset="-78"/>
              </a:rPr>
              <a:t>نیازهای مرکزدر خصوص ادامه طرح </a:t>
            </a:r>
            <a:r>
              <a:rPr lang="en-US" sz="2000" dirty="0" smtClean="0">
                <a:cs typeface="B Titr" panose="00000700000000000000" pitchFamily="2" charset="-78"/>
              </a:rPr>
              <a:t>PPCI </a:t>
            </a:r>
            <a:r>
              <a:rPr lang="fa-IR" sz="2000" dirty="0" smtClean="0">
                <a:cs typeface="B Titr" panose="00000700000000000000" pitchFamily="2" charset="-78"/>
              </a:rPr>
              <a:t>و آنژیوگرافی</a:t>
            </a:r>
            <a:endParaRPr lang="fa-IR" sz="2000" dirty="0"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09444" y="470979"/>
            <a:ext cx="6324600" cy="900621"/>
          </a:xfrm>
          <a:prstGeom prst="roundRect">
            <a:avLst>
              <a:gd name="adj" fmla="val 10000"/>
            </a:avLst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sp>
      <p:grpSp>
        <p:nvGrpSpPr>
          <p:cNvPr id="7" name="Groupe 25"/>
          <p:cNvGrpSpPr/>
          <p:nvPr/>
        </p:nvGrpSpPr>
        <p:grpSpPr>
          <a:xfrm rot="153785">
            <a:off x="4412912" y="228155"/>
            <a:ext cx="317663" cy="485647"/>
            <a:chOff x="6324195" y="2380134"/>
            <a:chExt cx="816091" cy="1892292"/>
          </a:xfrm>
          <a:solidFill>
            <a:srgbClr val="002060"/>
          </a:solidFill>
        </p:grpSpPr>
        <p:sp>
          <p:nvSpPr>
            <p:cNvPr id="12" name="Rectangle 11"/>
            <p:cNvSpPr/>
            <p:nvPr/>
          </p:nvSpPr>
          <p:spPr>
            <a:xfrm>
              <a:off x="6680166" y="3333369"/>
              <a:ext cx="105362" cy="93905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891526"/>
                <a:gd name="connsiteX1" fmla="*/ 360040 w 360040"/>
                <a:gd name="connsiteY1" fmla="*/ 0 h 1891526"/>
                <a:gd name="connsiteX2" fmla="*/ 360040 w 360040"/>
                <a:gd name="connsiteY2" fmla="*/ 1691782 h 1891526"/>
                <a:gd name="connsiteX3" fmla="*/ 0 w 360040"/>
                <a:gd name="connsiteY3" fmla="*/ 1691782 h 1891526"/>
                <a:gd name="connsiteX4" fmla="*/ 0 w 360040"/>
                <a:gd name="connsiteY4" fmla="*/ 0 h 1891526"/>
                <a:gd name="connsiteX0" fmla="*/ 0 w 360954"/>
                <a:gd name="connsiteY0" fmla="*/ 0 h 1800769"/>
                <a:gd name="connsiteX1" fmla="*/ 360040 w 360954"/>
                <a:gd name="connsiteY1" fmla="*/ 0 h 1800769"/>
                <a:gd name="connsiteX2" fmla="*/ 360040 w 360954"/>
                <a:gd name="connsiteY2" fmla="*/ 1691782 h 1800769"/>
                <a:gd name="connsiteX3" fmla="*/ 0 w 360954"/>
                <a:gd name="connsiteY3" fmla="*/ 1691782 h 1800769"/>
                <a:gd name="connsiteX4" fmla="*/ 0 w 360954"/>
                <a:gd name="connsiteY4" fmla="*/ 0 h 1800769"/>
                <a:gd name="connsiteX0" fmla="*/ 0 w 360725"/>
                <a:gd name="connsiteY0" fmla="*/ 0 h 1757138"/>
                <a:gd name="connsiteX1" fmla="*/ 360040 w 360725"/>
                <a:gd name="connsiteY1" fmla="*/ 0 h 1757138"/>
                <a:gd name="connsiteX2" fmla="*/ 360040 w 360725"/>
                <a:gd name="connsiteY2" fmla="*/ 1691782 h 1757138"/>
                <a:gd name="connsiteX3" fmla="*/ 0 w 360725"/>
                <a:gd name="connsiteY3" fmla="*/ 1691782 h 1757138"/>
                <a:gd name="connsiteX4" fmla="*/ 0 w 360725"/>
                <a:gd name="connsiteY4" fmla="*/ 0 h 1757138"/>
                <a:gd name="connsiteX0" fmla="*/ 0 w 360725"/>
                <a:gd name="connsiteY0" fmla="*/ 0 h 1760590"/>
                <a:gd name="connsiteX1" fmla="*/ 360040 w 360725"/>
                <a:gd name="connsiteY1" fmla="*/ 0 h 1760590"/>
                <a:gd name="connsiteX2" fmla="*/ 360040 w 360725"/>
                <a:gd name="connsiteY2" fmla="*/ 1705177 h 1760590"/>
                <a:gd name="connsiteX3" fmla="*/ 0 w 360725"/>
                <a:gd name="connsiteY3" fmla="*/ 1691782 h 1760590"/>
                <a:gd name="connsiteX4" fmla="*/ 0 w 360725"/>
                <a:gd name="connsiteY4" fmla="*/ 0 h 176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ysClr val="windowText" lastClr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3" name="Ellipse 34"/>
            <p:cNvSpPr/>
            <p:nvPr/>
          </p:nvSpPr>
          <p:spPr>
            <a:xfrm>
              <a:off x="6324195" y="2969949"/>
              <a:ext cx="816091" cy="702078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7030A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4" name="Ellipse 35"/>
            <p:cNvSpPr/>
            <p:nvPr/>
          </p:nvSpPr>
          <p:spPr>
            <a:xfrm rot="1800000">
              <a:off x="6343308" y="3036225"/>
              <a:ext cx="647605" cy="593913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7030A0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15" name="Picture 5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/>
            </a:blip>
            <a:srcRect l="23138" t="19901" r="24571" b="27188"/>
            <a:stretch/>
          </p:blipFill>
          <p:spPr bwMode="auto">
            <a:xfrm rot="19764694">
              <a:off x="6724449" y="3333200"/>
              <a:ext cx="260311" cy="198949"/>
            </a:xfrm>
            <a:prstGeom prst="rect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  <a:extLst/>
          </p:spPr>
        </p:pic>
        <p:sp>
          <p:nvSpPr>
            <p:cNvPr id="16" name="Trapèze 10"/>
            <p:cNvSpPr/>
            <p:nvPr/>
          </p:nvSpPr>
          <p:spPr>
            <a:xfrm>
              <a:off x="6488604" y="2632162"/>
              <a:ext cx="487272" cy="765707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406802"/>
                <a:gd name="connsiteX1" fmla="*/ 228600 w 914400"/>
                <a:gd name="connsiteY1" fmla="*/ 0 h 1406802"/>
                <a:gd name="connsiteX2" fmla="*/ 685800 w 914400"/>
                <a:gd name="connsiteY2" fmla="*/ 0 h 1406802"/>
                <a:gd name="connsiteX3" fmla="*/ 914400 w 914400"/>
                <a:gd name="connsiteY3" fmla="*/ 1216152 h 1406802"/>
                <a:gd name="connsiteX4" fmla="*/ 0 w 914400"/>
                <a:gd name="connsiteY4" fmla="*/ 1216152 h 1406802"/>
                <a:gd name="connsiteX0" fmla="*/ 0 w 914400"/>
                <a:gd name="connsiteY0" fmla="*/ 1216152 h 1436902"/>
                <a:gd name="connsiteX1" fmla="*/ 228600 w 914400"/>
                <a:gd name="connsiteY1" fmla="*/ 0 h 1436902"/>
                <a:gd name="connsiteX2" fmla="*/ 685800 w 914400"/>
                <a:gd name="connsiteY2" fmla="*/ 0 h 1436902"/>
                <a:gd name="connsiteX3" fmla="*/ 914400 w 914400"/>
                <a:gd name="connsiteY3" fmla="*/ 1216152 h 1436902"/>
                <a:gd name="connsiteX4" fmla="*/ 0 w 914400"/>
                <a:gd name="connsiteY4" fmla="*/ 1216152 h 143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7030A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7" name="Ellipse 38"/>
            <p:cNvSpPr/>
            <p:nvPr/>
          </p:nvSpPr>
          <p:spPr>
            <a:xfrm>
              <a:off x="6444208" y="2380134"/>
              <a:ext cx="576064" cy="504056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7030A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8" name="Ellipse 39"/>
            <p:cNvSpPr/>
            <p:nvPr/>
          </p:nvSpPr>
          <p:spPr>
            <a:xfrm>
              <a:off x="6444208" y="2380134"/>
              <a:ext cx="576064" cy="432048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7030A0"/>
                </a:solidFill>
                <a:latin typeface="Times New Roman"/>
                <a:cs typeface="Arial"/>
              </a:endParaRPr>
            </a:p>
          </p:txBody>
        </p:sp>
      </p:grpSp>
      <p:sp>
        <p:nvSpPr>
          <p:cNvPr id="2" name="5-Point Star 1"/>
          <p:cNvSpPr/>
          <p:nvPr/>
        </p:nvSpPr>
        <p:spPr>
          <a:xfrm>
            <a:off x="7872282" y="1675201"/>
            <a:ext cx="478251" cy="4734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4049892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74693" y="403191"/>
            <a:ext cx="4103295" cy="838200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sp>
      <p:grpSp>
        <p:nvGrpSpPr>
          <p:cNvPr id="2" name="Group 11"/>
          <p:cNvGrpSpPr/>
          <p:nvPr/>
        </p:nvGrpSpPr>
        <p:grpSpPr>
          <a:xfrm>
            <a:off x="2609409" y="479391"/>
            <a:ext cx="3962400" cy="838200"/>
            <a:chOff x="297974" y="419155"/>
            <a:chExt cx="5537002" cy="873568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297974" y="419155"/>
              <a:ext cx="5537002" cy="873568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  <a:sp3d prstMaterial="clear">
              <a:bevelT h="63500"/>
            </a:sp3d>
          </p:spPr>
        </p:sp>
        <p:sp>
          <p:nvSpPr>
            <p:cNvPr id="7" name="Rounded Rectangle 5"/>
            <p:cNvSpPr/>
            <p:nvPr/>
          </p:nvSpPr>
          <p:spPr>
            <a:xfrm>
              <a:off x="323560" y="444741"/>
              <a:ext cx="5398361" cy="82239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B Titr" pitchFamily="2" charset="-78"/>
                </a:rPr>
                <a:t>P.PCI </a:t>
              </a:r>
              <a:r>
                <a:rPr lang="fa-IR" sz="3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B Titr" pitchFamily="2" charset="-78"/>
                </a:rPr>
                <a:t> در </a:t>
              </a:r>
              <a:r>
                <a:rPr lang="fa-IR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B Titr" pitchFamily="2" charset="-78"/>
                </a:rPr>
                <a:t>سال 94</a:t>
              </a:r>
              <a:endPara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B Titr" pitchFamily="2" charset="-78"/>
              </a:endParaRPr>
            </a:p>
          </p:txBody>
        </p:sp>
      </p:grpSp>
      <p:grpSp>
        <p:nvGrpSpPr>
          <p:cNvPr id="3" name="Groupe 25"/>
          <p:cNvGrpSpPr/>
          <p:nvPr/>
        </p:nvGrpSpPr>
        <p:grpSpPr>
          <a:xfrm rot="153785">
            <a:off x="4458388" y="185764"/>
            <a:ext cx="317663" cy="434854"/>
            <a:chOff x="6324195" y="2380134"/>
            <a:chExt cx="816091" cy="1892292"/>
          </a:xfrm>
          <a:solidFill>
            <a:srgbClr val="002060"/>
          </a:solidFill>
        </p:grpSpPr>
        <p:sp>
          <p:nvSpPr>
            <p:cNvPr id="9" name="Rectangle 11"/>
            <p:cNvSpPr/>
            <p:nvPr/>
          </p:nvSpPr>
          <p:spPr>
            <a:xfrm>
              <a:off x="6680166" y="3333369"/>
              <a:ext cx="105362" cy="93905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891526"/>
                <a:gd name="connsiteX1" fmla="*/ 360040 w 360040"/>
                <a:gd name="connsiteY1" fmla="*/ 0 h 1891526"/>
                <a:gd name="connsiteX2" fmla="*/ 360040 w 360040"/>
                <a:gd name="connsiteY2" fmla="*/ 1691782 h 1891526"/>
                <a:gd name="connsiteX3" fmla="*/ 0 w 360040"/>
                <a:gd name="connsiteY3" fmla="*/ 1691782 h 1891526"/>
                <a:gd name="connsiteX4" fmla="*/ 0 w 360040"/>
                <a:gd name="connsiteY4" fmla="*/ 0 h 1891526"/>
                <a:gd name="connsiteX0" fmla="*/ 0 w 360954"/>
                <a:gd name="connsiteY0" fmla="*/ 0 h 1800769"/>
                <a:gd name="connsiteX1" fmla="*/ 360040 w 360954"/>
                <a:gd name="connsiteY1" fmla="*/ 0 h 1800769"/>
                <a:gd name="connsiteX2" fmla="*/ 360040 w 360954"/>
                <a:gd name="connsiteY2" fmla="*/ 1691782 h 1800769"/>
                <a:gd name="connsiteX3" fmla="*/ 0 w 360954"/>
                <a:gd name="connsiteY3" fmla="*/ 1691782 h 1800769"/>
                <a:gd name="connsiteX4" fmla="*/ 0 w 360954"/>
                <a:gd name="connsiteY4" fmla="*/ 0 h 1800769"/>
                <a:gd name="connsiteX0" fmla="*/ 0 w 360725"/>
                <a:gd name="connsiteY0" fmla="*/ 0 h 1757138"/>
                <a:gd name="connsiteX1" fmla="*/ 360040 w 360725"/>
                <a:gd name="connsiteY1" fmla="*/ 0 h 1757138"/>
                <a:gd name="connsiteX2" fmla="*/ 360040 w 360725"/>
                <a:gd name="connsiteY2" fmla="*/ 1691782 h 1757138"/>
                <a:gd name="connsiteX3" fmla="*/ 0 w 360725"/>
                <a:gd name="connsiteY3" fmla="*/ 1691782 h 1757138"/>
                <a:gd name="connsiteX4" fmla="*/ 0 w 360725"/>
                <a:gd name="connsiteY4" fmla="*/ 0 h 1757138"/>
                <a:gd name="connsiteX0" fmla="*/ 0 w 360725"/>
                <a:gd name="connsiteY0" fmla="*/ 0 h 1760590"/>
                <a:gd name="connsiteX1" fmla="*/ 360040 w 360725"/>
                <a:gd name="connsiteY1" fmla="*/ 0 h 1760590"/>
                <a:gd name="connsiteX2" fmla="*/ 360040 w 360725"/>
                <a:gd name="connsiteY2" fmla="*/ 1705177 h 1760590"/>
                <a:gd name="connsiteX3" fmla="*/ 0 w 360725"/>
                <a:gd name="connsiteY3" fmla="*/ 1691782 h 1760590"/>
                <a:gd name="connsiteX4" fmla="*/ 0 w 360725"/>
                <a:gd name="connsiteY4" fmla="*/ 0 h 176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ysClr val="windowText" lastClr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0" name="Ellipse 34"/>
            <p:cNvSpPr/>
            <p:nvPr/>
          </p:nvSpPr>
          <p:spPr>
            <a:xfrm>
              <a:off x="6324195" y="2969949"/>
              <a:ext cx="816091" cy="702078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7030A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1" name="Ellipse 35"/>
            <p:cNvSpPr/>
            <p:nvPr/>
          </p:nvSpPr>
          <p:spPr>
            <a:xfrm rot="1800000">
              <a:off x="6343308" y="3036225"/>
              <a:ext cx="647605" cy="593913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7030A0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23138" t="19901" r="24571" b="27188"/>
            <a:stretch/>
          </p:blipFill>
          <p:spPr bwMode="auto">
            <a:xfrm rot="19764694">
              <a:off x="6724449" y="3333200"/>
              <a:ext cx="260311" cy="198949"/>
            </a:xfrm>
            <a:prstGeom prst="rect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  <a:extLst/>
          </p:spPr>
        </p:pic>
        <p:sp>
          <p:nvSpPr>
            <p:cNvPr id="13" name="Trapèze 10"/>
            <p:cNvSpPr/>
            <p:nvPr/>
          </p:nvSpPr>
          <p:spPr>
            <a:xfrm>
              <a:off x="6488604" y="2632162"/>
              <a:ext cx="487272" cy="765707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406802"/>
                <a:gd name="connsiteX1" fmla="*/ 228600 w 914400"/>
                <a:gd name="connsiteY1" fmla="*/ 0 h 1406802"/>
                <a:gd name="connsiteX2" fmla="*/ 685800 w 914400"/>
                <a:gd name="connsiteY2" fmla="*/ 0 h 1406802"/>
                <a:gd name="connsiteX3" fmla="*/ 914400 w 914400"/>
                <a:gd name="connsiteY3" fmla="*/ 1216152 h 1406802"/>
                <a:gd name="connsiteX4" fmla="*/ 0 w 914400"/>
                <a:gd name="connsiteY4" fmla="*/ 1216152 h 1406802"/>
                <a:gd name="connsiteX0" fmla="*/ 0 w 914400"/>
                <a:gd name="connsiteY0" fmla="*/ 1216152 h 1436902"/>
                <a:gd name="connsiteX1" fmla="*/ 228600 w 914400"/>
                <a:gd name="connsiteY1" fmla="*/ 0 h 1436902"/>
                <a:gd name="connsiteX2" fmla="*/ 685800 w 914400"/>
                <a:gd name="connsiteY2" fmla="*/ 0 h 1436902"/>
                <a:gd name="connsiteX3" fmla="*/ 914400 w 914400"/>
                <a:gd name="connsiteY3" fmla="*/ 1216152 h 1436902"/>
                <a:gd name="connsiteX4" fmla="*/ 0 w 914400"/>
                <a:gd name="connsiteY4" fmla="*/ 1216152 h 143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7030A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4" name="Ellipse 38"/>
            <p:cNvSpPr/>
            <p:nvPr/>
          </p:nvSpPr>
          <p:spPr>
            <a:xfrm>
              <a:off x="6444208" y="2380134"/>
              <a:ext cx="576064" cy="504056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7030A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5" name="Ellipse 39"/>
            <p:cNvSpPr/>
            <p:nvPr/>
          </p:nvSpPr>
          <p:spPr>
            <a:xfrm>
              <a:off x="6444208" y="2380134"/>
              <a:ext cx="576064" cy="432048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7030A0"/>
                </a:solidFill>
                <a:latin typeface="Times New Roman"/>
                <a:cs typeface="Arial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5177708"/>
              </p:ext>
            </p:extLst>
          </p:nvPr>
        </p:nvGraphicFramePr>
        <p:xfrm>
          <a:off x="395288" y="1828800"/>
          <a:ext cx="8062912" cy="4134617"/>
        </p:xfrm>
        <a:graphic>
          <a:graphicData uri="http://schemas.openxmlformats.org/drawingml/2006/table">
            <a:tbl>
              <a:tblPr rtl="1" firstRow="1" firstCol="1" bandRow="1"/>
              <a:tblGrid>
                <a:gridCol w="12412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14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34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3467">
                  <a:extLst>
                    <a:ext uri="{9D8B030D-6E8A-4147-A177-3AD203B41FA5}">
                      <a16:colId xmlns="" xmlns:a16="http://schemas.microsoft.com/office/drawing/2014/main" val="765990592"/>
                    </a:ext>
                  </a:extLst>
                </a:gridCol>
                <a:gridCol w="11701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031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13176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baseline="0" dirty="0"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شروع طرح از 18 آبان </a:t>
                      </a:r>
                      <a:r>
                        <a:rPr lang="fa-IR" sz="2000" b="1" baseline="0" dirty="0" smtClean="0"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94</a:t>
                      </a:r>
                      <a:endParaRPr lang="en-US" sz="1600" b="1" baseline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55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baseline="0" dirty="0"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ماه </a:t>
                      </a:r>
                      <a:endParaRPr lang="en-US" sz="1800" b="1" baseline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تعداد روزهاي كد 247 در ماه</a:t>
                      </a:r>
                      <a:endParaRPr lang="en-US" sz="18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kern="1200" baseline="0" dirty="0" smtClean="0"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تعداد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kern="1200" baseline="0" dirty="0" smtClean="0"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 </a:t>
                      </a:r>
                      <a:r>
                        <a:rPr lang="en-US" sz="1800" b="1" kern="1200" baseline="0" dirty="0" smtClean="0"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MI</a:t>
                      </a:r>
                      <a:endParaRPr lang="en-US" sz="1800" b="1" kern="12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تعداد بیماران وارد شده به طرح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247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تعداد</a:t>
                      </a:r>
                    </a:p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P.PCI </a:t>
                      </a:r>
                      <a:r>
                        <a:rPr lang="fa-IR" sz="16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موفق</a:t>
                      </a:r>
                      <a:endParaRPr lang="en-US" sz="16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a-IR" sz="1600" b="1" baseline="0" dirty="0" smtClean="0">
                          <a:latin typeface="Times New Roman" pitchFamily="18" charset="0"/>
                          <a:cs typeface="B Nazanin" pitchFamily="2" charset="-78"/>
                        </a:rPr>
                        <a:t>تعداد</a:t>
                      </a:r>
                    </a:p>
                    <a:p>
                      <a:pPr algn="ctr"/>
                      <a:r>
                        <a:rPr lang="fa-IR" sz="1600" b="1" baseline="0" dirty="0" smtClean="0">
                          <a:latin typeface="Times New Roman" pitchFamily="18" charset="0"/>
                          <a:cs typeface="B Nazanin" pitchFamily="2" charset="-78"/>
                        </a:rPr>
                        <a:t> ترومبولتیک تراپی</a:t>
                      </a:r>
                      <a:endParaRPr lang="fa-IR" sz="1600" b="1" baseline="0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آبان</a:t>
                      </a:r>
                      <a:endParaRPr lang="en-US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13</a:t>
                      </a:r>
                      <a:endParaRPr lang="en-US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25</a:t>
                      </a:r>
                      <a:endParaRPr lang="en-US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24</a:t>
                      </a:r>
                      <a:endParaRPr lang="en-US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21</a:t>
                      </a:r>
                      <a:endParaRPr lang="en-US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1</a:t>
                      </a:r>
                      <a:endParaRPr lang="fa-IR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0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آذر</a:t>
                      </a:r>
                      <a:endParaRPr lang="en-US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25</a:t>
                      </a:r>
                      <a:endParaRPr lang="en-US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76</a:t>
                      </a:r>
                      <a:endParaRPr lang="en-US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62</a:t>
                      </a:r>
                      <a:endParaRPr lang="en-US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54</a:t>
                      </a:r>
                      <a:endParaRPr lang="en-US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14</a:t>
                      </a:r>
                      <a:endParaRPr lang="fa-IR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0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دي</a:t>
                      </a:r>
                      <a:endParaRPr lang="en-US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24</a:t>
                      </a:r>
                      <a:endParaRPr lang="en-US" sz="2000" b="1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73</a:t>
                      </a:r>
                      <a:endParaRPr lang="en-US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59</a:t>
                      </a:r>
                      <a:endParaRPr lang="en-US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39</a:t>
                      </a:r>
                      <a:endParaRPr lang="en-US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14</a:t>
                      </a:r>
                      <a:endParaRPr lang="fa-IR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0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بهمن</a:t>
                      </a:r>
                      <a:endParaRPr lang="en-US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20</a:t>
                      </a:r>
                      <a:endParaRPr lang="en-US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64</a:t>
                      </a:r>
                      <a:endParaRPr lang="en-US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57</a:t>
                      </a:r>
                      <a:endParaRPr lang="en-US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38</a:t>
                      </a:r>
                      <a:endParaRPr lang="en-US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7</a:t>
                      </a:r>
                      <a:endParaRPr lang="fa-IR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0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اسفند</a:t>
                      </a:r>
                      <a:endParaRPr lang="en-US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23</a:t>
                      </a:r>
                      <a:endParaRPr lang="en-US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60</a:t>
                      </a:r>
                      <a:endParaRPr lang="en-US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45</a:t>
                      </a:r>
                      <a:endParaRPr lang="en-US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34</a:t>
                      </a:r>
                      <a:endParaRPr lang="en-US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15</a:t>
                      </a:r>
                      <a:endParaRPr lang="fa-IR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1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جمع</a:t>
                      </a:r>
                      <a:endParaRPr lang="en-US" sz="18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105</a:t>
                      </a:r>
                      <a:endParaRPr lang="en-US" sz="24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298</a:t>
                      </a:r>
                      <a:endParaRPr lang="en-US" sz="24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247</a:t>
                      </a:r>
                      <a:endParaRPr lang="en-US" sz="2400" b="1" kern="1200" baseline="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186</a:t>
                      </a:r>
                      <a:endParaRPr lang="en-US" sz="24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51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06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درصد</a:t>
                      </a:r>
                      <a:endParaRPr lang="en-US" sz="18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80%</a:t>
                      </a:r>
                      <a:endParaRPr lang="en-US" sz="24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70005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309502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kern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B Nazanin" pitchFamily="2" charset="-78"/>
              </a:rPr>
              <a:t>Door </a:t>
            </a:r>
            <a:r>
              <a:rPr lang="en-US" sz="320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B Nazanin" pitchFamily="2" charset="-78"/>
              </a:rPr>
              <a:t>To Device </a:t>
            </a:r>
            <a:r>
              <a:rPr lang="en-US" sz="3200" b="1" kern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B Nazanin" pitchFamily="2" charset="-78"/>
              </a:rPr>
              <a:t>Time</a:t>
            </a:r>
            <a:r>
              <a:rPr lang="fa-IR" sz="3200" b="1" kern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B Nazanin" pitchFamily="2" charset="-78"/>
              </a:rPr>
              <a:t/>
            </a:r>
            <a:br>
              <a:rPr lang="fa-IR" sz="3200" b="1" kern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B Nazanin" pitchFamily="2" charset="-78"/>
              </a:rPr>
            </a:br>
            <a:r>
              <a:rPr lang="fa-IR" sz="3200" b="1" kern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B Nazanin" pitchFamily="2" charset="-78"/>
              </a:rPr>
              <a:t>در سال 94</a:t>
            </a:r>
            <a:endParaRPr lang="fa-IR" sz="6000" dirty="0"/>
          </a:p>
        </p:txBody>
      </p:sp>
    </p:spTree>
    <p:extLst>
      <p:ext uri="{BB962C8B-B14F-4D97-AF65-F5344CB8AC3E}">
        <p14:creationId xmlns="" xmlns:p14="http://schemas.microsoft.com/office/powerpoint/2010/main" val="3684955713"/>
      </p:ext>
    </p:extLst>
  </p:cSld>
  <p:clrMapOvr>
    <a:masterClrMapping/>
  </p:clrMapOvr>
  <p:transition spd="slow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74693" y="403191"/>
            <a:ext cx="4103295" cy="838200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sp>
      <p:grpSp>
        <p:nvGrpSpPr>
          <p:cNvPr id="2" name="Group 11"/>
          <p:cNvGrpSpPr/>
          <p:nvPr/>
        </p:nvGrpSpPr>
        <p:grpSpPr>
          <a:xfrm>
            <a:off x="2609409" y="479391"/>
            <a:ext cx="3962400" cy="838200"/>
            <a:chOff x="297974" y="419155"/>
            <a:chExt cx="5537002" cy="873568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297974" y="419155"/>
              <a:ext cx="5537002" cy="873568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  <a:sp3d prstMaterial="clear">
              <a:bevelT h="63500"/>
            </a:sp3d>
          </p:spPr>
        </p:sp>
        <p:sp>
          <p:nvSpPr>
            <p:cNvPr id="7" name="Rounded Rectangle 5"/>
            <p:cNvSpPr/>
            <p:nvPr/>
          </p:nvSpPr>
          <p:spPr>
            <a:xfrm>
              <a:off x="323560" y="444741"/>
              <a:ext cx="5398361" cy="82239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B Titr" pitchFamily="2" charset="-78"/>
                </a:rPr>
                <a:t>P.PCI </a:t>
              </a:r>
              <a:r>
                <a:rPr lang="fa-IR" sz="32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B Titr" pitchFamily="2" charset="-78"/>
                </a:rPr>
                <a:t> در سال </a:t>
              </a:r>
              <a:r>
                <a:rPr lang="fa-IR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B Titr" pitchFamily="2" charset="-78"/>
                </a:rPr>
                <a:t>95</a:t>
              </a:r>
              <a:endParaRPr lang="en-US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B Titr" pitchFamily="2" charset="-78"/>
              </a:endParaRPr>
            </a:p>
          </p:txBody>
        </p:sp>
      </p:grpSp>
      <p:grpSp>
        <p:nvGrpSpPr>
          <p:cNvPr id="3" name="Groupe 25"/>
          <p:cNvGrpSpPr/>
          <p:nvPr/>
        </p:nvGrpSpPr>
        <p:grpSpPr>
          <a:xfrm rot="153785">
            <a:off x="4458388" y="185764"/>
            <a:ext cx="317663" cy="434854"/>
            <a:chOff x="6324195" y="2380134"/>
            <a:chExt cx="816091" cy="1892292"/>
          </a:xfrm>
          <a:solidFill>
            <a:srgbClr val="002060"/>
          </a:solidFill>
        </p:grpSpPr>
        <p:sp>
          <p:nvSpPr>
            <p:cNvPr id="9" name="Rectangle 11"/>
            <p:cNvSpPr/>
            <p:nvPr/>
          </p:nvSpPr>
          <p:spPr>
            <a:xfrm>
              <a:off x="6680166" y="3333369"/>
              <a:ext cx="105362" cy="93905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891526"/>
                <a:gd name="connsiteX1" fmla="*/ 360040 w 360040"/>
                <a:gd name="connsiteY1" fmla="*/ 0 h 1891526"/>
                <a:gd name="connsiteX2" fmla="*/ 360040 w 360040"/>
                <a:gd name="connsiteY2" fmla="*/ 1691782 h 1891526"/>
                <a:gd name="connsiteX3" fmla="*/ 0 w 360040"/>
                <a:gd name="connsiteY3" fmla="*/ 1691782 h 1891526"/>
                <a:gd name="connsiteX4" fmla="*/ 0 w 360040"/>
                <a:gd name="connsiteY4" fmla="*/ 0 h 1891526"/>
                <a:gd name="connsiteX0" fmla="*/ 0 w 360954"/>
                <a:gd name="connsiteY0" fmla="*/ 0 h 1800769"/>
                <a:gd name="connsiteX1" fmla="*/ 360040 w 360954"/>
                <a:gd name="connsiteY1" fmla="*/ 0 h 1800769"/>
                <a:gd name="connsiteX2" fmla="*/ 360040 w 360954"/>
                <a:gd name="connsiteY2" fmla="*/ 1691782 h 1800769"/>
                <a:gd name="connsiteX3" fmla="*/ 0 w 360954"/>
                <a:gd name="connsiteY3" fmla="*/ 1691782 h 1800769"/>
                <a:gd name="connsiteX4" fmla="*/ 0 w 360954"/>
                <a:gd name="connsiteY4" fmla="*/ 0 h 1800769"/>
                <a:gd name="connsiteX0" fmla="*/ 0 w 360725"/>
                <a:gd name="connsiteY0" fmla="*/ 0 h 1757138"/>
                <a:gd name="connsiteX1" fmla="*/ 360040 w 360725"/>
                <a:gd name="connsiteY1" fmla="*/ 0 h 1757138"/>
                <a:gd name="connsiteX2" fmla="*/ 360040 w 360725"/>
                <a:gd name="connsiteY2" fmla="*/ 1691782 h 1757138"/>
                <a:gd name="connsiteX3" fmla="*/ 0 w 360725"/>
                <a:gd name="connsiteY3" fmla="*/ 1691782 h 1757138"/>
                <a:gd name="connsiteX4" fmla="*/ 0 w 360725"/>
                <a:gd name="connsiteY4" fmla="*/ 0 h 1757138"/>
                <a:gd name="connsiteX0" fmla="*/ 0 w 360725"/>
                <a:gd name="connsiteY0" fmla="*/ 0 h 1760590"/>
                <a:gd name="connsiteX1" fmla="*/ 360040 w 360725"/>
                <a:gd name="connsiteY1" fmla="*/ 0 h 1760590"/>
                <a:gd name="connsiteX2" fmla="*/ 360040 w 360725"/>
                <a:gd name="connsiteY2" fmla="*/ 1705177 h 1760590"/>
                <a:gd name="connsiteX3" fmla="*/ 0 w 360725"/>
                <a:gd name="connsiteY3" fmla="*/ 1691782 h 1760590"/>
                <a:gd name="connsiteX4" fmla="*/ 0 w 360725"/>
                <a:gd name="connsiteY4" fmla="*/ 0 h 176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ysClr val="windowText" lastClr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0" name="Ellipse 34"/>
            <p:cNvSpPr/>
            <p:nvPr/>
          </p:nvSpPr>
          <p:spPr>
            <a:xfrm>
              <a:off x="6324195" y="2969949"/>
              <a:ext cx="816091" cy="702078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7030A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1" name="Ellipse 35"/>
            <p:cNvSpPr/>
            <p:nvPr/>
          </p:nvSpPr>
          <p:spPr>
            <a:xfrm rot="1800000">
              <a:off x="6343308" y="3036225"/>
              <a:ext cx="647605" cy="593913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7030A0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23138" t="19901" r="24571" b="27188"/>
            <a:stretch/>
          </p:blipFill>
          <p:spPr bwMode="auto">
            <a:xfrm rot="19764694">
              <a:off x="6724449" y="3333200"/>
              <a:ext cx="260311" cy="198949"/>
            </a:xfrm>
            <a:prstGeom prst="rect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  <a:extLst/>
          </p:spPr>
        </p:pic>
        <p:sp>
          <p:nvSpPr>
            <p:cNvPr id="13" name="Trapèze 10"/>
            <p:cNvSpPr/>
            <p:nvPr/>
          </p:nvSpPr>
          <p:spPr>
            <a:xfrm>
              <a:off x="6488604" y="2632162"/>
              <a:ext cx="487272" cy="765707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406802"/>
                <a:gd name="connsiteX1" fmla="*/ 228600 w 914400"/>
                <a:gd name="connsiteY1" fmla="*/ 0 h 1406802"/>
                <a:gd name="connsiteX2" fmla="*/ 685800 w 914400"/>
                <a:gd name="connsiteY2" fmla="*/ 0 h 1406802"/>
                <a:gd name="connsiteX3" fmla="*/ 914400 w 914400"/>
                <a:gd name="connsiteY3" fmla="*/ 1216152 h 1406802"/>
                <a:gd name="connsiteX4" fmla="*/ 0 w 914400"/>
                <a:gd name="connsiteY4" fmla="*/ 1216152 h 1406802"/>
                <a:gd name="connsiteX0" fmla="*/ 0 w 914400"/>
                <a:gd name="connsiteY0" fmla="*/ 1216152 h 1436902"/>
                <a:gd name="connsiteX1" fmla="*/ 228600 w 914400"/>
                <a:gd name="connsiteY1" fmla="*/ 0 h 1436902"/>
                <a:gd name="connsiteX2" fmla="*/ 685800 w 914400"/>
                <a:gd name="connsiteY2" fmla="*/ 0 h 1436902"/>
                <a:gd name="connsiteX3" fmla="*/ 914400 w 914400"/>
                <a:gd name="connsiteY3" fmla="*/ 1216152 h 1436902"/>
                <a:gd name="connsiteX4" fmla="*/ 0 w 914400"/>
                <a:gd name="connsiteY4" fmla="*/ 1216152 h 143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7030A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4" name="Ellipse 38"/>
            <p:cNvSpPr/>
            <p:nvPr/>
          </p:nvSpPr>
          <p:spPr>
            <a:xfrm>
              <a:off x="6444208" y="2380134"/>
              <a:ext cx="576064" cy="504056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7030A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5" name="Ellipse 39"/>
            <p:cNvSpPr/>
            <p:nvPr/>
          </p:nvSpPr>
          <p:spPr>
            <a:xfrm>
              <a:off x="6444208" y="2380134"/>
              <a:ext cx="576064" cy="432048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7030A0"/>
                </a:solidFill>
                <a:latin typeface="Times New Roman"/>
                <a:cs typeface="Arial"/>
              </a:endParaRP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52787630"/>
              </p:ext>
            </p:extLst>
          </p:nvPr>
        </p:nvGraphicFramePr>
        <p:xfrm>
          <a:off x="628022" y="1828800"/>
          <a:ext cx="7918449" cy="3796507"/>
        </p:xfrm>
        <a:graphic>
          <a:graphicData uri="http://schemas.openxmlformats.org/drawingml/2006/table">
            <a:tbl>
              <a:tblPr rtl="1" firstRow="1" firstCol="1" bandRow="1"/>
              <a:tblGrid>
                <a:gridCol w="13543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78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6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5614">
                  <a:extLst>
                    <a:ext uri="{9D8B030D-6E8A-4147-A177-3AD203B41FA5}">
                      <a16:colId xmlns="" xmlns:a16="http://schemas.microsoft.com/office/drawing/2014/main" val="2677223745"/>
                    </a:ext>
                  </a:extLst>
                </a:gridCol>
                <a:gridCol w="13927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22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907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Nazanin" pitchFamily="2" charset="-78"/>
                        </a:rPr>
                        <a:t>ماه </a:t>
                      </a:r>
                      <a:endParaRPr lang="en-US" sz="2000" dirty="0">
                        <a:effectLst/>
                        <a:latin typeface="B Nazanin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itchFamily="2" charset="-78"/>
                        </a:rPr>
                        <a:t>تعداد روزهاي كد </a:t>
                      </a:r>
                      <a:r>
                        <a:rPr lang="fa-I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247</a:t>
                      </a:r>
                      <a:r>
                        <a:rPr lang="fa-IR" sz="1600" dirty="0">
                          <a:effectLst/>
                          <a:cs typeface="B Nazanin" pitchFamily="2" charset="-78"/>
                        </a:rPr>
                        <a:t> در ماه</a:t>
                      </a:r>
                      <a:endParaRPr lang="en-US" sz="1600" dirty="0">
                        <a:effectLst/>
                        <a:latin typeface="B Nazanin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baseline="0" dirty="0" smtClean="0"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تعداد </a:t>
                      </a:r>
                      <a:r>
                        <a:rPr lang="en-US" sz="2000" kern="1200" baseline="0" dirty="0" smtClean="0"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MI</a:t>
                      </a:r>
                      <a:endParaRPr lang="en-US" sz="2000" kern="12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تعداد بیماران وارد شده به طرح</a:t>
                      </a:r>
                      <a:r>
                        <a:rPr kumimoji="0" lang="fa-I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247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تعداد</a:t>
                      </a:r>
                      <a:r>
                        <a:rPr lang="en-US" sz="16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P.PCI</a:t>
                      </a:r>
                      <a:endParaRPr lang="fa-IR" sz="16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موفق</a:t>
                      </a:r>
                      <a:endParaRPr lang="en-US" sz="16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Nazanin" pitchFamily="2" charset="-78"/>
                        </a:rPr>
                        <a:t>تعداد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Nazanin" pitchFamily="2" charset="-78"/>
                        </a:rPr>
                        <a:t>ترومبولتیک تراپی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فروردین*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17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54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26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18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28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88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اردیبهشت*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57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38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22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19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88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خرداد*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18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75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48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32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24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88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تیر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24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65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88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مرداد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24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66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61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43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3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شهریور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72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68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61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6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جمع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135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389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296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216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90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6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درصد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73%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09601" y="5701506"/>
            <a:ext cx="7924800" cy="4001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cs typeface="B Titr" pitchFamily="2" charset="-78"/>
              </a:rPr>
              <a:t>*</a:t>
            </a:r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درماه های فوق به دلیل کمبود تجهیزات و وسایل، پوشش کامل انجام نپذیرفته است.</a:t>
            </a:r>
            <a:endParaRPr lang="fa-IR" sz="2000" b="1" dirty="0">
              <a:solidFill>
                <a:srgbClr val="00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859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74693" y="403191"/>
            <a:ext cx="4103295" cy="838200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sp>
      <p:grpSp>
        <p:nvGrpSpPr>
          <p:cNvPr id="2" name="Group 11"/>
          <p:cNvGrpSpPr/>
          <p:nvPr/>
        </p:nvGrpSpPr>
        <p:grpSpPr>
          <a:xfrm>
            <a:off x="2609409" y="479391"/>
            <a:ext cx="3962400" cy="838200"/>
            <a:chOff x="297974" y="419155"/>
            <a:chExt cx="5537002" cy="873568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297974" y="419155"/>
              <a:ext cx="5537002" cy="873568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  <a:sp3d prstMaterial="clear">
              <a:bevelT h="63500"/>
            </a:sp3d>
          </p:spPr>
        </p:sp>
        <p:sp>
          <p:nvSpPr>
            <p:cNvPr id="7" name="Rounded Rectangle 5"/>
            <p:cNvSpPr/>
            <p:nvPr/>
          </p:nvSpPr>
          <p:spPr>
            <a:xfrm>
              <a:off x="323560" y="444741"/>
              <a:ext cx="5398361" cy="82239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B Titr" pitchFamily="2" charset="-78"/>
                </a:rPr>
                <a:t>P.PCI </a:t>
              </a:r>
              <a:r>
                <a:rPr lang="fa-IR" sz="32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B Titr" pitchFamily="2" charset="-78"/>
                </a:rPr>
                <a:t> در سال 95</a:t>
              </a:r>
              <a:endParaRPr lang="en-US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B Titr" pitchFamily="2" charset="-78"/>
              </a:endParaRPr>
            </a:p>
          </p:txBody>
        </p:sp>
      </p:grpSp>
      <p:grpSp>
        <p:nvGrpSpPr>
          <p:cNvPr id="3" name="Groupe 25"/>
          <p:cNvGrpSpPr/>
          <p:nvPr/>
        </p:nvGrpSpPr>
        <p:grpSpPr>
          <a:xfrm rot="153785">
            <a:off x="4458388" y="185764"/>
            <a:ext cx="317663" cy="434854"/>
            <a:chOff x="6324195" y="2380134"/>
            <a:chExt cx="816091" cy="1892292"/>
          </a:xfrm>
          <a:solidFill>
            <a:srgbClr val="002060"/>
          </a:solidFill>
        </p:grpSpPr>
        <p:sp>
          <p:nvSpPr>
            <p:cNvPr id="9" name="Rectangle 11"/>
            <p:cNvSpPr/>
            <p:nvPr/>
          </p:nvSpPr>
          <p:spPr>
            <a:xfrm>
              <a:off x="6680166" y="3333369"/>
              <a:ext cx="105362" cy="93905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891526"/>
                <a:gd name="connsiteX1" fmla="*/ 360040 w 360040"/>
                <a:gd name="connsiteY1" fmla="*/ 0 h 1891526"/>
                <a:gd name="connsiteX2" fmla="*/ 360040 w 360040"/>
                <a:gd name="connsiteY2" fmla="*/ 1691782 h 1891526"/>
                <a:gd name="connsiteX3" fmla="*/ 0 w 360040"/>
                <a:gd name="connsiteY3" fmla="*/ 1691782 h 1891526"/>
                <a:gd name="connsiteX4" fmla="*/ 0 w 360040"/>
                <a:gd name="connsiteY4" fmla="*/ 0 h 1891526"/>
                <a:gd name="connsiteX0" fmla="*/ 0 w 360954"/>
                <a:gd name="connsiteY0" fmla="*/ 0 h 1800769"/>
                <a:gd name="connsiteX1" fmla="*/ 360040 w 360954"/>
                <a:gd name="connsiteY1" fmla="*/ 0 h 1800769"/>
                <a:gd name="connsiteX2" fmla="*/ 360040 w 360954"/>
                <a:gd name="connsiteY2" fmla="*/ 1691782 h 1800769"/>
                <a:gd name="connsiteX3" fmla="*/ 0 w 360954"/>
                <a:gd name="connsiteY3" fmla="*/ 1691782 h 1800769"/>
                <a:gd name="connsiteX4" fmla="*/ 0 w 360954"/>
                <a:gd name="connsiteY4" fmla="*/ 0 h 1800769"/>
                <a:gd name="connsiteX0" fmla="*/ 0 w 360725"/>
                <a:gd name="connsiteY0" fmla="*/ 0 h 1757138"/>
                <a:gd name="connsiteX1" fmla="*/ 360040 w 360725"/>
                <a:gd name="connsiteY1" fmla="*/ 0 h 1757138"/>
                <a:gd name="connsiteX2" fmla="*/ 360040 w 360725"/>
                <a:gd name="connsiteY2" fmla="*/ 1691782 h 1757138"/>
                <a:gd name="connsiteX3" fmla="*/ 0 w 360725"/>
                <a:gd name="connsiteY3" fmla="*/ 1691782 h 1757138"/>
                <a:gd name="connsiteX4" fmla="*/ 0 w 360725"/>
                <a:gd name="connsiteY4" fmla="*/ 0 h 1757138"/>
                <a:gd name="connsiteX0" fmla="*/ 0 w 360725"/>
                <a:gd name="connsiteY0" fmla="*/ 0 h 1760590"/>
                <a:gd name="connsiteX1" fmla="*/ 360040 w 360725"/>
                <a:gd name="connsiteY1" fmla="*/ 0 h 1760590"/>
                <a:gd name="connsiteX2" fmla="*/ 360040 w 360725"/>
                <a:gd name="connsiteY2" fmla="*/ 1705177 h 1760590"/>
                <a:gd name="connsiteX3" fmla="*/ 0 w 360725"/>
                <a:gd name="connsiteY3" fmla="*/ 1691782 h 1760590"/>
                <a:gd name="connsiteX4" fmla="*/ 0 w 360725"/>
                <a:gd name="connsiteY4" fmla="*/ 0 h 176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ysClr val="windowText" lastClr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0" name="Ellipse 34"/>
            <p:cNvSpPr/>
            <p:nvPr/>
          </p:nvSpPr>
          <p:spPr>
            <a:xfrm>
              <a:off x="6324195" y="2969949"/>
              <a:ext cx="816091" cy="702078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7030A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1" name="Ellipse 35"/>
            <p:cNvSpPr/>
            <p:nvPr/>
          </p:nvSpPr>
          <p:spPr>
            <a:xfrm rot="1800000">
              <a:off x="6343308" y="3036225"/>
              <a:ext cx="647605" cy="593913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7030A0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23138" t="19901" r="24571" b="27188"/>
            <a:stretch/>
          </p:blipFill>
          <p:spPr bwMode="auto">
            <a:xfrm rot="19764694">
              <a:off x="6724449" y="3333200"/>
              <a:ext cx="260311" cy="198949"/>
            </a:xfrm>
            <a:prstGeom prst="rect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  <a:extLst/>
          </p:spPr>
        </p:pic>
        <p:sp>
          <p:nvSpPr>
            <p:cNvPr id="13" name="Trapèze 10"/>
            <p:cNvSpPr/>
            <p:nvPr/>
          </p:nvSpPr>
          <p:spPr>
            <a:xfrm>
              <a:off x="6488604" y="2632162"/>
              <a:ext cx="487272" cy="765707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406802"/>
                <a:gd name="connsiteX1" fmla="*/ 228600 w 914400"/>
                <a:gd name="connsiteY1" fmla="*/ 0 h 1406802"/>
                <a:gd name="connsiteX2" fmla="*/ 685800 w 914400"/>
                <a:gd name="connsiteY2" fmla="*/ 0 h 1406802"/>
                <a:gd name="connsiteX3" fmla="*/ 914400 w 914400"/>
                <a:gd name="connsiteY3" fmla="*/ 1216152 h 1406802"/>
                <a:gd name="connsiteX4" fmla="*/ 0 w 914400"/>
                <a:gd name="connsiteY4" fmla="*/ 1216152 h 1406802"/>
                <a:gd name="connsiteX0" fmla="*/ 0 w 914400"/>
                <a:gd name="connsiteY0" fmla="*/ 1216152 h 1436902"/>
                <a:gd name="connsiteX1" fmla="*/ 228600 w 914400"/>
                <a:gd name="connsiteY1" fmla="*/ 0 h 1436902"/>
                <a:gd name="connsiteX2" fmla="*/ 685800 w 914400"/>
                <a:gd name="connsiteY2" fmla="*/ 0 h 1436902"/>
                <a:gd name="connsiteX3" fmla="*/ 914400 w 914400"/>
                <a:gd name="connsiteY3" fmla="*/ 1216152 h 1436902"/>
                <a:gd name="connsiteX4" fmla="*/ 0 w 914400"/>
                <a:gd name="connsiteY4" fmla="*/ 1216152 h 143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7030A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4" name="Ellipse 38"/>
            <p:cNvSpPr/>
            <p:nvPr/>
          </p:nvSpPr>
          <p:spPr>
            <a:xfrm>
              <a:off x="6444208" y="2380134"/>
              <a:ext cx="576064" cy="504056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7030A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5" name="Ellipse 39"/>
            <p:cNvSpPr/>
            <p:nvPr/>
          </p:nvSpPr>
          <p:spPr>
            <a:xfrm>
              <a:off x="6444208" y="2380134"/>
              <a:ext cx="576064" cy="432048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7030A0"/>
                </a:solidFill>
                <a:latin typeface="Times New Roman"/>
                <a:cs typeface="Arial"/>
              </a:endParaRPr>
            </a:p>
          </p:txBody>
        </p:sp>
      </p:grp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86466" y="6043420"/>
            <a:ext cx="792480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rgbClr val="000000"/>
                </a:solidFill>
                <a:latin typeface="Arial"/>
                <a:cs typeface="B Titr" pitchFamily="2" charset="-78"/>
              </a:rPr>
              <a:t>*</a:t>
            </a:r>
            <a:r>
              <a:rPr lang="fa-IR" b="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 از آغاز طرح تا پایان اسفندماه 95،تعداد </a:t>
            </a:r>
            <a:r>
              <a:rPr lang="fa-IR" b="1" dirty="0" smtClean="0">
                <a:solidFill>
                  <a:srgbClr val="000000"/>
                </a:solidFill>
                <a:latin typeface="Arial"/>
                <a:cs typeface="B Nazanin" pitchFamily="2" charset="-78"/>
              </a:rPr>
              <a:t>716 </a:t>
            </a:r>
            <a:r>
              <a:rPr lang="fa-IR" b="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بیمار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P.PCI </a:t>
            </a:r>
            <a:r>
              <a:rPr lang="fa-IR" b="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شده اند.</a:t>
            </a:r>
            <a:endParaRPr lang="fa-IR" b="1" dirty="0">
              <a:solidFill>
                <a:srgbClr val="000000"/>
              </a:solidFill>
              <a:latin typeface="Arial"/>
              <a:cs typeface="B Titr" pitchFamily="2" charset="-78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31088220"/>
              </p:ext>
            </p:extLst>
          </p:nvPr>
        </p:nvGraphicFramePr>
        <p:xfrm>
          <a:off x="539751" y="1554163"/>
          <a:ext cx="7918449" cy="4227777"/>
        </p:xfrm>
        <a:graphic>
          <a:graphicData uri="http://schemas.openxmlformats.org/drawingml/2006/table">
            <a:tbl>
              <a:tblPr rtl="1" firstRow="1" firstCol="1" bandRow="1"/>
              <a:tblGrid>
                <a:gridCol w="11498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31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9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9199">
                  <a:extLst>
                    <a:ext uri="{9D8B030D-6E8A-4147-A177-3AD203B41FA5}">
                      <a16:colId xmlns="" xmlns:a16="http://schemas.microsoft.com/office/drawing/2014/main" val="3412895214"/>
                    </a:ext>
                  </a:extLst>
                </a:gridCol>
                <a:gridCol w="11675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795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70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ماه 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تعداد روزهاي كد </a:t>
                      </a:r>
                      <a:r>
                        <a:rPr lang="fa-IR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247</a:t>
                      </a:r>
                      <a:r>
                        <a:rPr lang="fa-IR" sz="1600" b="1" dirty="0"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 در ماه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kern="1200" dirty="0" smtClean="0"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تعداد </a:t>
                      </a:r>
                      <a:r>
                        <a:rPr lang="en-US" sz="1800" b="1" kern="1200" dirty="0" smtClean="0"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MI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تعداد بیماران وارد شده به طرح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247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تعداد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P.PCI</a:t>
                      </a:r>
                      <a:r>
                        <a:rPr lang="fa-IR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موفق</a:t>
                      </a:r>
                      <a:endParaRPr lang="en-US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 smtClean="0">
                          <a:latin typeface="Times New Roman" pitchFamily="18" charset="0"/>
                          <a:cs typeface="B Nazanin" pitchFamily="2" charset="-78"/>
                        </a:rPr>
                        <a:t>تعداد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 smtClean="0">
                          <a:latin typeface="Times New Roman" pitchFamily="18" charset="0"/>
                          <a:cs typeface="B Nazanin" pitchFamily="2" charset="-78"/>
                        </a:rPr>
                        <a:t>ترومبولتیک تراپی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fa-IR" sz="1800" dirty="0" smtClean="0">
                          <a:latin typeface="Times New Roman" pitchFamily="18" charset="0"/>
                          <a:cs typeface="B Nazanin" pitchFamily="2" charset="-78"/>
                        </a:rPr>
                        <a:t>مهر</a:t>
                      </a:r>
                      <a:endParaRPr lang="en-US" sz="1800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30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74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67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59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7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8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fa-IR" sz="1800" dirty="0" smtClean="0">
                          <a:latin typeface="Times New Roman" pitchFamily="18" charset="0"/>
                          <a:cs typeface="B Nazanin" pitchFamily="2" charset="-78"/>
                        </a:rPr>
                        <a:t>آبان</a:t>
                      </a:r>
                      <a:endParaRPr lang="en-US" sz="1800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30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81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72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63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9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04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fa-IR" sz="1800" dirty="0" smtClean="0">
                          <a:latin typeface="Times New Roman" pitchFamily="18" charset="0"/>
                          <a:cs typeface="B Nazanin" pitchFamily="2" charset="-78"/>
                        </a:rPr>
                        <a:t>آذر</a:t>
                      </a:r>
                      <a:endParaRPr lang="en-US" sz="1800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28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72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65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54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7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8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fa-IR" sz="1800" dirty="0" smtClean="0">
                          <a:latin typeface="Times New Roman" pitchFamily="18" charset="0"/>
                          <a:cs typeface="B Nazanin" pitchFamily="2" charset="-78"/>
                        </a:rPr>
                        <a:t>دی</a:t>
                      </a:r>
                      <a:endParaRPr lang="en-US" sz="1800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25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83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61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54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18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14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fa-IR" sz="1800" dirty="0" smtClean="0">
                          <a:latin typeface="Times New Roman" pitchFamily="18" charset="0"/>
                          <a:cs typeface="B Nazanin" pitchFamily="2" charset="-78"/>
                        </a:rPr>
                        <a:t>بهمن</a:t>
                      </a:r>
                      <a:endParaRPr lang="en-US" sz="1800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30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94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66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54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23(کمبود</a:t>
                      </a:r>
                      <a:r>
                        <a:rPr lang="fa-IR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 استنت)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8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fa-IR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B Nazanin" pitchFamily="2" charset="-78"/>
                        </a:rPr>
                        <a:t>اسفند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23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61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47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30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14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جمع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166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465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2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378</a:t>
                      </a:r>
                      <a:endParaRPr lang="en-US" sz="24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314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78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درصد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92%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52177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929618" cy="3357586"/>
          </a:xfrm>
          <a:scene3d>
            <a:camera prst="obliqueTopRigh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fa-IR" sz="1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ajid Shadow" pitchFamily="2" charset="-78"/>
              </a:rPr>
              <a:t>طرح 247 </a:t>
            </a:r>
            <a:r>
              <a:rPr lang="fa-IR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ajid Shadow" pitchFamily="2" charset="-78"/>
              </a:rPr>
              <a:t/>
            </a:r>
            <a:br>
              <a:rPr lang="fa-IR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ajid Shadow" pitchFamily="2" charset="-78"/>
              </a:rPr>
            </a:br>
            <a:r>
              <a:rPr lang="en-US" sz="88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klin" pitchFamily="2" charset="0"/>
                <a:cs typeface="B Majid Shadow" pitchFamily="2" charset="-78"/>
              </a:rPr>
              <a:t>(Primary PCI)</a:t>
            </a:r>
            <a:r>
              <a:rPr lang="fa-IR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ajid Shadow" pitchFamily="2" charset="-78"/>
              </a:rPr>
              <a:t/>
            </a:r>
            <a:br>
              <a:rPr lang="fa-IR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ajid Shadow" pitchFamily="2" charset="-78"/>
              </a:rPr>
            </a:br>
            <a:endParaRPr lang="fa-IR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ajid Shadow" pitchFamily="2" charset="-78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42910" y="4286256"/>
            <a:ext cx="7929618" cy="1714512"/>
          </a:xfrm>
        </p:spPr>
        <p:txBody>
          <a:bodyPr/>
          <a:lstStyle/>
          <a:p>
            <a:r>
              <a:rPr lang="fa-IR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itchFamily="2" charset="-78"/>
              </a:rPr>
              <a:t>دکتر علیرضا رای </a:t>
            </a:r>
          </a:p>
          <a:p>
            <a:r>
              <a:rPr lang="fa-IR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itchFamily="2" charset="-78"/>
              </a:rPr>
              <a:t>فلوشیپ اینترونشنال کاردیولوژی </a:t>
            </a:r>
          </a:p>
          <a:p>
            <a:r>
              <a:rPr lang="fa-IR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itchFamily="2" charset="-78"/>
              </a:rPr>
              <a:t> دانشیار دانشگاه علوم پزشکی کرمانشاه </a:t>
            </a:r>
            <a:endParaRPr lang="fa-IR" b="1" dirty="0">
              <a:ln>
                <a:solidFill>
                  <a:schemeClr val="bg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zanin" pitchFamily="2" charset="-78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231763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8229600" y="2971800"/>
            <a:ext cx="685800" cy="3048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73'</a:t>
            </a:r>
            <a:endParaRPr lang="fa-IR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kern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B Nazanin" pitchFamily="2" charset="-78"/>
              </a:rPr>
              <a:t>Door </a:t>
            </a:r>
            <a:r>
              <a:rPr lang="en-US" sz="320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B Nazanin" pitchFamily="2" charset="-78"/>
              </a:rPr>
              <a:t>To Device </a:t>
            </a:r>
            <a:r>
              <a:rPr lang="en-US" sz="3200" b="1" kern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B Nazanin" pitchFamily="2" charset="-78"/>
              </a:rPr>
              <a:t>Time</a:t>
            </a:r>
            <a:r>
              <a:rPr lang="fa-IR" sz="3200" b="1" kern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B Nazanin" pitchFamily="2" charset="-78"/>
              </a:rPr>
              <a:t/>
            </a:r>
            <a:br>
              <a:rPr lang="fa-IR" sz="3200" b="1" kern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B Nazanin" pitchFamily="2" charset="-78"/>
              </a:rPr>
            </a:br>
            <a:r>
              <a:rPr lang="fa-IR" sz="3200" b="1" kern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B Nazanin" pitchFamily="2" charset="-78"/>
              </a:rPr>
              <a:t>در سال 95</a:t>
            </a:r>
            <a:endParaRPr lang="fa-IR" sz="6000" dirty="0"/>
          </a:p>
        </p:txBody>
      </p:sp>
    </p:spTree>
    <p:extLst>
      <p:ext uri="{BB962C8B-B14F-4D97-AF65-F5344CB8AC3E}">
        <p14:creationId xmlns="" xmlns:p14="http://schemas.microsoft.com/office/powerpoint/2010/main" val="825632705"/>
      </p:ext>
    </p:extLst>
  </p:cSld>
  <p:clrMapOvr>
    <a:masterClrMapping/>
  </p:clrMapOvr>
  <p:transition spd="slow"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43852118"/>
              </p:ext>
            </p:extLst>
          </p:nvPr>
        </p:nvGraphicFramePr>
        <p:xfrm>
          <a:off x="149574" y="152399"/>
          <a:ext cx="8994427" cy="6655462"/>
        </p:xfrm>
        <a:graphic>
          <a:graphicData uri="http://schemas.openxmlformats.org/drawingml/2006/table">
            <a:tbl>
              <a:tblPr rtl="1" firstRow="1" bandRow="1">
                <a:gradFill rotWithShape="1">
                  <a:gsLst>
                    <a:gs pos="0">
                      <a:srgbClr val="DAEDEF">
                        <a:tint val="50000"/>
                        <a:satMod val="300000"/>
                      </a:srgbClr>
                    </a:gs>
                    <a:gs pos="35000">
                      <a:srgbClr val="DAEDEF">
                        <a:tint val="37000"/>
                        <a:satMod val="300000"/>
                      </a:srgbClr>
                    </a:gs>
                    <a:gs pos="100000">
                      <a:srgbClr val="DAEDE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8672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96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55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43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4332">
                  <a:extLst>
                    <a:ext uri="{9D8B030D-6E8A-4147-A177-3AD203B41FA5}">
                      <a16:colId xmlns="" xmlns:a16="http://schemas.microsoft.com/office/drawing/2014/main" val="3132394341"/>
                    </a:ext>
                  </a:extLst>
                </a:gridCol>
                <a:gridCol w="694332">
                  <a:extLst>
                    <a:ext uri="{9D8B030D-6E8A-4147-A177-3AD203B41FA5}">
                      <a16:colId xmlns="" xmlns:a16="http://schemas.microsoft.com/office/drawing/2014/main" val="3300106543"/>
                    </a:ext>
                  </a:extLst>
                </a:gridCol>
                <a:gridCol w="60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501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1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9904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5698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9102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5949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5954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B Nazanin" pitchFamily="2" charset="-78"/>
                        </a:rPr>
                        <a:t>ماه</a:t>
                      </a:r>
                      <a:endParaRPr lang="en-US" sz="20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B Nazanin" pitchFamily="2" charset="-78"/>
                        </a:rPr>
                        <a:t>روزهای فعال 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vert="vert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B Nazanin" pitchFamily="2" charset="-78"/>
                        </a:rPr>
                        <a:t>درصدپوشش کد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vert="vert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B Nazanin" pitchFamily="2" charset="-78"/>
                        </a:rPr>
                        <a:t>تعداد کل </a:t>
                      </a:r>
                      <a:r>
                        <a:rPr lang="en-US" sz="105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B Nazanin" pitchFamily="2" charset="-78"/>
                        </a:rPr>
                        <a:t>MI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vert="vert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تعداد بیماران وارد شده به طرح</a:t>
                      </a:r>
                      <a:endParaRPr lang="en-US" sz="105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vert="vert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درصد ورود به طرح</a:t>
                      </a:r>
                      <a:endParaRPr lang="en-US" sz="105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vert="vert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B Nazanin" pitchFamily="2" charset="-78"/>
                        </a:rPr>
                        <a:t>تعداد </a:t>
                      </a:r>
                      <a:r>
                        <a:rPr lang="en-US" sz="105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B Nazanin" pitchFamily="2" charset="-78"/>
                        </a:rPr>
                        <a:t>PPCI</a:t>
                      </a: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موفق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vert="vert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B Nazanin" pitchFamily="2" charset="-78"/>
                        </a:rPr>
                        <a:t>درصد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B Nazanin" pitchFamily="2" charset="-78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B Nazanin" pitchFamily="2" charset="-78"/>
                        </a:rPr>
                        <a:t>PCI</a:t>
                      </a:r>
                      <a:endParaRPr lang="fa-IR" sz="105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B Nazanin" pitchFamily="2" charset="-78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موفق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vert="vert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B Nazanin" pitchFamily="2" charset="-78"/>
                        </a:rPr>
                        <a:t>ترومبولتیک </a:t>
                      </a:r>
                      <a:r>
                        <a:rPr lang="fa-IR" sz="105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B Nazanin" pitchFamily="2" charset="-78"/>
                        </a:rPr>
                        <a:t>تراپی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vert="vert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B Nazanin" pitchFamily="2" charset="-78"/>
                        </a:rPr>
                        <a:t>مورتالیتی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vert="vert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71755" marR="71755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B Nazanin" pitchFamily="2" charset="-78"/>
                        </a:rPr>
                        <a:t>زمان از </a:t>
                      </a:r>
                      <a:r>
                        <a:rPr lang="fa-IR" sz="105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B Nazanin" pitchFamily="2" charset="-78"/>
                        </a:rPr>
                        <a:t>اعلام کد247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vert="vert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B Nazanin" pitchFamily="2" charset="-78"/>
                        </a:rPr>
                        <a:t>زن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vert="vert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B Nazanin" pitchFamily="2" charset="-78"/>
                        </a:rPr>
                        <a:t>مرد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vert="vert" anchor="ctr">
                    <a:lnL>
                      <a:noFill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18 آبان 94</a:t>
                      </a:r>
                      <a:endParaRPr lang="en-US" sz="12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 dirty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13</a:t>
                      </a:r>
                      <a:endParaRPr lang="en-US" sz="12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100%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25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24</a:t>
                      </a:r>
                      <a:endParaRPr lang="en-US" sz="16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96%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21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84%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7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0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a-IR" sz="1800" b="1" baseline="0" dirty="0" smtClean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َ51</a:t>
                      </a:r>
                      <a:endParaRPr lang="fa-IR" b="1" baseline="0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8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13</a:t>
                      </a:r>
                      <a:endParaRPr lang="en-US" sz="14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آذر94</a:t>
                      </a:r>
                      <a:endParaRPr lang="en-US" sz="12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 dirty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25</a:t>
                      </a:r>
                      <a:endParaRPr lang="en-US" sz="12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83%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76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62</a:t>
                      </a:r>
                      <a:endParaRPr lang="en-US" sz="16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82%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54</a:t>
                      </a:r>
                      <a:endParaRPr lang="en-US" sz="12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70%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14</a:t>
                      </a:r>
                      <a:endParaRPr lang="en-US" sz="17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baseline="0" dirty="0" smtClean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َ61</a:t>
                      </a:r>
                      <a:endParaRPr lang="fa-IR" b="1" baseline="0" dirty="0" smtClean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13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40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baseline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دی94</a:t>
                      </a:r>
                      <a:endParaRPr lang="en-US" sz="1200" b="1" kern="1200" baseline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 dirty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24</a:t>
                      </a:r>
                      <a:endParaRPr lang="en-US" sz="12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80%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73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59</a:t>
                      </a:r>
                      <a:endParaRPr lang="en-US" sz="16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81%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39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53%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14</a:t>
                      </a:r>
                      <a:endParaRPr lang="en-US" sz="17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3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baseline="0" dirty="0" smtClean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َ56</a:t>
                      </a:r>
                      <a:endParaRPr lang="fa-IR" b="1" baseline="0" dirty="0" smtClean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16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23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1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baseline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بهمن94</a:t>
                      </a:r>
                      <a:endParaRPr lang="en-US" sz="1200" b="1" kern="1200" baseline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 dirty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20</a:t>
                      </a:r>
                      <a:endParaRPr lang="en-US" sz="12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 dirty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67%</a:t>
                      </a:r>
                      <a:endParaRPr lang="en-US" sz="12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64</a:t>
                      </a:r>
                      <a:endParaRPr lang="en-US" sz="12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57</a:t>
                      </a:r>
                      <a:endParaRPr lang="en-US" sz="16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89%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38</a:t>
                      </a:r>
                      <a:endParaRPr lang="en-US" sz="12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59%</a:t>
                      </a:r>
                      <a:endParaRPr lang="en-US" sz="12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 baseline="0" dirty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7</a:t>
                      </a:r>
                      <a:endParaRPr lang="en-US" sz="17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baseline="0" dirty="0" smtClean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َ69</a:t>
                      </a:r>
                      <a:endParaRPr lang="fa-IR" b="1" baseline="0" dirty="0" smtClean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10</a:t>
                      </a:r>
                      <a:endParaRPr lang="en-US" sz="14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28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1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اسفند94</a:t>
                      </a:r>
                      <a:endParaRPr lang="en-US" sz="12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 dirty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23</a:t>
                      </a:r>
                      <a:endParaRPr lang="en-US" sz="12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 dirty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79%</a:t>
                      </a:r>
                      <a:endParaRPr lang="en-US" sz="12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60</a:t>
                      </a:r>
                      <a:endParaRPr lang="en-US" sz="12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45</a:t>
                      </a:r>
                      <a:endParaRPr lang="en-US" sz="16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75%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34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57%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 baseline="0" dirty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15</a:t>
                      </a:r>
                      <a:endParaRPr lang="en-US" sz="17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</a:t>
                      </a:r>
                      <a:endParaRPr lang="en-US" sz="14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baseline="0" dirty="0" smtClean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َ78</a:t>
                      </a:r>
                      <a:endParaRPr lang="fa-IR" b="1" baseline="0" dirty="0" smtClean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7</a:t>
                      </a:r>
                      <a:endParaRPr lang="en-US" sz="14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27</a:t>
                      </a:r>
                      <a:endParaRPr lang="en-US" sz="14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1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baseline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فروردین95*</a:t>
                      </a:r>
                      <a:endParaRPr lang="en-US" sz="1200" b="1" kern="1200" baseline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17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55%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54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26</a:t>
                      </a:r>
                      <a:endParaRPr lang="en-US" sz="16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48%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18</a:t>
                      </a:r>
                      <a:r>
                        <a:rPr lang="fa-IR" sz="1400" b="1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*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35%</a:t>
                      </a:r>
                      <a:r>
                        <a:rPr lang="fa-IR" sz="1400" b="1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*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28</a:t>
                      </a:r>
                      <a:r>
                        <a:rPr lang="fa-IR" sz="1700" b="1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*</a:t>
                      </a:r>
                      <a:endParaRPr lang="en-US" sz="17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4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baseline="0" dirty="0" smtClean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َ71</a:t>
                      </a:r>
                      <a:endParaRPr lang="fa-IR" b="1" baseline="0" dirty="0" smtClean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3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15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1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اردیبهشت95*</a:t>
                      </a:r>
                      <a:endParaRPr lang="en-US" sz="12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21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68%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57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38</a:t>
                      </a:r>
                      <a:endParaRPr lang="en-US" sz="16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67%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22</a:t>
                      </a:r>
                      <a:r>
                        <a:rPr lang="fa-IR" sz="1400" b="1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*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37%</a:t>
                      </a:r>
                      <a:r>
                        <a:rPr lang="fa-IR" sz="1400" b="1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*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19</a:t>
                      </a:r>
                      <a:r>
                        <a:rPr lang="fa-IR" sz="1700" b="1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*</a:t>
                      </a:r>
                      <a:endParaRPr lang="en-US" sz="17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0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baseline="0" dirty="0" smtClean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َ78</a:t>
                      </a:r>
                      <a:endParaRPr lang="fa-IR" b="1" baseline="0" dirty="0" smtClean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5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17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1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baseline="0">
                          <a:latin typeface="Times New Roman" pitchFamily="18" charset="0"/>
                          <a:cs typeface="B Nazanin" pitchFamily="2" charset="-78"/>
                        </a:rPr>
                        <a:t>خرداد95*</a:t>
                      </a:r>
                      <a:endParaRPr lang="en-US" sz="11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18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58%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75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48</a:t>
                      </a:r>
                      <a:endParaRPr lang="en-US" sz="16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64%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32</a:t>
                      </a:r>
                      <a:r>
                        <a:rPr lang="fa-IR" sz="1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*</a:t>
                      </a:r>
                      <a:endParaRPr lang="en-US" sz="12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46%</a:t>
                      </a:r>
                      <a:r>
                        <a:rPr lang="fa-IR" sz="1400" b="1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*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 baseline="0" dirty="0" smtClean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24</a:t>
                      </a:r>
                      <a:r>
                        <a:rPr lang="fa-IR" sz="17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*</a:t>
                      </a:r>
                      <a:endParaRPr lang="en-US" sz="17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baseline="0" dirty="0" smtClean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َ75</a:t>
                      </a:r>
                      <a:endParaRPr lang="fa-IR" b="1" baseline="0" dirty="0" smtClean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8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24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1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baseline="0">
                          <a:latin typeface="Times New Roman" pitchFamily="18" charset="0"/>
                          <a:cs typeface="B Nazanin" pitchFamily="2" charset="-78"/>
                        </a:rPr>
                        <a:t>تیر 95</a:t>
                      </a:r>
                      <a:endParaRPr lang="en-US" sz="11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24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77%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65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55</a:t>
                      </a:r>
                      <a:endParaRPr lang="en-US" sz="16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85%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40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62%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10</a:t>
                      </a:r>
                      <a:endParaRPr lang="en-US" sz="17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baseline="0" dirty="0" smtClean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َ66</a:t>
                      </a:r>
                      <a:endParaRPr lang="fa-IR" b="1" baseline="0" dirty="0" smtClean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8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32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1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baseline="0" dirty="0">
                          <a:latin typeface="Times New Roman" pitchFamily="18" charset="0"/>
                          <a:cs typeface="B Nazanin" pitchFamily="2" charset="-78"/>
                        </a:rPr>
                        <a:t>مرداد95</a:t>
                      </a:r>
                      <a:endParaRPr lang="en-US" sz="11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24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77%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66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61</a:t>
                      </a:r>
                      <a:endParaRPr lang="en-US" sz="16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92%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43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65%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5</a:t>
                      </a:r>
                      <a:endParaRPr lang="en-US" sz="17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0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baseline="0" dirty="0" smtClean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َ72</a:t>
                      </a:r>
                      <a:endParaRPr lang="fa-IR" b="1" baseline="0" dirty="0" smtClean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12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31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1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baseline="0">
                          <a:latin typeface="Times New Roman" pitchFamily="18" charset="0"/>
                          <a:cs typeface="B Nazanin" pitchFamily="2" charset="-78"/>
                        </a:rPr>
                        <a:t>شهریور95</a:t>
                      </a:r>
                      <a:endParaRPr lang="en-US" sz="11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 dirty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31</a:t>
                      </a:r>
                      <a:endParaRPr lang="en-US" sz="12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100%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72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68</a:t>
                      </a:r>
                      <a:endParaRPr lang="en-US" sz="16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94%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61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85%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4</a:t>
                      </a:r>
                      <a:endParaRPr lang="en-US" sz="17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0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baseline="0" dirty="0" smtClean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َ69</a:t>
                      </a:r>
                      <a:endParaRPr lang="fa-IR" b="1" baseline="0" dirty="0" smtClean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10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51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1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baseline="0">
                          <a:latin typeface="Times New Roman" pitchFamily="18" charset="0"/>
                          <a:cs typeface="B Nazanin" pitchFamily="2" charset="-78"/>
                        </a:rPr>
                        <a:t>مهر95</a:t>
                      </a:r>
                      <a:endParaRPr lang="en-US" sz="11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30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100%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74</a:t>
                      </a:r>
                      <a:endParaRPr lang="en-US" sz="12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67</a:t>
                      </a:r>
                      <a:endParaRPr lang="en-US" sz="16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91%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59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80%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7</a:t>
                      </a:r>
                      <a:endParaRPr lang="en-US" sz="17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a-IR" sz="1800" b="1" baseline="0" dirty="0" smtClean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َ79</a:t>
                      </a:r>
                      <a:endParaRPr lang="fa-IR" b="1" baseline="0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13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46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1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baseline="0">
                          <a:latin typeface="Times New Roman" pitchFamily="18" charset="0"/>
                          <a:cs typeface="B Nazanin" pitchFamily="2" charset="-78"/>
                        </a:rPr>
                        <a:t>آبان 95</a:t>
                      </a:r>
                      <a:endParaRPr lang="en-US" sz="11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30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100%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81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72</a:t>
                      </a:r>
                      <a:endParaRPr lang="en-US" sz="16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89%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63</a:t>
                      </a:r>
                      <a:endParaRPr lang="en-US" sz="12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77%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9</a:t>
                      </a:r>
                      <a:endParaRPr lang="en-US" sz="17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4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baseline="0" dirty="0" smtClean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َ61</a:t>
                      </a:r>
                      <a:endParaRPr lang="fa-IR" b="1" baseline="0" dirty="0" smtClean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12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51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1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baseline="0">
                          <a:latin typeface="Times New Roman" pitchFamily="18" charset="0"/>
                          <a:cs typeface="B Nazanin" pitchFamily="2" charset="-78"/>
                        </a:rPr>
                        <a:t>آذر 95</a:t>
                      </a:r>
                      <a:endParaRPr lang="en-US" sz="11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28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93%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72</a:t>
                      </a:r>
                      <a:endParaRPr lang="en-US" sz="12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65</a:t>
                      </a:r>
                      <a:endParaRPr lang="en-US" sz="16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90%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54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75%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7</a:t>
                      </a:r>
                      <a:endParaRPr lang="en-US" sz="17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baseline="0" dirty="0" smtClean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َ75</a:t>
                      </a:r>
                      <a:endParaRPr lang="fa-IR" b="1" baseline="0" dirty="0" smtClean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16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38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91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baseline="0">
                          <a:latin typeface="Times New Roman" pitchFamily="18" charset="0"/>
                          <a:cs typeface="B Nazanin" pitchFamily="2" charset="-78"/>
                        </a:rPr>
                        <a:t>دی 95</a:t>
                      </a:r>
                      <a:endParaRPr lang="en-US" sz="11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25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83%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83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61</a:t>
                      </a:r>
                      <a:endParaRPr lang="en-US" sz="16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73%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54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73%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 baseline="0" dirty="0" smtClean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18</a:t>
                      </a:r>
                      <a:endParaRPr lang="en-US" sz="17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baseline="0" dirty="0" smtClean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َ75</a:t>
                      </a:r>
                      <a:endParaRPr lang="fa-IR" b="1" baseline="0" dirty="0" smtClean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13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41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91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baseline="0">
                          <a:latin typeface="Times New Roman" pitchFamily="18" charset="0"/>
                          <a:cs typeface="B Nazanin" pitchFamily="2" charset="-78"/>
                        </a:rPr>
                        <a:t>بهمن95</a:t>
                      </a:r>
                      <a:endParaRPr lang="en-US" sz="11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30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100%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94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66</a:t>
                      </a:r>
                      <a:endParaRPr lang="en-US" sz="16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70%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54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58%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 baseline="0" dirty="0" smtClean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23</a:t>
                      </a:r>
                      <a:endParaRPr lang="en-US" sz="17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baseline="0" dirty="0" smtClean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َ86</a:t>
                      </a:r>
                      <a:endParaRPr lang="fa-IR" b="1" baseline="0" dirty="0" smtClean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16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38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91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baseline="0" dirty="0">
                          <a:latin typeface="Times New Roman" pitchFamily="18" charset="0"/>
                          <a:cs typeface="B Nazanin" pitchFamily="2" charset="-78"/>
                        </a:rPr>
                        <a:t>اسفند 95</a:t>
                      </a:r>
                      <a:endParaRPr lang="en-US" sz="11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23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77%</a:t>
                      </a:r>
                      <a:endParaRPr lang="en-US" sz="12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61</a:t>
                      </a:r>
                      <a:endParaRPr lang="en-US" sz="12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47</a:t>
                      </a:r>
                      <a:endParaRPr lang="en-US" sz="16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+mn-cs"/>
                        </a:rPr>
                        <a:t>77%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30</a:t>
                      </a:r>
                      <a:endParaRPr lang="en-US" sz="12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58%</a:t>
                      </a:r>
                      <a:endParaRPr lang="en-US" sz="12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 baseline="0" dirty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14</a:t>
                      </a:r>
                      <a:endParaRPr lang="en-US" sz="17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</a:t>
                      </a:r>
                      <a:endParaRPr lang="en-US" sz="14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baseline="0" dirty="0" smtClean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َ74</a:t>
                      </a:r>
                      <a:endParaRPr lang="fa-IR" b="1" baseline="0" dirty="0" smtClean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6</a:t>
                      </a:r>
                      <a:endParaRPr lang="en-US" sz="1400" b="1" baseline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24</a:t>
                      </a:r>
                      <a:endParaRPr lang="en-US" sz="14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41904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baseline="0" dirty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جمع/میانگین</a:t>
                      </a:r>
                      <a:r>
                        <a:rPr lang="fa-IR" sz="1200" b="1" baseline="0" dirty="0" smtClean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/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baseline="0" dirty="0" smtClean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درصد</a:t>
                      </a:r>
                      <a:endParaRPr lang="en-US" sz="1200" b="1" baseline="0" dirty="0"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vert="vert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406</a:t>
                      </a:r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82%</a:t>
                      </a:r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1152</a:t>
                      </a:r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921</a:t>
                      </a:r>
                      <a:endParaRPr lang="en-US" sz="1800" b="1" kern="1200" baseline="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79.9%</a:t>
                      </a:r>
                      <a:endParaRPr lang="en-US" sz="1800" b="1" kern="1200" baseline="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716</a:t>
                      </a:r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62%</a:t>
                      </a:r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219</a:t>
                      </a:r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22</a:t>
                      </a:r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baseline="0" smtClean="0"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َ69</a:t>
                      </a:r>
                      <a:endParaRPr lang="fa-IR" b="1" baseline="0" dirty="0" smtClean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176</a:t>
                      </a:r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539</a:t>
                      </a:r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45327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3%</a:t>
                      </a:r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25%</a:t>
                      </a:r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75%</a:t>
                      </a:r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855871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74693" y="403191"/>
            <a:ext cx="4103295" cy="838200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sp>
      <p:grpSp>
        <p:nvGrpSpPr>
          <p:cNvPr id="2" name="Group 11"/>
          <p:cNvGrpSpPr/>
          <p:nvPr/>
        </p:nvGrpSpPr>
        <p:grpSpPr>
          <a:xfrm>
            <a:off x="2609409" y="479391"/>
            <a:ext cx="3962400" cy="838200"/>
            <a:chOff x="297974" y="419155"/>
            <a:chExt cx="5537002" cy="873568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297974" y="419155"/>
              <a:ext cx="5537002" cy="873568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  <a:sp3d prstMaterial="clear">
              <a:bevelT h="63500"/>
            </a:sp3d>
          </p:spPr>
        </p:sp>
        <p:sp>
          <p:nvSpPr>
            <p:cNvPr id="7" name="Rounded Rectangle 5"/>
            <p:cNvSpPr/>
            <p:nvPr/>
          </p:nvSpPr>
          <p:spPr>
            <a:xfrm>
              <a:off x="323560" y="444741"/>
              <a:ext cx="5398361" cy="82239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Times New Roman" pitchFamily="18" charset="0"/>
                  <a:cs typeface="B Titr" pitchFamily="2" charset="-78"/>
                </a:rPr>
                <a:t>P.PCI </a:t>
              </a:r>
              <a:r>
                <a:rPr kumimoji="0" lang="fa-IR" sz="3200" b="1" i="0" u="none" strike="noStrike" kern="1200" cap="none" spc="0" normalizeH="0" baseline="0" noProof="0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Times New Roman" pitchFamily="18" charset="0"/>
                  <a:cs typeface="B Titr" pitchFamily="2" charset="-78"/>
                </a:rPr>
                <a:t> در سال </a:t>
              </a:r>
              <a:r>
                <a:rPr kumimoji="0" lang="fa-IR" sz="3200" b="1" i="0" u="none" strike="noStrike" kern="1200" cap="none" spc="0" normalizeH="0" baseline="0" noProof="0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Times New Roman" pitchFamily="18" charset="0"/>
                  <a:cs typeface="B Titr" pitchFamily="2" charset="-78"/>
                </a:rPr>
                <a:t>96</a:t>
              </a:r>
              <a:endParaRPr kumimoji="0" lang="en-US" sz="32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B Titr" pitchFamily="2" charset="-78"/>
              </a:endParaRPr>
            </a:p>
          </p:txBody>
        </p:sp>
      </p:grpSp>
      <p:grpSp>
        <p:nvGrpSpPr>
          <p:cNvPr id="3" name="Groupe 25"/>
          <p:cNvGrpSpPr/>
          <p:nvPr/>
        </p:nvGrpSpPr>
        <p:grpSpPr>
          <a:xfrm rot="153785">
            <a:off x="4458388" y="185764"/>
            <a:ext cx="317663" cy="434854"/>
            <a:chOff x="6324195" y="2380134"/>
            <a:chExt cx="816091" cy="1892292"/>
          </a:xfrm>
          <a:solidFill>
            <a:srgbClr val="002060"/>
          </a:solidFill>
        </p:grpSpPr>
        <p:sp>
          <p:nvSpPr>
            <p:cNvPr id="9" name="Rectangle 11"/>
            <p:cNvSpPr/>
            <p:nvPr/>
          </p:nvSpPr>
          <p:spPr>
            <a:xfrm>
              <a:off x="6680166" y="3333369"/>
              <a:ext cx="105362" cy="93905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891526"/>
                <a:gd name="connsiteX1" fmla="*/ 360040 w 360040"/>
                <a:gd name="connsiteY1" fmla="*/ 0 h 1891526"/>
                <a:gd name="connsiteX2" fmla="*/ 360040 w 360040"/>
                <a:gd name="connsiteY2" fmla="*/ 1691782 h 1891526"/>
                <a:gd name="connsiteX3" fmla="*/ 0 w 360040"/>
                <a:gd name="connsiteY3" fmla="*/ 1691782 h 1891526"/>
                <a:gd name="connsiteX4" fmla="*/ 0 w 360040"/>
                <a:gd name="connsiteY4" fmla="*/ 0 h 1891526"/>
                <a:gd name="connsiteX0" fmla="*/ 0 w 360954"/>
                <a:gd name="connsiteY0" fmla="*/ 0 h 1800769"/>
                <a:gd name="connsiteX1" fmla="*/ 360040 w 360954"/>
                <a:gd name="connsiteY1" fmla="*/ 0 h 1800769"/>
                <a:gd name="connsiteX2" fmla="*/ 360040 w 360954"/>
                <a:gd name="connsiteY2" fmla="*/ 1691782 h 1800769"/>
                <a:gd name="connsiteX3" fmla="*/ 0 w 360954"/>
                <a:gd name="connsiteY3" fmla="*/ 1691782 h 1800769"/>
                <a:gd name="connsiteX4" fmla="*/ 0 w 360954"/>
                <a:gd name="connsiteY4" fmla="*/ 0 h 1800769"/>
                <a:gd name="connsiteX0" fmla="*/ 0 w 360725"/>
                <a:gd name="connsiteY0" fmla="*/ 0 h 1757138"/>
                <a:gd name="connsiteX1" fmla="*/ 360040 w 360725"/>
                <a:gd name="connsiteY1" fmla="*/ 0 h 1757138"/>
                <a:gd name="connsiteX2" fmla="*/ 360040 w 360725"/>
                <a:gd name="connsiteY2" fmla="*/ 1691782 h 1757138"/>
                <a:gd name="connsiteX3" fmla="*/ 0 w 360725"/>
                <a:gd name="connsiteY3" fmla="*/ 1691782 h 1757138"/>
                <a:gd name="connsiteX4" fmla="*/ 0 w 360725"/>
                <a:gd name="connsiteY4" fmla="*/ 0 h 1757138"/>
                <a:gd name="connsiteX0" fmla="*/ 0 w 360725"/>
                <a:gd name="connsiteY0" fmla="*/ 0 h 1760590"/>
                <a:gd name="connsiteX1" fmla="*/ 360040 w 360725"/>
                <a:gd name="connsiteY1" fmla="*/ 0 h 1760590"/>
                <a:gd name="connsiteX2" fmla="*/ 360040 w 360725"/>
                <a:gd name="connsiteY2" fmla="*/ 1705177 h 1760590"/>
                <a:gd name="connsiteX3" fmla="*/ 0 w 360725"/>
                <a:gd name="connsiteY3" fmla="*/ 1691782 h 1760590"/>
                <a:gd name="connsiteX4" fmla="*/ 0 w 360725"/>
                <a:gd name="connsiteY4" fmla="*/ 0 h 176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Arial"/>
              </a:endParaRPr>
            </a:p>
          </p:txBody>
        </p:sp>
        <p:sp>
          <p:nvSpPr>
            <p:cNvPr id="10" name="Ellipse 34"/>
            <p:cNvSpPr/>
            <p:nvPr/>
          </p:nvSpPr>
          <p:spPr>
            <a:xfrm>
              <a:off x="6324195" y="2969949"/>
              <a:ext cx="816091" cy="702078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Arial"/>
              </a:endParaRPr>
            </a:p>
          </p:txBody>
        </p:sp>
        <p:sp>
          <p:nvSpPr>
            <p:cNvPr id="11" name="Ellipse 35"/>
            <p:cNvSpPr/>
            <p:nvPr/>
          </p:nvSpPr>
          <p:spPr>
            <a:xfrm rot="1800000">
              <a:off x="6343308" y="3036225"/>
              <a:ext cx="647605" cy="593913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Arial"/>
              </a:endParaRPr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23138" t="19901" r="24571" b="27188"/>
            <a:stretch/>
          </p:blipFill>
          <p:spPr bwMode="auto">
            <a:xfrm rot="19764694">
              <a:off x="6724449" y="3333200"/>
              <a:ext cx="260311" cy="198949"/>
            </a:xfrm>
            <a:prstGeom prst="rect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  <a:extLst/>
          </p:spPr>
        </p:pic>
        <p:sp>
          <p:nvSpPr>
            <p:cNvPr id="13" name="Trapèze 10"/>
            <p:cNvSpPr/>
            <p:nvPr/>
          </p:nvSpPr>
          <p:spPr>
            <a:xfrm>
              <a:off x="6488604" y="2632162"/>
              <a:ext cx="487272" cy="765707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406802"/>
                <a:gd name="connsiteX1" fmla="*/ 228600 w 914400"/>
                <a:gd name="connsiteY1" fmla="*/ 0 h 1406802"/>
                <a:gd name="connsiteX2" fmla="*/ 685800 w 914400"/>
                <a:gd name="connsiteY2" fmla="*/ 0 h 1406802"/>
                <a:gd name="connsiteX3" fmla="*/ 914400 w 914400"/>
                <a:gd name="connsiteY3" fmla="*/ 1216152 h 1406802"/>
                <a:gd name="connsiteX4" fmla="*/ 0 w 914400"/>
                <a:gd name="connsiteY4" fmla="*/ 1216152 h 1406802"/>
                <a:gd name="connsiteX0" fmla="*/ 0 w 914400"/>
                <a:gd name="connsiteY0" fmla="*/ 1216152 h 1436902"/>
                <a:gd name="connsiteX1" fmla="*/ 228600 w 914400"/>
                <a:gd name="connsiteY1" fmla="*/ 0 h 1436902"/>
                <a:gd name="connsiteX2" fmla="*/ 685800 w 914400"/>
                <a:gd name="connsiteY2" fmla="*/ 0 h 1436902"/>
                <a:gd name="connsiteX3" fmla="*/ 914400 w 914400"/>
                <a:gd name="connsiteY3" fmla="*/ 1216152 h 1436902"/>
                <a:gd name="connsiteX4" fmla="*/ 0 w 914400"/>
                <a:gd name="connsiteY4" fmla="*/ 1216152 h 143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Arial"/>
              </a:endParaRPr>
            </a:p>
          </p:txBody>
        </p:sp>
        <p:sp>
          <p:nvSpPr>
            <p:cNvPr id="14" name="Ellipse 38"/>
            <p:cNvSpPr/>
            <p:nvPr/>
          </p:nvSpPr>
          <p:spPr>
            <a:xfrm>
              <a:off x="6444208" y="2380134"/>
              <a:ext cx="576064" cy="504056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Arial"/>
              </a:endParaRPr>
            </a:p>
          </p:txBody>
        </p:sp>
        <p:sp>
          <p:nvSpPr>
            <p:cNvPr id="15" name="Ellipse 39"/>
            <p:cNvSpPr/>
            <p:nvPr/>
          </p:nvSpPr>
          <p:spPr>
            <a:xfrm>
              <a:off x="6444208" y="2380134"/>
              <a:ext cx="576064" cy="432048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Arial"/>
              </a:endParaRP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6405688"/>
              </p:ext>
            </p:extLst>
          </p:nvPr>
        </p:nvGraphicFramePr>
        <p:xfrm>
          <a:off x="647701" y="2047188"/>
          <a:ext cx="7918449" cy="3578118"/>
        </p:xfrm>
        <a:graphic>
          <a:graphicData uri="http://schemas.openxmlformats.org/drawingml/2006/table">
            <a:tbl>
              <a:tblPr rtl="1" firstRow="1" firstCol="1" bandRow="1"/>
              <a:tblGrid>
                <a:gridCol w="14888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34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6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56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42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007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177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Nazanin" pitchFamily="2" charset="-78"/>
                        </a:rPr>
                        <a:t>ماه </a:t>
                      </a:r>
                      <a:endParaRPr lang="en-US" sz="2000" dirty="0">
                        <a:effectLst/>
                        <a:latin typeface="B Nazanin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itchFamily="2" charset="-78"/>
                        </a:rPr>
                        <a:t>تعداد روزهاي كد </a:t>
                      </a: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247</a:t>
                      </a:r>
                      <a:endParaRPr lang="en-US" sz="1600" dirty="0">
                        <a:effectLst/>
                        <a:latin typeface="B Nazanin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baseline="0" dirty="0" smtClean="0"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تعداد </a:t>
                      </a:r>
                      <a:r>
                        <a:rPr lang="en-US" sz="2000" kern="1200" baseline="0" dirty="0" smtClean="0"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STEMI</a:t>
                      </a:r>
                      <a:endParaRPr lang="en-US" sz="2000" kern="12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تعداد بیماران وارد شده به طرح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تعداد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P.PCI</a:t>
                      </a:r>
                      <a:r>
                        <a:rPr lang="fa-IR" sz="18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موفق</a:t>
                      </a:r>
                      <a:endParaRPr lang="en-US" sz="18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تعداد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ترومبولتیک تراپی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فروردین*96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0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70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0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------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FF0000"/>
                          </a:solidFill>
                        </a:rPr>
                        <a:t>57</a:t>
                      </a:r>
                      <a:endParaRPr lang="fa-IR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8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اردیبهشت*96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0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63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0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------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FF0000"/>
                          </a:solidFill>
                        </a:rPr>
                        <a:t>43</a:t>
                      </a:r>
                      <a:endParaRPr lang="fa-IR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8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خرداد96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31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66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51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44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15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8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1" eaLnBrk="1" latinLnBrk="0" hangingPunct="1"/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تیر96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31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60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48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44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15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8878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مرداد96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31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83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68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58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15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8878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شهریور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31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61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46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37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7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8878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جمع/ میانگین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124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270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FF0000"/>
                          </a:solidFill>
                        </a:rPr>
                        <a:t>213</a:t>
                      </a:r>
                      <a:endParaRPr lang="fa-IR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183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(152)52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09601" y="5701506"/>
            <a:ext cx="7924800" cy="4001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*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درماه های فوق به دلیل </a:t>
            </a:r>
            <a:r>
              <a:rPr kumimoji="0" lang="fa-I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عدم تقبل سازمان های بیمه گردرپرداختهای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PPCI</a:t>
            </a:r>
            <a:r>
              <a:rPr kumimoji="0" lang="fa-I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، طرح 247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</a:t>
            </a:r>
            <a:r>
              <a:rPr kumimoji="0" lang="fa-I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انجام نشده است.</a:t>
            </a:r>
          </a:p>
        </p:txBody>
      </p:sp>
    </p:spTree>
    <p:extLst>
      <p:ext uri="{BB962C8B-B14F-4D97-AF65-F5344CB8AC3E}">
        <p14:creationId xmlns="" xmlns:p14="http://schemas.microsoft.com/office/powerpoint/2010/main" val="3024703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74693" y="403191"/>
            <a:ext cx="4103295" cy="838200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sp>
      <p:grpSp>
        <p:nvGrpSpPr>
          <p:cNvPr id="2" name="Group 11"/>
          <p:cNvGrpSpPr/>
          <p:nvPr/>
        </p:nvGrpSpPr>
        <p:grpSpPr>
          <a:xfrm>
            <a:off x="2609409" y="479391"/>
            <a:ext cx="3962400" cy="838200"/>
            <a:chOff x="297974" y="419155"/>
            <a:chExt cx="5537002" cy="873568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297974" y="419155"/>
              <a:ext cx="5537002" cy="873568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  <a:sp3d prstMaterial="clear">
              <a:bevelT h="63500"/>
            </a:sp3d>
          </p:spPr>
        </p:sp>
        <p:sp>
          <p:nvSpPr>
            <p:cNvPr id="7" name="Rounded Rectangle 5"/>
            <p:cNvSpPr/>
            <p:nvPr/>
          </p:nvSpPr>
          <p:spPr>
            <a:xfrm>
              <a:off x="323560" y="444741"/>
              <a:ext cx="5398361" cy="82239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Times New Roman" pitchFamily="18" charset="0"/>
                  <a:cs typeface="B Titr" pitchFamily="2" charset="-78"/>
                </a:rPr>
                <a:t>P.PCI </a:t>
              </a:r>
              <a:r>
                <a:rPr kumimoji="0" lang="fa-IR" sz="3200" b="1" i="0" u="none" strike="noStrike" kern="1200" cap="none" spc="0" normalizeH="0" baseline="0" noProof="0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Times New Roman" pitchFamily="18" charset="0"/>
                  <a:cs typeface="B Titr" pitchFamily="2" charset="-78"/>
                </a:rPr>
                <a:t> در سال </a:t>
              </a:r>
              <a:r>
                <a:rPr kumimoji="0" lang="fa-IR" sz="3200" b="1" i="0" u="none" strike="noStrike" kern="1200" cap="none" spc="0" normalizeH="0" baseline="0" noProof="0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Times New Roman" pitchFamily="18" charset="0"/>
                  <a:cs typeface="B Titr" pitchFamily="2" charset="-78"/>
                </a:rPr>
                <a:t>96</a:t>
              </a:r>
              <a:endParaRPr kumimoji="0" lang="en-US" sz="32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B Titr" pitchFamily="2" charset="-78"/>
              </a:endParaRPr>
            </a:p>
          </p:txBody>
        </p:sp>
      </p:grpSp>
      <p:grpSp>
        <p:nvGrpSpPr>
          <p:cNvPr id="3" name="Groupe 25"/>
          <p:cNvGrpSpPr/>
          <p:nvPr/>
        </p:nvGrpSpPr>
        <p:grpSpPr>
          <a:xfrm rot="153785">
            <a:off x="4458388" y="185764"/>
            <a:ext cx="317663" cy="434854"/>
            <a:chOff x="6324195" y="2380134"/>
            <a:chExt cx="816091" cy="1892292"/>
          </a:xfrm>
          <a:solidFill>
            <a:srgbClr val="002060"/>
          </a:solidFill>
        </p:grpSpPr>
        <p:sp>
          <p:nvSpPr>
            <p:cNvPr id="9" name="Rectangle 11"/>
            <p:cNvSpPr/>
            <p:nvPr/>
          </p:nvSpPr>
          <p:spPr>
            <a:xfrm>
              <a:off x="6680166" y="3333369"/>
              <a:ext cx="105362" cy="93905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891526"/>
                <a:gd name="connsiteX1" fmla="*/ 360040 w 360040"/>
                <a:gd name="connsiteY1" fmla="*/ 0 h 1891526"/>
                <a:gd name="connsiteX2" fmla="*/ 360040 w 360040"/>
                <a:gd name="connsiteY2" fmla="*/ 1691782 h 1891526"/>
                <a:gd name="connsiteX3" fmla="*/ 0 w 360040"/>
                <a:gd name="connsiteY3" fmla="*/ 1691782 h 1891526"/>
                <a:gd name="connsiteX4" fmla="*/ 0 w 360040"/>
                <a:gd name="connsiteY4" fmla="*/ 0 h 1891526"/>
                <a:gd name="connsiteX0" fmla="*/ 0 w 360954"/>
                <a:gd name="connsiteY0" fmla="*/ 0 h 1800769"/>
                <a:gd name="connsiteX1" fmla="*/ 360040 w 360954"/>
                <a:gd name="connsiteY1" fmla="*/ 0 h 1800769"/>
                <a:gd name="connsiteX2" fmla="*/ 360040 w 360954"/>
                <a:gd name="connsiteY2" fmla="*/ 1691782 h 1800769"/>
                <a:gd name="connsiteX3" fmla="*/ 0 w 360954"/>
                <a:gd name="connsiteY3" fmla="*/ 1691782 h 1800769"/>
                <a:gd name="connsiteX4" fmla="*/ 0 w 360954"/>
                <a:gd name="connsiteY4" fmla="*/ 0 h 1800769"/>
                <a:gd name="connsiteX0" fmla="*/ 0 w 360725"/>
                <a:gd name="connsiteY0" fmla="*/ 0 h 1757138"/>
                <a:gd name="connsiteX1" fmla="*/ 360040 w 360725"/>
                <a:gd name="connsiteY1" fmla="*/ 0 h 1757138"/>
                <a:gd name="connsiteX2" fmla="*/ 360040 w 360725"/>
                <a:gd name="connsiteY2" fmla="*/ 1691782 h 1757138"/>
                <a:gd name="connsiteX3" fmla="*/ 0 w 360725"/>
                <a:gd name="connsiteY3" fmla="*/ 1691782 h 1757138"/>
                <a:gd name="connsiteX4" fmla="*/ 0 w 360725"/>
                <a:gd name="connsiteY4" fmla="*/ 0 h 1757138"/>
                <a:gd name="connsiteX0" fmla="*/ 0 w 360725"/>
                <a:gd name="connsiteY0" fmla="*/ 0 h 1760590"/>
                <a:gd name="connsiteX1" fmla="*/ 360040 w 360725"/>
                <a:gd name="connsiteY1" fmla="*/ 0 h 1760590"/>
                <a:gd name="connsiteX2" fmla="*/ 360040 w 360725"/>
                <a:gd name="connsiteY2" fmla="*/ 1705177 h 1760590"/>
                <a:gd name="connsiteX3" fmla="*/ 0 w 360725"/>
                <a:gd name="connsiteY3" fmla="*/ 1691782 h 1760590"/>
                <a:gd name="connsiteX4" fmla="*/ 0 w 360725"/>
                <a:gd name="connsiteY4" fmla="*/ 0 h 176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Arial"/>
              </a:endParaRPr>
            </a:p>
          </p:txBody>
        </p:sp>
        <p:sp>
          <p:nvSpPr>
            <p:cNvPr id="10" name="Ellipse 34"/>
            <p:cNvSpPr/>
            <p:nvPr/>
          </p:nvSpPr>
          <p:spPr>
            <a:xfrm>
              <a:off x="6324195" y="2969949"/>
              <a:ext cx="816091" cy="702078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Arial"/>
              </a:endParaRPr>
            </a:p>
          </p:txBody>
        </p:sp>
        <p:sp>
          <p:nvSpPr>
            <p:cNvPr id="11" name="Ellipse 35"/>
            <p:cNvSpPr/>
            <p:nvPr/>
          </p:nvSpPr>
          <p:spPr>
            <a:xfrm rot="1800000">
              <a:off x="6343308" y="3036225"/>
              <a:ext cx="647605" cy="593913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Arial"/>
              </a:endParaRPr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23138" t="19901" r="24571" b="27188"/>
            <a:stretch/>
          </p:blipFill>
          <p:spPr bwMode="auto">
            <a:xfrm rot="19764694">
              <a:off x="6724449" y="3333200"/>
              <a:ext cx="260311" cy="198949"/>
            </a:xfrm>
            <a:prstGeom prst="rect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  <a:extLst/>
          </p:spPr>
        </p:pic>
        <p:sp>
          <p:nvSpPr>
            <p:cNvPr id="13" name="Trapèze 10"/>
            <p:cNvSpPr/>
            <p:nvPr/>
          </p:nvSpPr>
          <p:spPr>
            <a:xfrm>
              <a:off x="6488604" y="2632162"/>
              <a:ext cx="487272" cy="765707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406802"/>
                <a:gd name="connsiteX1" fmla="*/ 228600 w 914400"/>
                <a:gd name="connsiteY1" fmla="*/ 0 h 1406802"/>
                <a:gd name="connsiteX2" fmla="*/ 685800 w 914400"/>
                <a:gd name="connsiteY2" fmla="*/ 0 h 1406802"/>
                <a:gd name="connsiteX3" fmla="*/ 914400 w 914400"/>
                <a:gd name="connsiteY3" fmla="*/ 1216152 h 1406802"/>
                <a:gd name="connsiteX4" fmla="*/ 0 w 914400"/>
                <a:gd name="connsiteY4" fmla="*/ 1216152 h 1406802"/>
                <a:gd name="connsiteX0" fmla="*/ 0 w 914400"/>
                <a:gd name="connsiteY0" fmla="*/ 1216152 h 1436902"/>
                <a:gd name="connsiteX1" fmla="*/ 228600 w 914400"/>
                <a:gd name="connsiteY1" fmla="*/ 0 h 1436902"/>
                <a:gd name="connsiteX2" fmla="*/ 685800 w 914400"/>
                <a:gd name="connsiteY2" fmla="*/ 0 h 1436902"/>
                <a:gd name="connsiteX3" fmla="*/ 914400 w 914400"/>
                <a:gd name="connsiteY3" fmla="*/ 1216152 h 1436902"/>
                <a:gd name="connsiteX4" fmla="*/ 0 w 914400"/>
                <a:gd name="connsiteY4" fmla="*/ 1216152 h 143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Arial"/>
              </a:endParaRPr>
            </a:p>
          </p:txBody>
        </p:sp>
        <p:sp>
          <p:nvSpPr>
            <p:cNvPr id="14" name="Ellipse 38"/>
            <p:cNvSpPr/>
            <p:nvPr/>
          </p:nvSpPr>
          <p:spPr>
            <a:xfrm>
              <a:off x="6444208" y="2380134"/>
              <a:ext cx="576064" cy="504056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Arial"/>
              </a:endParaRPr>
            </a:p>
          </p:txBody>
        </p:sp>
        <p:sp>
          <p:nvSpPr>
            <p:cNvPr id="15" name="Ellipse 39"/>
            <p:cNvSpPr/>
            <p:nvPr/>
          </p:nvSpPr>
          <p:spPr>
            <a:xfrm>
              <a:off x="6444208" y="2380134"/>
              <a:ext cx="576064" cy="432048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Arial"/>
              </a:endParaRP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678643" y="1828800"/>
          <a:ext cx="7918449" cy="3744596"/>
        </p:xfrm>
        <a:graphic>
          <a:graphicData uri="http://schemas.openxmlformats.org/drawingml/2006/table">
            <a:tbl>
              <a:tblPr rtl="1" firstRow="1" firstCol="1" bandRow="1"/>
              <a:tblGrid>
                <a:gridCol w="14888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34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6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77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007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177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Nazanin" pitchFamily="2" charset="-78"/>
                        </a:rPr>
                        <a:t>ماه </a:t>
                      </a:r>
                      <a:endParaRPr lang="en-US" sz="2000" dirty="0">
                        <a:effectLst/>
                        <a:latin typeface="B Nazanin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تعداد روزهاي كد </a:t>
                      </a: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247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تعداد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STEMI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تعداد بیماران وارد شده به طرح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تعداد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P.PCI</a:t>
                      </a: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موفق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itchFamily="2" charset="-78"/>
                        </a:rPr>
                        <a:t>تعداد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itchFamily="2" charset="-78"/>
                        </a:rPr>
                        <a:t>ترومبولتیک تراپی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402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مهر96</a:t>
                      </a:r>
                      <a:endParaRPr lang="fa-I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/>
                        <a:t>30</a:t>
                      </a:r>
                      <a:endParaRPr lang="fa-IR" sz="28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/>
                        <a:t>75</a:t>
                      </a:r>
                      <a:endParaRPr lang="fa-IR" sz="28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/>
                        <a:t>66</a:t>
                      </a:r>
                      <a:endParaRPr lang="fa-IR" sz="28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/>
                        <a:t>55</a:t>
                      </a:r>
                      <a:endParaRPr lang="fa-IR" sz="28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/>
                        <a:t>8</a:t>
                      </a:r>
                      <a:endParaRPr lang="fa-IR" sz="28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8878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آبان96</a:t>
                      </a:r>
                      <a:endParaRPr lang="fa-I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/>
                        <a:t>30</a:t>
                      </a:r>
                      <a:endParaRPr lang="fa-IR" sz="28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/>
                        <a:t>70</a:t>
                      </a:r>
                      <a:endParaRPr lang="fa-IR" sz="28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/>
                        <a:t>60</a:t>
                      </a:r>
                      <a:endParaRPr lang="fa-IR" sz="28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/>
                        <a:t>52</a:t>
                      </a:r>
                      <a:endParaRPr lang="fa-IR" sz="28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/>
                        <a:t>7</a:t>
                      </a:r>
                      <a:endParaRPr lang="fa-IR" sz="28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887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آذر96</a:t>
                      </a:r>
                      <a:endParaRPr lang="fa-I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fa-IR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fa-IR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fa-IR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fa-IR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fa-IR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887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دی96</a:t>
                      </a:r>
                      <a:endParaRPr lang="fa-I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fa-IR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fa-IR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fa-IR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fa-IR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fa-IR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887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بهمن96</a:t>
                      </a:r>
                      <a:endParaRPr lang="fa-I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fa-IR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fa-IR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fa-IR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fa-IR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fa-IR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0644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اسفند96</a:t>
                      </a:r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anose="00000700000000000000" pitchFamily="2" charset="-78"/>
                        </a:rPr>
                        <a:t>62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anose="00000700000000000000" pitchFamily="2" charset="-78"/>
                        </a:rPr>
                        <a:t>46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anose="00000700000000000000" pitchFamily="2" charset="-78"/>
                        </a:rPr>
                        <a:t>38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anose="00000700000000000000" pitchFamily="2" charset="-78"/>
                        </a:rPr>
                        <a:t>9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8878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جمع/ میانگین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anose="00000700000000000000" pitchFamily="2" charset="-78"/>
                        </a:rPr>
                        <a:t>144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anose="00000700000000000000" pitchFamily="2" charset="-78"/>
                        </a:rPr>
                        <a:t>418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334</a:t>
                      </a:r>
                      <a:endParaRPr lang="fa-IR" dirty="0">
                        <a:solidFill>
                          <a:srgbClr val="FF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anose="00000700000000000000" pitchFamily="2" charset="-78"/>
                        </a:rPr>
                        <a:t>272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anose="00000700000000000000" pitchFamily="2" charset="-78"/>
                        </a:rPr>
                        <a:t>61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09601" y="5701506"/>
            <a:ext cx="7924800" cy="4001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*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درماه های فوق به دلیل </a:t>
            </a:r>
            <a:r>
              <a:rPr kumimoji="0" lang="fa-I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عدم تقبل سازمان های بیمه گردرپرداختهای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PPCI</a:t>
            </a:r>
            <a:r>
              <a:rPr kumimoji="0" lang="fa-I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، طرح 247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</a:t>
            </a:r>
            <a:r>
              <a:rPr kumimoji="0" lang="fa-I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انجام نشده است.</a:t>
            </a:r>
          </a:p>
        </p:txBody>
      </p:sp>
    </p:spTree>
    <p:extLst>
      <p:ext uri="{BB962C8B-B14F-4D97-AF65-F5344CB8AC3E}">
        <p14:creationId xmlns="" xmlns:p14="http://schemas.microsoft.com/office/powerpoint/2010/main" val="3372072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74693" y="403191"/>
            <a:ext cx="4103295" cy="838200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sp>
      <p:grpSp>
        <p:nvGrpSpPr>
          <p:cNvPr id="2" name="Group 11"/>
          <p:cNvGrpSpPr/>
          <p:nvPr/>
        </p:nvGrpSpPr>
        <p:grpSpPr>
          <a:xfrm>
            <a:off x="2609409" y="479391"/>
            <a:ext cx="3962400" cy="838200"/>
            <a:chOff x="297974" y="419155"/>
            <a:chExt cx="5537002" cy="873568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297974" y="419155"/>
              <a:ext cx="5537002" cy="873568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  <a:sp3d prstMaterial="clear">
              <a:bevelT h="63500"/>
            </a:sp3d>
          </p:spPr>
        </p:sp>
        <p:sp>
          <p:nvSpPr>
            <p:cNvPr id="7" name="Rounded Rectangle 5"/>
            <p:cNvSpPr/>
            <p:nvPr/>
          </p:nvSpPr>
          <p:spPr>
            <a:xfrm>
              <a:off x="323560" y="444741"/>
              <a:ext cx="5398361" cy="82239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Times New Roman" pitchFamily="18" charset="0"/>
                  <a:cs typeface="B Titr" pitchFamily="2" charset="-78"/>
                </a:rPr>
                <a:t>P.PCI </a:t>
              </a:r>
              <a:r>
                <a:rPr kumimoji="0" lang="fa-IR" sz="3200" b="1" i="0" u="none" strike="noStrike" kern="1200" cap="none" spc="0" normalizeH="0" baseline="0" noProof="0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Times New Roman" pitchFamily="18" charset="0"/>
                  <a:cs typeface="B Titr" pitchFamily="2" charset="-78"/>
                </a:rPr>
                <a:t> در سال </a:t>
              </a:r>
              <a:r>
                <a:rPr lang="fa-IR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B Titr" pitchFamily="2" charset="-78"/>
                </a:rPr>
                <a:t>97</a:t>
              </a:r>
              <a:endParaRPr kumimoji="0" lang="en-US" sz="32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B Titr" pitchFamily="2" charset="-78"/>
              </a:endParaRPr>
            </a:p>
          </p:txBody>
        </p:sp>
      </p:grpSp>
      <p:grpSp>
        <p:nvGrpSpPr>
          <p:cNvPr id="3" name="Groupe 25"/>
          <p:cNvGrpSpPr/>
          <p:nvPr/>
        </p:nvGrpSpPr>
        <p:grpSpPr>
          <a:xfrm rot="153785">
            <a:off x="4458388" y="185764"/>
            <a:ext cx="317663" cy="434854"/>
            <a:chOff x="6324195" y="2380134"/>
            <a:chExt cx="816091" cy="1892292"/>
          </a:xfrm>
          <a:solidFill>
            <a:srgbClr val="002060"/>
          </a:solidFill>
        </p:grpSpPr>
        <p:sp>
          <p:nvSpPr>
            <p:cNvPr id="9" name="Rectangle 11"/>
            <p:cNvSpPr/>
            <p:nvPr/>
          </p:nvSpPr>
          <p:spPr>
            <a:xfrm>
              <a:off x="6680166" y="3333369"/>
              <a:ext cx="105362" cy="93905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891526"/>
                <a:gd name="connsiteX1" fmla="*/ 360040 w 360040"/>
                <a:gd name="connsiteY1" fmla="*/ 0 h 1891526"/>
                <a:gd name="connsiteX2" fmla="*/ 360040 w 360040"/>
                <a:gd name="connsiteY2" fmla="*/ 1691782 h 1891526"/>
                <a:gd name="connsiteX3" fmla="*/ 0 w 360040"/>
                <a:gd name="connsiteY3" fmla="*/ 1691782 h 1891526"/>
                <a:gd name="connsiteX4" fmla="*/ 0 w 360040"/>
                <a:gd name="connsiteY4" fmla="*/ 0 h 1891526"/>
                <a:gd name="connsiteX0" fmla="*/ 0 w 360954"/>
                <a:gd name="connsiteY0" fmla="*/ 0 h 1800769"/>
                <a:gd name="connsiteX1" fmla="*/ 360040 w 360954"/>
                <a:gd name="connsiteY1" fmla="*/ 0 h 1800769"/>
                <a:gd name="connsiteX2" fmla="*/ 360040 w 360954"/>
                <a:gd name="connsiteY2" fmla="*/ 1691782 h 1800769"/>
                <a:gd name="connsiteX3" fmla="*/ 0 w 360954"/>
                <a:gd name="connsiteY3" fmla="*/ 1691782 h 1800769"/>
                <a:gd name="connsiteX4" fmla="*/ 0 w 360954"/>
                <a:gd name="connsiteY4" fmla="*/ 0 h 1800769"/>
                <a:gd name="connsiteX0" fmla="*/ 0 w 360725"/>
                <a:gd name="connsiteY0" fmla="*/ 0 h 1757138"/>
                <a:gd name="connsiteX1" fmla="*/ 360040 w 360725"/>
                <a:gd name="connsiteY1" fmla="*/ 0 h 1757138"/>
                <a:gd name="connsiteX2" fmla="*/ 360040 w 360725"/>
                <a:gd name="connsiteY2" fmla="*/ 1691782 h 1757138"/>
                <a:gd name="connsiteX3" fmla="*/ 0 w 360725"/>
                <a:gd name="connsiteY3" fmla="*/ 1691782 h 1757138"/>
                <a:gd name="connsiteX4" fmla="*/ 0 w 360725"/>
                <a:gd name="connsiteY4" fmla="*/ 0 h 1757138"/>
                <a:gd name="connsiteX0" fmla="*/ 0 w 360725"/>
                <a:gd name="connsiteY0" fmla="*/ 0 h 1760590"/>
                <a:gd name="connsiteX1" fmla="*/ 360040 w 360725"/>
                <a:gd name="connsiteY1" fmla="*/ 0 h 1760590"/>
                <a:gd name="connsiteX2" fmla="*/ 360040 w 360725"/>
                <a:gd name="connsiteY2" fmla="*/ 1705177 h 1760590"/>
                <a:gd name="connsiteX3" fmla="*/ 0 w 360725"/>
                <a:gd name="connsiteY3" fmla="*/ 1691782 h 1760590"/>
                <a:gd name="connsiteX4" fmla="*/ 0 w 360725"/>
                <a:gd name="connsiteY4" fmla="*/ 0 h 176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Arial"/>
              </a:endParaRPr>
            </a:p>
          </p:txBody>
        </p:sp>
        <p:sp>
          <p:nvSpPr>
            <p:cNvPr id="10" name="Ellipse 34"/>
            <p:cNvSpPr/>
            <p:nvPr/>
          </p:nvSpPr>
          <p:spPr>
            <a:xfrm>
              <a:off x="6324195" y="2969949"/>
              <a:ext cx="816091" cy="702078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Arial"/>
              </a:endParaRPr>
            </a:p>
          </p:txBody>
        </p:sp>
        <p:sp>
          <p:nvSpPr>
            <p:cNvPr id="11" name="Ellipse 35"/>
            <p:cNvSpPr/>
            <p:nvPr/>
          </p:nvSpPr>
          <p:spPr>
            <a:xfrm rot="1800000">
              <a:off x="6343308" y="3036225"/>
              <a:ext cx="647605" cy="593913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Arial"/>
              </a:endParaRPr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23138" t="19901" r="24571" b="27188"/>
            <a:stretch/>
          </p:blipFill>
          <p:spPr bwMode="auto">
            <a:xfrm rot="19764694">
              <a:off x="6724449" y="3333200"/>
              <a:ext cx="260311" cy="198949"/>
            </a:xfrm>
            <a:prstGeom prst="rect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  <a:extLst/>
          </p:spPr>
        </p:pic>
        <p:sp>
          <p:nvSpPr>
            <p:cNvPr id="13" name="Trapèze 10"/>
            <p:cNvSpPr/>
            <p:nvPr/>
          </p:nvSpPr>
          <p:spPr>
            <a:xfrm>
              <a:off x="6488604" y="2632162"/>
              <a:ext cx="487272" cy="765707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406802"/>
                <a:gd name="connsiteX1" fmla="*/ 228600 w 914400"/>
                <a:gd name="connsiteY1" fmla="*/ 0 h 1406802"/>
                <a:gd name="connsiteX2" fmla="*/ 685800 w 914400"/>
                <a:gd name="connsiteY2" fmla="*/ 0 h 1406802"/>
                <a:gd name="connsiteX3" fmla="*/ 914400 w 914400"/>
                <a:gd name="connsiteY3" fmla="*/ 1216152 h 1406802"/>
                <a:gd name="connsiteX4" fmla="*/ 0 w 914400"/>
                <a:gd name="connsiteY4" fmla="*/ 1216152 h 1406802"/>
                <a:gd name="connsiteX0" fmla="*/ 0 w 914400"/>
                <a:gd name="connsiteY0" fmla="*/ 1216152 h 1436902"/>
                <a:gd name="connsiteX1" fmla="*/ 228600 w 914400"/>
                <a:gd name="connsiteY1" fmla="*/ 0 h 1436902"/>
                <a:gd name="connsiteX2" fmla="*/ 685800 w 914400"/>
                <a:gd name="connsiteY2" fmla="*/ 0 h 1436902"/>
                <a:gd name="connsiteX3" fmla="*/ 914400 w 914400"/>
                <a:gd name="connsiteY3" fmla="*/ 1216152 h 1436902"/>
                <a:gd name="connsiteX4" fmla="*/ 0 w 914400"/>
                <a:gd name="connsiteY4" fmla="*/ 1216152 h 143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Arial"/>
              </a:endParaRPr>
            </a:p>
          </p:txBody>
        </p:sp>
        <p:sp>
          <p:nvSpPr>
            <p:cNvPr id="14" name="Ellipse 38"/>
            <p:cNvSpPr/>
            <p:nvPr/>
          </p:nvSpPr>
          <p:spPr>
            <a:xfrm>
              <a:off x="6444208" y="2380134"/>
              <a:ext cx="576064" cy="504056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Arial"/>
              </a:endParaRPr>
            </a:p>
          </p:txBody>
        </p:sp>
        <p:sp>
          <p:nvSpPr>
            <p:cNvPr id="15" name="Ellipse 39"/>
            <p:cNvSpPr/>
            <p:nvPr/>
          </p:nvSpPr>
          <p:spPr>
            <a:xfrm>
              <a:off x="6444208" y="2380134"/>
              <a:ext cx="576064" cy="432048"/>
            </a:xfrm>
            <a:prstGeom prst="ellipse">
              <a:avLst/>
            </a:prstGeom>
            <a:grpFill/>
            <a:ln w="25400" cap="flat" cmpd="sng" algn="ctr">
              <a:solidFill>
                <a:srgbClr val="E490D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Arial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05032499"/>
              </p:ext>
            </p:extLst>
          </p:nvPr>
        </p:nvGraphicFramePr>
        <p:xfrm>
          <a:off x="128086" y="2590800"/>
          <a:ext cx="8352881" cy="2358918"/>
        </p:xfrm>
        <a:graphic>
          <a:graphicData uri="http://schemas.openxmlformats.org/drawingml/2006/table">
            <a:tbl>
              <a:tblPr rtl="1" firstRow="1" firstCol="1" bandRow="1"/>
              <a:tblGrid>
                <a:gridCol w="1591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57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66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6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53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830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177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Nazanin" pitchFamily="2" charset="-78"/>
                        </a:rPr>
                        <a:t>ماه </a:t>
                      </a:r>
                      <a:endParaRPr lang="en-US" sz="2000" dirty="0">
                        <a:effectLst/>
                        <a:latin typeface="B Nazanin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تعداد روزهاي كد </a:t>
                      </a: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247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تعداد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STEMI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تعداد بیماران وارد شده به طرح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تعداد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P.PCI</a:t>
                      </a: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موفق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itchFamily="2" charset="-78"/>
                        </a:rPr>
                        <a:t>تعداد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itchFamily="2" charset="-78"/>
                        </a:rPr>
                        <a:t>ترومبولتیک تراپی</a:t>
                      </a: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402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فروردین97</a:t>
                      </a:r>
                      <a:endParaRPr lang="fa-I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19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95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50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40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40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402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تا</a:t>
                      </a:r>
                      <a:r>
                        <a:rPr lang="fa-IR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20 اردیبهشت 97</a:t>
                      </a:r>
                      <a:endParaRPr lang="fa-I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61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46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37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15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4444978"/>
                  </a:ext>
                </a:extLst>
              </a:tr>
              <a:tr h="201402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جمع</a:t>
                      </a:r>
                      <a:endParaRPr lang="fa-I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156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96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77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55</a:t>
                      </a:r>
                      <a:endParaRPr lang="fa-IR" sz="2400" dirty="0"/>
                    </a:p>
                  </a:txBody>
                  <a:tcPr marL="68578" marR="6857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9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9647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09519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cs typeface="B Titr" panose="00000700000000000000" pitchFamily="2" charset="-78"/>
              </a:rPr>
              <a:t>درصد مراجعه با آمبولانس سال 96</a:t>
            </a:r>
            <a:endParaRPr lang="fa-IR" sz="2800" dirty="0">
              <a:cs typeface="B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990600" y="3200400"/>
            <a:ext cx="7543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865659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58165606"/>
              </p:ext>
            </p:extLst>
          </p:nvPr>
        </p:nvGraphicFramePr>
        <p:xfrm>
          <a:off x="215645" y="2362200"/>
          <a:ext cx="8865110" cy="3017520"/>
        </p:xfrm>
        <a:graphic>
          <a:graphicData uri="http://schemas.openxmlformats.org/drawingml/2006/table">
            <a:tbl>
              <a:tblPr rtl="1" firstRow="1" bandRow="1">
                <a:gradFill rotWithShape="1">
                  <a:gsLst>
                    <a:gs pos="0">
                      <a:srgbClr val="DAEDEF">
                        <a:tint val="50000"/>
                        <a:satMod val="300000"/>
                      </a:srgbClr>
                    </a:gs>
                    <a:gs pos="35000">
                      <a:srgbClr val="DAEDEF">
                        <a:tint val="37000"/>
                        <a:satMod val="300000"/>
                      </a:srgbClr>
                    </a:gs>
                    <a:gs pos="100000">
                      <a:srgbClr val="DAEDE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6924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73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00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7344">
                  <a:extLst>
                    <a:ext uri="{9D8B030D-6E8A-4147-A177-3AD203B41FA5}">
                      <a16:colId xmlns="" xmlns:a16="http://schemas.microsoft.com/office/drawing/2014/main" val="573709154"/>
                    </a:ext>
                  </a:extLst>
                </a:gridCol>
                <a:gridCol w="7955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86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2788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173480">
                  <a:extLst>
                    <a:ext uri="{9D8B030D-6E8A-4147-A177-3AD203B41FA5}">
                      <a16:colId xmlns="" xmlns:a16="http://schemas.microsoft.com/office/drawing/2014/main" val="3447809388"/>
                    </a:ext>
                  </a:extLst>
                </a:gridCol>
                <a:gridCol w="112242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838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+mn-cs"/>
                        </a:rPr>
                        <a:t>ماه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B Nazanin" pitchFamily="2" charset="-78"/>
                        </a:rPr>
                        <a:t>تعداد کل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B Nazanin" pitchFamily="2" charset="-78"/>
                        </a:rPr>
                        <a:t>STEMI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vert="vert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تعداد بیماران مشمول طرح</a:t>
                      </a:r>
                      <a:endParaRPr lang="en-US" sz="11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vert="vert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درصد ورود به طرح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vert="vert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B Nazanin" pitchFamily="2" charset="-78"/>
                        </a:rPr>
                        <a:t>تعداد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B Nazanin" pitchFamily="2" charset="-78"/>
                        </a:rPr>
                        <a:t>PPCI</a:t>
                      </a:r>
                      <a:endParaRPr lang="fa-IR" sz="12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B Nazanin" pitchFamily="2" charset="-78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B Nazanin" pitchFamily="2" charset="-78"/>
                        </a:rPr>
                        <a:t>موفق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vert="vert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B Nazanin" pitchFamily="2" charset="-78"/>
                        </a:rPr>
                        <a:t>ترومبولتیک </a:t>
                      </a:r>
                      <a:r>
                        <a:rPr lang="fa-IR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B Nazanin" pitchFamily="2" charset="-78"/>
                        </a:rPr>
                        <a:t>تراپی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vert="vert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B Nazanin" pitchFamily="2" charset="-78"/>
                        </a:rPr>
                        <a:t>مورتالیتی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vert="vert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71755" marR="71755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B Nazanin" pitchFamily="2" charset="-78"/>
                        </a:rPr>
                        <a:t>زمان از </a:t>
                      </a:r>
                      <a:r>
                        <a:rPr lang="fa-IR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B Nazanin" pitchFamily="2" charset="-78"/>
                        </a:rPr>
                        <a:t>اعلام کد247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vert="vert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cs typeface="B Nazanin" panose="00000400000000000000" pitchFamily="2" charset="-78"/>
                        </a:rPr>
                        <a:t>د</a:t>
                      </a:r>
                      <a:r>
                        <a:rPr lang="fa-IR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Nazanin" pitchFamily="2" charset="-78"/>
                        </a:rPr>
                        <a:t>رصد مراجعه با آمبولانس</a:t>
                      </a:r>
                      <a:endParaRPr lang="fa-IR" sz="14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از آبان 94</a:t>
                      </a:r>
                      <a:endParaRPr lang="fa-IR" sz="18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298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247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82%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186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51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8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63 دقیقه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29%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681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سال 95</a:t>
                      </a:r>
                      <a:endParaRPr lang="fa-IR" sz="18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854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674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79%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530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168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14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73 دقیقه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31%</a:t>
                      </a:r>
                      <a:endParaRPr lang="fa-I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9177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سال 96(10ماه)</a:t>
                      </a:r>
                      <a:endParaRPr lang="fa-IR" sz="18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688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547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80%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455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113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19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  72 دقیقه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35%</a:t>
                      </a:r>
                      <a:endParaRPr lang="fa-I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7681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تا 20 اردیبهشت 97</a:t>
                      </a:r>
                      <a:endParaRPr lang="fa-IR" sz="18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156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96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62%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77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55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2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71 دقیقه</a:t>
                      </a:r>
                      <a:endParaRPr lang="fa-IR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36%</a:t>
                      </a:r>
                      <a:endParaRPr lang="fa-I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768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baseline="0" dirty="0" smtClean="0">
                          <a:latin typeface="Times New Roman" pitchFamily="18" charset="0"/>
                          <a:ea typeface="Calibri"/>
                          <a:cs typeface="B Nazanin" panose="00000400000000000000" pitchFamily="2" charset="-78"/>
                        </a:rPr>
                        <a:t>جمع/ درصد/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baseline="0" dirty="0" smtClean="0">
                          <a:latin typeface="Times New Roman" pitchFamily="18" charset="0"/>
                          <a:ea typeface="Calibri"/>
                          <a:cs typeface="B Nazanin" panose="00000400000000000000" pitchFamily="2" charset="-78"/>
                        </a:rPr>
                        <a:t>میانگین</a:t>
                      </a:r>
                      <a:endParaRPr lang="en-US" sz="2000" b="1" baseline="0" dirty="0">
                        <a:latin typeface="Times New Roman" pitchFamily="18" charset="0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1996</a:t>
                      </a:r>
                      <a:endParaRPr lang="fa-I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1564</a:t>
                      </a:r>
                      <a:endParaRPr lang="fa-I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80%</a:t>
                      </a:r>
                      <a:endParaRPr lang="fa-I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1248</a:t>
                      </a:r>
                      <a:endParaRPr lang="fa-I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387</a:t>
                      </a:r>
                      <a:endParaRPr lang="fa-I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43</a:t>
                      </a:r>
                      <a:endParaRPr lang="fa-I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69 دقیقه</a:t>
                      </a:r>
                      <a:endParaRPr lang="fa-I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B Nazanin" panose="00000400000000000000" pitchFamily="2" charset="-78"/>
                        </a:rPr>
                        <a:t>33%</a:t>
                      </a:r>
                      <a:endParaRPr lang="fa-IR" sz="320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DE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33600" y="228600"/>
            <a:ext cx="5029200" cy="990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 شاخص های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PPCI</a:t>
            </a: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شاز آغاز طرح تا </a:t>
            </a:r>
            <a:r>
              <a:rPr kumimoji="0" lang="fa-IR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 20 اردیبهشت 97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35880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76400" y="762000"/>
            <a:ext cx="5004306" cy="457200"/>
            <a:chOff x="704710" y="0"/>
            <a:chExt cx="2887375" cy="469962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704710" y="0"/>
              <a:ext cx="99939" cy="412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itchFamily="2" charset="-122"/>
                <a:ea typeface="微软雅黑" pitchFamily="2" charset="-122"/>
                <a:cs typeface="+mn-cs"/>
              </a:endParaRPr>
            </a:p>
          </p:txBody>
        </p:sp>
        <p:sp>
          <p:nvSpPr>
            <p:cNvPr id="6" name="TextBox 12"/>
            <p:cNvSpPr txBox="1">
              <a:spLocks noChangeArrowheads="1"/>
            </p:cNvSpPr>
            <p:nvPr/>
          </p:nvSpPr>
          <p:spPr bwMode="auto">
            <a:xfrm>
              <a:off x="1245406" y="0"/>
              <a:ext cx="99939" cy="412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itchFamily="2" charset="-122"/>
                <a:ea typeface="微软雅黑" pitchFamily="2" charset="-122"/>
                <a:cs typeface="+mn-cs"/>
              </a:endParaRPr>
            </a:p>
          </p:txBody>
        </p:sp>
        <p:cxnSp>
          <p:nvCxnSpPr>
            <p:cNvPr id="7" name="直接连接符 16"/>
            <p:cNvCxnSpPr>
              <a:cxnSpLocks noChangeShapeType="1"/>
            </p:cNvCxnSpPr>
            <p:nvPr/>
          </p:nvCxnSpPr>
          <p:spPr bwMode="auto">
            <a:xfrm>
              <a:off x="1031346" y="428628"/>
              <a:ext cx="2560739" cy="41334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Rectangle 10"/>
          <p:cNvSpPr/>
          <p:nvPr/>
        </p:nvSpPr>
        <p:spPr>
          <a:xfrm>
            <a:off x="76200" y="1876747"/>
            <a:ext cx="8686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a-IR" sz="20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تعداد</a:t>
            </a:r>
            <a:r>
              <a:rPr kumimoji="0" lang="en-US" sz="20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MI</a:t>
            </a:r>
            <a:r>
              <a:rPr kumimoji="0" lang="fa-IR" sz="20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STE</a:t>
            </a:r>
            <a:r>
              <a:rPr kumimoji="0" lang="fa-IR" sz="20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 </a:t>
            </a:r>
            <a:r>
              <a:rPr kumimoji="0" lang="fa-IR" sz="2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پذیرش شده مرکز</a:t>
            </a:r>
            <a:r>
              <a:rPr kumimoji="0" lang="fa-IR" sz="32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:</a:t>
            </a: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 1996</a:t>
            </a:r>
          </a:p>
          <a:p>
            <a:pPr marL="342900" marR="0" lvl="0" indent="-3429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تعداد ترومبولتیک تراپی</a:t>
            </a:r>
            <a:r>
              <a:rPr kumimoji="0" lang="fa-IR" sz="32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99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:</a:t>
            </a: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 387</a:t>
            </a:r>
            <a:endParaRPr lang="fa-IR" sz="2400" b="1" kern="0" noProof="0" dirty="0" smtClean="0">
              <a:solidFill>
                <a:srgbClr val="C00000"/>
              </a:solidFill>
              <a:latin typeface="Times New Roman" pitchFamily="18" charset="0"/>
              <a:cs typeface="B Nazanin" pitchFamily="2" charset="-78"/>
            </a:endParaRPr>
          </a:p>
          <a:p>
            <a:pPr marL="342900" marR="0" lvl="0" indent="-3429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a-IR" sz="2000" b="1" i="0" u="sng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تعداد بیماران </a:t>
            </a:r>
            <a:r>
              <a:rPr lang="fa-IR" sz="200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مشمول</a:t>
            </a:r>
            <a:r>
              <a:rPr kumimoji="0" lang="fa-IR" sz="2000" b="1" i="0" u="sng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 طرح247 (ورود به کت لب) :    </a:t>
            </a:r>
            <a:r>
              <a:rPr lang="fa-IR" sz="3200" b="1" kern="0" dirty="0" smtClean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1564   نفر</a:t>
            </a:r>
            <a:endParaRPr kumimoji="0" lang="fa-IR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B Nazanin" pitchFamily="2" charset="-78"/>
            </a:endParaRPr>
          </a:p>
          <a:p>
            <a:pPr marL="342900" marR="0" lvl="0" indent="-3429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نسبت  بیماران وارد شده به طرح247 به کل </a:t>
            </a:r>
            <a:r>
              <a:rPr kumimoji="0" lang="en-US" sz="2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STE MI</a:t>
            </a:r>
            <a:r>
              <a:rPr kumimoji="0" lang="fa-IR" sz="2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 : </a:t>
            </a: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80%</a:t>
            </a:r>
            <a:endParaRPr kumimoji="0" lang="fa-IR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B Nazanin" pitchFamily="2" charset="-78"/>
            </a:endParaRPr>
          </a:p>
          <a:p>
            <a:pPr marL="342900" marR="0" lvl="0" indent="-3429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تعدادبیماران 247 منجر به</a:t>
            </a:r>
            <a:r>
              <a:rPr kumimoji="0" lang="en-US" sz="2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PPCI</a:t>
            </a:r>
            <a:r>
              <a:rPr kumimoji="0" lang="fa-IR" sz="2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 </a:t>
            </a: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:1248   نفر</a:t>
            </a:r>
            <a:endParaRPr kumimoji="0" lang="fa-IR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B Nazanin" pitchFamily="2" charset="-78"/>
            </a:endParaRPr>
          </a:p>
          <a:p>
            <a:pPr marL="342900" marR="0" lvl="0" indent="-3429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تعداد مورتالیتی بیماران مشمول طرح247</a:t>
            </a: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:</a:t>
            </a: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(2.8%)</a:t>
            </a:r>
          </a:p>
          <a:p>
            <a:pPr marL="342900" lvl="0" indent="-342900" algn="just" rt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kumimoji="0" lang="fa-IR" sz="20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تعداد مورتالیتی </a:t>
            </a:r>
            <a:r>
              <a:rPr kumimoji="0" lang="fa-IR" sz="2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بیماران ترومبولتیک تراپی شده </a:t>
            </a:r>
            <a:r>
              <a:rPr lang="fa-IR" sz="200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:</a:t>
            </a:r>
            <a:r>
              <a:rPr kumimoji="0" lang="fa-IR" sz="2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 </a:t>
            </a: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5</a:t>
            </a:r>
            <a:r>
              <a:rPr kumimoji="0" lang="fa-IR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%</a:t>
            </a:r>
          </a:p>
          <a:p>
            <a:pPr marL="342900" marR="0" lvl="0" indent="-3429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میانگین</a:t>
            </a:r>
            <a:r>
              <a:rPr kumimoji="0" lang="en-US" sz="20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Door To Device Time</a:t>
            </a:r>
            <a:r>
              <a:rPr kumimoji="0" lang="fa-IR" sz="2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 </a:t>
            </a:r>
            <a:r>
              <a:rPr kumimoji="0" lang="fa-IR" sz="32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:</a:t>
            </a: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69 دقیقه</a:t>
            </a:r>
            <a:endParaRPr kumimoji="0" lang="fa-IR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B Nazanin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58674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228600"/>
            <a:ext cx="5029200" cy="990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 شاخص های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PPCI</a:t>
            </a: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شاز آغاز طرح تا </a:t>
            </a:r>
            <a:r>
              <a:rPr kumimoji="0" lang="fa-IR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 20 اردیبهشت 97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4531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2" cy="6858000"/>
          </a:xfrm>
          <a:prstGeom prst="rect">
            <a:avLst/>
          </a:prstGeom>
        </p:spPr>
      </p:pic>
      <p:sp>
        <p:nvSpPr>
          <p:cNvPr id="21" name="Text Placeholder 2"/>
          <p:cNvSpPr txBox="1">
            <a:spLocks noGrp="1"/>
          </p:cNvSpPr>
          <p:nvPr>
            <p:ph type="title"/>
          </p:nvPr>
        </p:nvSpPr>
        <p:spPr>
          <a:xfrm>
            <a:off x="0" y="3276600"/>
            <a:ext cx="41148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6600" b="1" i="0" u="none" strike="noStrike" kern="1200" cap="none" spc="0" normalizeH="0" baseline="0" noProof="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Titr" pitchFamily="2" charset="-78"/>
              </a:rPr>
              <a:t>با سپاس از توجه شما</a:t>
            </a:r>
            <a:endParaRPr kumimoji="0" lang="en-US" sz="6600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B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a-IR" sz="2600" b="1" dirty="0" smtClean="0">
                <a:cs typeface="B Nazanin" pitchFamily="2" charset="-78"/>
              </a:rPr>
              <a:t>سکته قلبی با </a:t>
            </a:r>
            <a:r>
              <a:rPr lang="en-US" sz="2600" b="1" dirty="0" smtClean="0">
                <a:solidFill>
                  <a:srgbClr val="CC00CC"/>
                </a:solidFill>
                <a:cs typeface="B Nazanin" pitchFamily="2" charset="-78"/>
              </a:rPr>
              <a:t>ST</a:t>
            </a:r>
            <a:r>
              <a:rPr lang="en-US" sz="2600" b="1" dirty="0" smtClean="0">
                <a:solidFill>
                  <a:srgbClr val="CC00CC"/>
                </a:solidFill>
                <a:cs typeface="B Nazanin" pitchFamily="2" charset="-78"/>
                <a:sym typeface="Symbol"/>
              </a:rPr>
              <a:t></a:t>
            </a:r>
            <a:r>
              <a:rPr lang="fa-IR" sz="2600" b="1" dirty="0" smtClean="0">
                <a:solidFill>
                  <a:srgbClr val="CC00CC"/>
                </a:solidFill>
                <a:cs typeface="B Nazanin" pitchFamily="2" charset="-78"/>
                <a:sym typeface="Symbol"/>
              </a:rPr>
              <a:t> </a:t>
            </a:r>
            <a:r>
              <a:rPr lang="fa-IR" sz="2600" b="1" dirty="0" smtClean="0">
                <a:cs typeface="B Nazanin" pitchFamily="2" charset="-78"/>
                <a:sym typeface="Symbol"/>
              </a:rPr>
              <a:t>در </a:t>
            </a:r>
            <a:r>
              <a:rPr lang="en-US" sz="2600" b="1" dirty="0" smtClean="0">
                <a:solidFill>
                  <a:srgbClr val="00CC66"/>
                </a:solidFill>
                <a:cs typeface="B Nazanin" pitchFamily="2" charset="-78"/>
                <a:sym typeface="Symbol"/>
              </a:rPr>
              <a:t>ECG</a:t>
            </a:r>
            <a:r>
              <a:rPr lang="fa-IR" sz="2600" b="1" dirty="0" smtClean="0">
                <a:cs typeface="B Nazanin" pitchFamily="2" charset="-78"/>
                <a:sym typeface="Symbol"/>
              </a:rPr>
              <a:t> و افزایش بیومارکرها مختص میشود.</a:t>
            </a:r>
          </a:p>
          <a:p>
            <a:pPr algn="just">
              <a:lnSpc>
                <a:spcPct val="150000"/>
              </a:lnSpc>
            </a:pPr>
            <a:r>
              <a:rPr lang="en-US" sz="2600" b="1" dirty="0" smtClean="0">
                <a:cs typeface="B Nazanin" pitchFamily="2" charset="-78"/>
                <a:sym typeface="Symbol"/>
              </a:rPr>
              <a:t>ST </a:t>
            </a:r>
            <a:r>
              <a:rPr lang="fa-IR" sz="2600" b="1" dirty="0" smtClean="0">
                <a:cs typeface="B Nazanin" pitchFamily="2" charset="-78"/>
                <a:sym typeface="Symbol"/>
              </a:rPr>
              <a:t> در </a:t>
            </a:r>
            <a:r>
              <a:rPr lang="fa-IR" sz="2600" b="1" dirty="0" smtClean="0">
                <a:solidFill>
                  <a:srgbClr val="FF0000"/>
                </a:solidFill>
                <a:cs typeface="B Nazanin" pitchFamily="2" charset="-78"/>
                <a:sym typeface="Symbol"/>
              </a:rPr>
              <a:t>مردها</a:t>
            </a:r>
            <a:r>
              <a:rPr lang="fa-IR" sz="2600" b="1" dirty="0" smtClean="0">
                <a:cs typeface="B Nazanin" pitchFamily="2" charset="-78"/>
                <a:sym typeface="Symbol"/>
              </a:rPr>
              <a:t> به میزان </a:t>
            </a:r>
            <a:r>
              <a:rPr lang="en-US" sz="2600" b="1" dirty="0" smtClean="0">
                <a:solidFill>
                  <a:srgbClr val="FF0000"/>
                </a:solidFill>
                <a:cs typeface="B Nazanin" pitchFamily="2" charset="-78"/>
                <a:sym typeface="Symbol"/>
              </a:rPr>
              <a:t>2 mm</a:t>
            </a:r>
            <a:r>
              <a:rPr lang="fa-IR" sz="2600" b="1" dirty="0" smtClean="0">
                <a:cs typeface="B Nazanin" pitchFamily="2" charset="-78"/>
                <a:sym typeface="Symbol"/>
              </a:rPr>
              <a:t> و در </a:t>
            </a:r>
            <a:r>
              <a:rPr lang="fa-IR" sz="2600" b="1" dirty="0" smtClean="0">
                <a:solidFill>
                  <a:srgbClr val="9966FF"/>
                </a:solidFill>
                <a:cs typeface="B Nazanin" pitchFamily="2" charset="-78"/>
                <a:sym typeface="Symbol"/>
              </a:rPr>
              <a:t>زنان</a:t>
            </a:r>
            <a:r>
              <a:rPr lang="fa-IR" sz="2600" b="1" dirty="0" smtClean="0">
                <a:cs typeface="B Nazanin" pitchFamily="2" charset="-78"/>
                <a:sym typeface="Symbol"/>
              </a:rPr>
              <a:t> به میزان </a:t>
            </a:r>
            <a:r>
              <a:rPr lang="en-US" sz="2600" b="1" dirty="0" smtClean="0">
                <a:solidFill>
                  <a:srgbClr val="9966FF"/>
                </a:solidFill>
                <a:cs typeface="B Nazanin" pitchFamily="2" charset="-78"/>
                <a:sym typeface="Symbol"/>
              </a:rPr>
              <a:t>1.5 mm</a:t>
            </a:r>
            <a:r>
              <a:rPr lang="fa-IR" sz="2600" b="1" dirty="0" smtClean="0">
                <a:solidFill>
                  <a:srgbClr val="9966FF"/>
                </a:solidFill>
                <a:cs typeface="B Nazanin" pitchFamily="2" charset="-78"/>
                <a:sym typeface="Symbol"/>
              </a:rPr>
              <a:t> </a:t>
            </a:r>
            <a:r>
              <a:rPr lang="fa-IR" sz="2600" b="1" dirty="0" smtClean="0">
                <a:cs typeface="B Nazanin" pitchFamily="2" charset="-78"/>
                <a:sym typeface="Symbol"/>
              </a:rPr>
              <a:t>کافی است</a:t>
            </a:r>
          </a:p>
          <a:p>
            <a:pPr algn="just">
              <a:lnSpc>
                <a:spcPct val="150000"/>
              </a:lnSpc>
            </a:pPr>
            <a:r>
              <a:rPr lang="fa-IR" sz="2600" b="1" dirty="0" smtClean="0">
                <a:cs typeface="B Nazanin" pitchFamily="2" charset="-78"/>
                <a:sym typeface="Symbol"/>
              </a:rPr>
              <a:t>وجود </a:t>
            </a:r>
            <a:r>
              <a:rPr lang="en-US" sz="2600" b="1" dirty="0" smtClean="0">
                <a:cs typeface="B Nazanin" pitchFamily="2" charset="-78"/>
                <a:sym typeface="Symbol"/>
              </a:rPr>
              <a:t>LBBB</a:t>
            </a:r>
            <a:r>
              <a:rPr lang="fa-IR" sz="2600" b="1" dirty="0" smtClean="0">
                <a:cs typeface="B Nazanin" pitchFamily="2" charset="-78"/>
                <a:sym typeface="Symbol"/>
              </a:rPr>
              <a:t> ، هیپرتروفی بطن چپ و سندرم بروگادا تشخیص </a:t>
            </a:r>
            <a:r>
              <a:rPr lang="en-US" sz="2600" b="1" dirty="0" smtClean="0">
                <a:cs typeface="B Nazanin" pitchFamily="2" charset="-78"/>
                <a:sym typeface="Symbol"/>
              </a:rPr>
              <a:t>MI</a:t>
            </a:r>
            <a:r>
              <a:rPr lang="fa-IR" sz="2600" b="1" dirty="0" smtClean="0">
                <a:cs typeface="B Nazanin" pitchFamily="2" charset="-78"/>
                <a:sym typeface="Symbol"/>
              </a:rPr>
              <a:t> را مشکل می سازد.</a:t>
            </a:r>
            <a:endParaRPr lang="fa-IR" sz="2600" b="1" dirty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r>
              <a:rPr lang="fa-IR" sz="2600" b="1" dirty="0" smtClean="0">
                <a:cs typeface="B Nazanin" pitchFamily="2" charset="-78"/>
                <a:sym typeface="Symbol"/>
              </a:rPr>
              <a:t>در ایالات متحده هر ساله یک میلیون نفر دچار انفارکتوس میوکارد میشوند.</a:t>
            </a:r>
          </a:p>
          <a:p>
            <a:r>
              <a:rPr lang="fa-IR" sz="2600" b="1" dirty="0" smtClean="0">
                <a:solidFill>
                  <a:srgbClr val="FF0000"/>
                </a:solidFill>
                <a:cs typeface="B Nazanin" pitchFamily="2" charset="-78"/>
                <a:sym typeface="Symbol"/>
              </a:rPr>
              <a:t>نژاد</a:t>
            </a:r>
            <a:r>
              <a:rPr lang="fa-IR" sz="2600" b="1" dirty="0" smtClean="0">
                <a:cs typeface="B Nazanin" pitchFamily="2" charset="-78"/>
                <a:sym typeface="Symbol"/>
              </a:rPr>
              <a:t> سیاه و </a:t>
            </a:r>
            <a:r>
              <a:rPr lang="fa-IR" sz="2600" b="1" dirty="0" smtClean="0">
                <a:solidFill>
                  <a:srgbClr val="0000FF"/>
                </a:solidFill>
                <a:cs typeface="B Nazanin" pitchFamily="2" charset="-78"/>
                <a:sym typeface="Symbol"/>
              </a:rPr>
              <a:t>افراد مسن </a:t>
            </a:r>
            <a:r>
              <a:rPr lang="fa-IR" sz="2600" b="1" dirty="0" smtClean="0">
                <a:cs typeface="B Nazanin" pitchFamily="2" charset="-78"/>
                <a:sym typeface="Symbol"/>
              </a:rPr>
              <a:t>بیشتر دچار </a:t>
            </a:r>
            <a:r>
              <a:rPr lang="fa-IR" sz="2600" b="1" dirty="0" smtClean="0">
                <a:solidFill>
                  <a:srgbClr val="FF0000"/>
                </a:solidFill>
                <a:cs typeface="B Nazanin" pitchFamily="2" charset="-78"/>
                <a:sym typeface="Symbol"/>
              </a:rPr>
              <a:t>سکته قلبی </a:t>
            </a:r>
            <a:r>
              <a:rPr lang="fa-IR" sz="2600" b="1" dirty="0" smtClean="0">
                <a:cs typeface="B Nazanin" pitchFamily="2" charset="-78"/>
                <a:sym typeface="Symbol"/>
              </a:rPr>
              <a:t>میشوند.</a:t>
            </a:r>
          </a:p>
          <a:p>
            <a:r>
              <a:rPr lang="fa-IR" sz="2600" b="1" dirty="0" smtClean="0">
                <a:cs typeface="B Nazanin" pitchFamily="2" charset="-78"/>
                <a:sym typeface="Symbol"/>
              </a:rPr>
              <a:t>در طی 30 سال گذشته میزان مرگ و میر </a:t>
            </a:r>
            <a:r>
              <a:rPr lang="en-US" sz="2600" b="1" dirty="0" smtClean="0">
                <a:cs typeface="B Nazanin" pitchFamily="2" charset="-78"/>
                <a:sym typeface="Symbol"/>
              </a:rPr>
              <a:t>MI</a:t>
            </a:r>
            <a:r>
              <a:rPr lang="fa-IR" sz="2600" b="1" dirty="0" smtClean="0">
                <a:cs typeface="B Nazanin" pitchFamily="2" charset="-78"/>
                <a:sym typeface="Symbol"/>
              </a:rPr>
              <a:t> کاهش یافت ولی در یک دهه اخیر ثابت باقی مانده است.</a:t>
            </a:r>
          </a:p>
          <a:p>
            <a:r>
              <a:rPr lang="fa-IR" sz="2600" b="1" dirty="0" smtClean="0">
                <a:cs typeface="B Nazanin" pitchFamily="2" charset="-78"/>
                <a:sym typeface="Symbol"/>
              </a:rPr>
              <a:t>میزان کلی مرگ و میر سکته قلبی بین 5 تا 16% و در سال اول 7 تا 8% است.</a:t>
            </a:r>
          </a:p>
          <a:p>
            <a:r>
              <a:rPr lang="fa-IR" sz="2600" b="1" dirty="0" smtClean="0">
                <a:cs typeface="B Nazanin" pitchFamily="2" charset="-78"/>
                <a:sym typeface="Symbol"/>
              </a:rPr>
              <a:t>اکثر عوارض سکته قلبی در یکصد و هشتاد روز اول ایجاد میشود.</a:t>
            </a:r>
          </a:p>
          <a:p>
            <a:r>
              <a:rPr lang="fa-IR" sz="2600" b="1" dirty="0" smtClean="0">
                <a:cs typeface="B Nazanin" pitchFamily="2" charset="-78"/>
                <a:sym typeface="Symbol"/>
              </a:rPr>
              <a:t>بیشتر مرگ و میرها در یک ساعت اول اتفاق می افتد.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a-IR" sz="2600" b="1" dirty="0" smtClean="0">
                <a:cs typeface="B Nazanin" pitchFamily="2" charset="-78"/>
                <a:sym typeface="Symbol"/>
              </a:rPr>
              <a:t>در اوایل قرن بیستم درمان بیماران </a:t>
            </a:r>
            <a:r>
              <a:rPr lang="en-US" sz="2600" b="1" dirty="0" smtClean="0">
                <a:cs typeface="B Nazanin" pitchFamily="2" charset="-78"/>
                <a:sym typeface="Symbol"/>
              </a:rPr>
              <a:t>MI</a:t>
            </a:r>
            <a:r>
              <a:rPr lang="fa-IR" sz="2600" b="1" dirty="0" smtClean="0">
                <a:cs typeface="B Nazanin" pitchFamily="2" charset="-78"/>
                <a:sym typeface="Symbol"/>
              </a:rPr>
              <a:t> فقط بصورت </a:t>
            </a:r>
            <a:r>
              <a:rPr lang="en-US" sz="2600" b="1" dirty="0" smtClean="0">
                <a:cs typeface="B Nazanin" pitchFamily="2" charset="-78"/>
                <a:sym typeface="Symbol"/>
              </a:rPr>
              <a:t>Clinical observation</a:t>
            </a:r>
            <a:r>
              <a:rPr lang="fa-IR" sz="2600" b="1" dirty="0" smtClean="0">
                <a:cs typeface="B Nazanin" pitchFamily="2" charset="-78"/>
                <a:sym typeface="Symbol"/>
              </a:rPr>
              <a:t> بود.</a:t>
            </a:r>
          </a:p>
          <a:p>
            <a:pPr algn="just">
              <a:lnSpc>
                <a:spcPct val="150000"/>
              </a:lnSpc>
            </a:pPr>
            <a:r>
              <a:rPr lang="fa-IR" sz="2600" b="1" dirty="0" smtClean="0">
                <a:cs typeface="B Nazanin" pitchFamily="2" charset="-78"/>
                <a:sym typeface="Symbol"/>
              </a:rPr>
              <a:t>در سال 1960 با ایجاد </a:t>
            </a:r>
            <a:r>
              <a:rPr lang="en-US" sz="2600" b="1" dirty="0" smtClean="0">
                <a:cs typeface="B Nazanin" pitchFamily="2" charset="-78"/>
                <a:sym typeface="Symbol"/>
              </a:rPr>
              <a:t>CCU</a:t>
            </a:r>
            <a:r>
              <a:rPr lang="fa-IR" sz="2600" b="1" dirty="0" smtClean="0">
                <a:cs typeface="B Nazanin" pitchFamily="2" charset="-78"/>
                <a:sym typeface="Symbol"/>
              </a:rPr>
              <a:t> آریتمی های قلبی با دفیبریلاتور کنترل شد.</a:t>
            </a:r>
          </a:p>
          <a:p>
            <a:pPr algn="just">
              <a:lnSpc>
                <a:spcPct val="150000"/>
              </a:lnSpc>
            </a:pPr>
            <a:r>
              <a:rPr lang="fa-IR" sz="2600" b="1" dirty="0" smtClean="0">
                <a:cs typeface="B Nazanin" pitchFamily="2" charset="-78"/>
                <a:sym typeface="Symbol"/>
              </a:rPr>
              <a:t>خط سوم درمان بیماران انفارکتوس میوکارد فیبرینولیتیک بود.</a:t>
            </a:r>
          </a:p>
          <a:p>
            <a:pPr algn="just">
              <a:lnSpc>
                <a:spcPct val="150000"/>
              </a:lnSpc>
            </a:pPr>
            <a:r>
              <a:rPr lang="fa-IR" sz="2600" b="1" dirty="0" smtClean="0">
                <a:cs typeface="B Nazanin" pitchFamily="2" charset="-78"/>
                <a:sym typeface="Symbol"/>
              </a:rPr>
              <a:t>خط چهارم </a:t>
            </a:r>
            <a:r>
              <a:rPr lang="en-US" sz="2600" b="1" dirty="0" smtClean="0">
                <a:cs typeface="B Nazanin" pitchFamily="2" charset="-78"/>
                <a:sym typeface="Symbol"/>
              </a:rPr>
              <a:t>Primary PCI</a:t>
            </a:r>
            <a:r>
              <a:rPr lang="fa-IR" sz="2600" b="1" dirty="0" smtClean="0">
                <a:cs typeface="B Nazanin" pitchFamily="2" charset="-78"/>
                <a:sym typeface="Symbol"/>
              </a:rPr>
              <a:t> است.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989034"/>
          </a:xfrm>
        </p:spPr>
        <p:txBody>
          <a:bodyPr/>
          <a:lstStyle/>
          <a:p>
            <a:pPr algn="r"/>
            <a:r>
              <a:rPr lang="fa-I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/>
            </a:r>
            <a:br>
              <a:rPr lang="fa-I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دلایل افزایش مرگ و میر انفارکتوس میوکارد</a:t>
            </a:r>
            <a:br>
              <a:rPr lang="fa-I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endParaRPr lang="fa-IR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sz="2600" b="1" dirty="0" smtClean="0">
                <a:solidFill>
                  <a:srgbClr val="0000FF"/>
                </a:solidFill>
                <a:cs typeface="B Nazanin" pitchFamily="2" charset="-78"/>
                <a:sym typeface="Symbol"/>
              </a:rPr>
              <a:t>تشخیص علائم سکته قلبی</a:t>
            </a:r>
            <a:r>
              <a:rPr lang="fa-IR" sz="2600" b="1" dirty="0" smtClean="0">
                <a:cs typeface="B Nazanin" pitchFamily="2" charset="-78"/>
                <a:sym typeface="Symbol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fa-IR" sz="2600" b="1" dirty="0" smtClean="0">
                <a:cs typeface="B Nazanin" pitchFamily="2" charset="-78"/>
                <a:sym typeface="Symbol"/>
              </a:rPr>
              <a:t>اکثر افراد پیر، زنان ، افراد با طبقات اجتماعی پائین علائم </a:t>
            </a:r>
            <a:r>
              <a:rPr lang="en-US" sz="2600" b="1" dirty="0" smtClean="0">
                <a:cs typeface="B Nazanin" pitchFamily="2" charset="-78"/>
                <a:sym typeface="Symbol"/>
              </a:rPr>
              <a:t>MI</a:t>
            </a:r>
            <a:r>
              <a:rPr lang="fa-IR" sz="2600" b="1" dirty="0" smtClean="0">
                <a:cs typeface="B Nazanin" pitchFamily="2" charset="-78"/>
                <a:sym typeface="Symbol"/>
              </a:rPr>
              <a:t> را دیر تشخیص میدهند.</a:t>
            </a:r>
          </a:p>
          <a:p>
            <a:pPr>
              <a:lnSpc>
                <a:spcPct val="150000"/>
              </a:lnSpc>
            </a:pPr>
            <a:r>
              <a:rPr lang="fa-IR" sz="2600" b="1" dirty="0" smtClean="0">
                <a:cs typeface="B Nazanin" pitchFamily="2" charset="-78"/>
                <a:sym typeface="Symbol"/>
              </a:rPr>
              <a:t>باید به افراد </a:t>
            </a:r>
            <a:r>
              <a:rPr lang="en-US" sz="2600" b="1" dirty="0" smtClean="0">
                <a:cs typeface="B Nazanin" pitchFamily="2" charset="-78"/>
                <a:sym typeface="Symbol"/>
              </a:rPr>
              <a:t>HTN</a:t>
            </a:r>
            <a:r>
              <a:rPr lang="fa-IR" sz="2600" b="1" dirty="0" smtClean="0">
                <a:cs typeface="B Nazanin" pitchFamily="2" charset="-78"/>
                <a:sym typeface="Symbol"/>
              </a:rPr>
              <a:t> ،دیابت و تنگی عروق کرونر ،علائم بیماری قلبی را آموزش داد.</a:t>
            </a:r>
          </a:p>
          <a:p>
            <a:pPr>
              <a:lnSpc>
                <a:spcPct val="150000"/>
              </a:lnSpc>
            </a:pPr>
            <a:r>
              <a:rPr lang="fa-IR" sz="2600" b="1" dirty="0" smtClean="0">
                <a:cs typeface="B Nazanin" pitchFamily="2" charset="-78"/>
                <a:sym typeface="Symbol"/>
              </a:rPr>
              <a:t>خستگی طولانی مدت و تنگی نفس میتواند از علائم </a:t>
            </a:r>
            <a:r>
              <a:rPr lang="en-US" sz="2600" b="1" dirty="0" smtClean="0">
                <a:cs typeface="B Nazanin" pitchFamily="2" charset="-78"/>
                <a:sym typeface="Symbol"/>
              </a:rPr>
              <a:t>MI</a:t>
            </a:r>
            <a:r>
              <a:rPr lang="fa-IR" sz="2600" b="1" dirty="0" smtClean="0">
                <a:cs typeface="B Nazanin" pitchFamily="2" charset="-78"/>
                <a:sym typeface="Symbol"/>
              </a:rPr>
              <a:t> باشد.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a-IR" sz="2600" b="1" dirty="0" smtClean="0">
                <a:cs typeface="B Nazanin" pitchFamily="2" charset="-78"/>
                <a:sym typeface="Symbol"/>
              </a:rPr>
              <a:t>انتقال</a:t>
            </a:r>
            <a:r>
              <a:rPr lang="fa-IR" dirty="0" smtClean="0"/>
              <a:t> </a:t>
            </a:r>
            <a:r>
              <a:rPr lang="fa-IR" sz="2800" b="1" dirty="0" smtClean="0">
                <a:cs typeface="B Nazanin" pitchFamily="2" charset="-78"/>
                <a:sym typeface="Symbol"/>
              </a:rPr>
              <a:t>به بیمارستان باید با آمبولانس باشد نه بوسیله خانواده فرد.</a:t>
            </a:r>
          </a:p>
          <a:p>
            <a:pPr algn="just">
              <a:lnSpc>
                <a:spcPct val="150000"/>
              </a:lnSpc>
            </a:pPr>
            <a:r>
              <a:rPr lang="fa-IR" sz="2800" b="1" dirty="0" smtClean="0">
                <a:cs typeface="B Nazanin" pitchFamily="2" charset="-78"/>
                <a:sym typeface="Symbol"/>
              </a:rPr>
              <a:t>باید در انتقال بیمار از اورژانس به کت لب هماهنگی لازم موجود باشد.</a:t>
            </a:r>
          </a:p>
          <a:p>
            <a:pPr algn="just">
              <a:lnSpc>
                <a:spcPct val="150000"/>
              </a:lnSpc>
            </a:pPr>
            <a:r>
              <a:rPr lang="fa-IR" sz="2800" b="1" dirty="0" smtClean="0">
                <a:cs typeface="B Nazanin" pitchFamily="2" charset="-78"/>
                <a:sym typeface="Symbol"/>
              </a:rPr>
              <a:t>در صورتیکه درد بیمار در عرض 5 دقیقه به </a:t>
            </a:r>
            <a:r>
              <a:rPr lang="en-US" sz="2800" b="1" dirty="0" smtClean="0">
                <a:cs typeface="B Nazanin" pitchFamily="2" charset="-78"/>
                <a:sym typeface="Symbol"/>
              </a:rPr>
              <a:t>TNG</a:t>
            </a:r>
            <a:r>
              <a:rPr lang="fa-IR" sz="2800" b="1" dirty="0" smtClean="0">
                <a:cs typeface="B Nazanin" pitchFamily="2" charset="-78"/>
                <a:sym typeface="Symbol"/>
              </a:rPr>
              <a:t> جواب ندهد باید به اورژانس اطلاع بدهند.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85860"/>
            <a:ext cx="8643998" cy="52864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  <a:sym typeface="Symbol"/>
              </a:rPr>
              <a:t>زمان در استراتژی درمان </a:t>
            </a:r>
            <a:r>
              <a:rPr lang="en-US" b="1" dirty="0" smtClean="0">
                <a:cs typeface="B Nazanin" pitchFamily="2" charset="-78"/>
                <a:sym typeface="Symbol"/>
              </a:rPr>
              <a:t>Acute MI</a:t>
            </a:r>
            <a:r>
              <a:rPr lang="fa-IR" b="1" dirty="0" smtClean="0">
                <a:cs typeface="B Nazanin" pitchFamily="2" charset="-78"/>
                <a:sym typeface="Symbol"/>
              </a:rPr>
              <a:t> مؤثر است.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  <a:sym typeface="Symbol"/>
              </a:rPr>
              <a:t>در مطالعه </a:t>
            </a:r>
            <a:r>
              <a:rPr lang="en-US" b="1" dirty="0" smtClean="0">
                <a:cs typeface="B Nazanin" pitchFamily="2" charset="-78"/>
                <a:sym typeface="Symbol"/>
              </a:rPr>
              <a:t>CAPTIM</a:t>
            </a:r>
            <a:r>
              <a:rPr lang="fa-IR" b="1" dirty="0" smtClean="0">
                <a:cs typeface="B Nazanin" pitchFamily="2" charset="-78"/>
                <a:sym typeface="Symbol"/>
              </a:rPr>
              <a:t> نشان داده شده است که </a:t>
            </a:r>
            <a:r>
              <a:rPr lang="en-US" b="1" dirty="0" smtClean="0">
                <a:cs typeface="B Nazanin" pitchFamily="2" charset="-78"/>
                <a:sym typeface="Symbol"/>
              </a:rPr>
              <a:t>early reperfusion</a:t>
            </a:r>
            <a:r>
              <a:rPr lang="fa-IR" b="1" dirty="0" smtClean="0">
                <a:cs typeface="B Nazanin" pitchFamily="2" charset="-78"/>
                <a:sym typeface="Symbol"/>
              </a:rPr>
              <a:t> در       2 ساعت اول </a:t>
            </a:r>
            <a:r>
              <a:rPr lang="en-US" b="1" dirty="0" smtClean="0">
                <a:cs typeface="B Nazanin" pitchFamily="2" charset="-78"/>
                <a:sym typeface="Symbol"/>
              </a:rPr>
              <a:t>MI</a:t>
            </a:r>
            <a:r>
              <a:rPr lang="fa-IR" b="1" dirty="0" smtClean="0">
                <a:cs typeface="B Nazanin" pitchFamily="2" charset="-78"/>
                <a:sym typeface="Symbol"/>
              </a:rPr>
              <a:t> بهتر از </a:t>
            </a:r>
            <a:r>
              <a:rPr lang="en-US" b="1" dirty="0" smtClean="0">
                <a:cs typeface="B Nazanin" pitchFamily="2" charset="-78"/>
                <a:sym typeface="Symbol"/>
              </a:rPr>
              <a:t>Primary PCI</a:t>
            </a:r>
            <a:r>
              <a:rPr lang="fa-IR" b="1" dirty="0" smtClean="0">
                <a:cs typeface="B Nazanin" pitchFamily="2" charset="-78"/>
                <a:sym typeface="Symbol"/>
              </a:rPr>
              <a:t> است.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cs typeface="B Nazanin" pitchFamily="2" charset="-78"/>
                <a:sym typeface="Symbol"/>
              </a:rPr>
              <a:t>ECG</a:t>
            </a:r>
            <a:r>
              <a:rPr lang="fa-IR" b="1" dirty="0" smtClean="0">
                <a:cs typeface="B Nazanin" pitchFamily="2" charset="-78"/>
                <a:sym typeface="Symbol"/>
              </a:rPr>
              <a:t> از طریق </a:t>
            </a:r>
            <a:r>
              <a:rPr lang="en-US" b="1" dirty="0" smtClean="0">
                <a:cs typeface="B Nazanin" pitchFamily="2" charset="-78"/>
                <a:sym typeface="Symbol"/>
              </a:rPr>
              <a:t>Emergency Medical Service</a:t>
            </a:r>
            <a:r>
              <a:rPr lang="fa-IR" b="1" dirty="0" smtClean="0">
                <a:cs typeface="B Nazanin" pitchFamily="2" charset="-78"/>
                <a:sym typeface="Symbol"/>
              </a:rPr>
              <a:t> باید در اولین </a:t>
            </a:r>
            <a:r>
              <a:rPr lang="en-US" b="1" dirty="0" smtClean="0">
                <a:cs typeface="B Nazanin" pitchFamily="2" charset="-78"/>
                <a:sym typeface="Symbol"/>
              </a:rPr>
              <a:t>First Medical contact</a:t>
            </a:r>
            <a:r>
              <a:rPr lang="fa-IR" b="1" dirty="0" smtClean="0">
                <a:cs typeface="B Nazanin" pitchFamily="2" charset="-78"/>
                <a:sym typeface="Symbol"/>
              </a:rPr>
              <a:t> انجام پذیرد.</a:t>
            </a:r>
          </a:p>
          <a:p>
            <a:pPr algn="just"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  <a:sym typeface="Symbol"/>
              </a:rPr>
              <a:t>اگر در اولین 90 دقیقه تماس با </a:t>
            </a:r>
            <a:r>
              <a:rPr lang="en-US" b="1" dirty="0" smtClean="0">
                <a:cs typeface="B Nazanin" pitchFamily="2" charset="-78"/>
                <a:sym typeface="Symbol"/>
              </a:rPr>
              <a:t>FMC</a:t>
            </a:r>
            <a:r>
              <a:rPr lang="fa-IR" b="1" dirty="0" smtClean="0">
                <a:cs typeface="B Nazanin" pitchFamily="2" charset="-78"/>
                <a:sym typeface="Symbol"/>
              </a:rPr>
              <a:t> بتوان </a:t>
            </a:r>
            <a:r>
              <a:rPr lang="en-US" b="1" dirty="0" smtClean="0">
                <a:cs typeface="B Nazanin" pitchFamily="2" charset="-78"/>
                <a:sym typeface="Symbol"/>
              </a:rPr>
              <a:t>Primary PCI</a:t>
            </a:r>
            <a:r>
              <a:rPr lang="fa-IR" b="1" dirty="0" smtClean="0">
                <a:cs typeface="B Nazanin" pitchFamily="2" charset="-78"/>
                <a:sym typeface="Symbol"/>
              </a:rPr>
              <a:t> را انجام داد این مسئله باید انجام شود.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  <a:sym typeface="Symbol"/>
              </a:rPr>
              <a:t>اگر بیمار به بیمارستان دارای امکانات </a:t>
            </a:r>
            <a:r>
              <a:rPr lang="en-US" b="1" dirty="0" smtClean="0">
                <a:cs typeface="B Nazanin" pitchFamily="2" charset="-78"/>
                <a:sym typeface="Symbol"/>
              </a:rPr>
              <a:t>Primary PCI</a:t>
            </a:r>
            <a:r>
              <a:rPr lang="fa-IR" b="1" dirty="0" smtClean="0">
                <a:cs typeface="B Nazanin" pitchFamily="2" charset="-78"/>
                <a:sym typeface="Symbol"/>
              </a:rPr>
              <a:t> منتقل نشود باید درعرض 12 دقیقه به بیمار فیبرینولیتیک تزریق شود.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a-IR" sz="2800" b="1" dirty="0" smtClean="0">
                <a:cs typeface="B Nazanin" pitchFamily="2" charset="-78"/>
                <a:sym typeface="Symbol"/>
              </a:rPr>
              <a:t>در صورتیکه فاصله </a:t>
            </a:r>
            <a:r>
              <a:rPr lang="en-US" sz="2800" b="1" dirty="0" smtClean="0">
                <a:cs typeface="B Nazanin" pitchFamily="2" charset="-78"/>
                <a:sym typeface="Symbol"/>
              </a:rPr>
              <a:t>FMC</a:t>
            </a:r>
            <a:r>
              <a:rPr lang="fa-IR" sz="2800" b="1" dirty="0" smtClean="0">
                <a:cs typeface="B Nazanin" pitchFamily="2" charset="-78"/>
                <a:sym typeface="Symbol"/>
              </a:rPr>
              <a:t> تا شروع </a:t>
            </a:r>
            <a:r>
              <a:rPr lang="en-US" sz="2800" b="1" dirty="0" smtClean="0">
                <a:cs typeface="B Nazanin" pitchFamily="2" charset="-78"/>
                <a:sym typeface="Symbol"/>
              </a:rPr>
              <a:t>Primary PCI</a:t>
            </a:r>
            <a:r>
              <a:rPr lang="fa-IR" sz="2800" b="1" dirty="0" smtClean="0">
                <a:cs typeface="B Nazanin" pitchFamily="2" charset="-78"/>
                <a:sym typeface="Symbol"/>
              </a:rPr>
              <a:t> بیش از 120 دقیقه طول بکشد باید فیبرینولیتیک جهت بیمار شروع شود.</a:t>
            </a:r>
          </a:p>
          <a:p>
            <a:pPr algn="just">
              <a:lnSpc>
                <a:spcPct val="150000"/>
              </a:lnSpc>
            </a:pPr>
            <a:r>
              <a:rPr lang="fa-IR" sz="2800" b="1" dirty="0" smtClean="0">
                <a:cs typeface="B Nazanin" pitchFamily="2" charset="-78"/>
                <a:sym typeface="Symbol"/>
              </a:rPr>
              <a:t>حداکثر زمان شروع فیبرینولیتیک تراپی از زمان ورود به بیمارستان باید بیش از 30 دقیقه باشد.</a:t>
            </a:r>
          </a:p>
          <a:p>
            <a:endParaRPr lang="fa-IR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60</TotalTime>
  <Words>1801</Words>
  <Application>Microsoft Office PowerPoint</Application>
  <PresentationFormat>On-screen Show (4:3)</PresentationFormat>
  <Paragraphs>735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默认设计模板</vt:lpstr>
      <vt:lpstr>Slide 1</vt:lpstr>
      <vt:lpstr>طرح 247  (Primary PCI) </vt:lpstr>
      <vt:lpstr>Slide 3</vt:lpstr>
      <vt:lpstr>Slide 4</vt:lpstr>
      <vt:lpstr>Slide 5</vt:lpstr>
      <vt:lpstr> دلایل افزایش مرگ و میر انفارکتوس میوکارد </vt:lpstr>
      <vt:lpstr>Slide 7</vt:lpstr>
      <vt:lpstr>Slide 8</vt:lpstr>
      <vt:lpstr>Slide 9</vt:lpstr>
      <vt:lpstr>Primary PCI بدون در نظر گرفتن زمان:</vt:lpstr>
      <vt:lpstr>داروهای قبل از Primary PCI</vt:lpstr>
      <vt:lpstr>Rescue PCI</vt:lpstr>
      <vt:lpstr> </vt:lpstr>
      <vt:lpstr>Slide 14</vt:lpstr>
      <vt:lpstr>نیازهای مرکزدر خصوص ادامه طرح PPCI و آنژیوگرافی</vt:lpstr>
      <vt:lpstr>Slide 16</vt:lpstr>
      <vt:lpstr>Door To Device Time در سال 94</vt:lpstr>
      <vt:lpstr>Slide 18</vt:lpstr>
      <vt:lpstr>Slide 19</vt:lpstr>
      <vt:lpstr>Door To Device Time در سال 95</vt:lpstr>
      <vt:lpstr>Slide 21</vt:lpstr>
      <vt:lpstr>Slide 22</vt:lpstr>
      <vt:lpstr>Slide 23</vt:lpstr>
      <vt:lpstr>Slide 24</vt:lpstr>
      <vt:lpstr>درصد مراجعه با آمبولانس سال 96</vt:lpstr>
      <vt:lpstr>Slide 26</vt:lpstr>
      <vt:lpstr>Slide 27</vt:lpstr>
      <vt:lpstr>با سپاس از توجه شما</vt:lpstr>
    </vt:vector>
  </TitlesOfParts>
  <Company>PARANDCO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طرح 247  (Primary PCI) </dc:title>
  <dc:creator>PARAND</dc:creator>
  <cp:lastModifiedBy>IT-117</cp:lastModifiedBy>
  <cp:revision>31</cp:revision>
  <dcterms:created xsi:type="dcterms:W3CDTF">2018-05-12T04:43:13Z</dcterms:created>
  <dcterms:modified xsi:type="dcterms:W3CDTF">2020-10-18T08:52:45Z</dcterms:modified>
</cp:coreProperties>
</file>