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2" r:id="rId3"/>
    <p:sldId id="257" r:id="rId4"/>
    <p:sldId id="278" r:id="rId5"/>
    <p:sldId id="263" r:id="rId6"/>
    <p:sldId id="282" r:id="rId7"/>
    <p:sldId id="265" r:id="rId8"/>
    <p:sldId id="266" r:id="rId9"/>
    <p:sldId id="267" r:id="rId10"/>
    <p:sldId id="279" r:id="rId11"/>
    <p:sldId id="268" r:id="rId12"/>
    <p:sldId id="269" r:id="rId13"/>
    <p:sldId id="280" r:id="rId14"/>
    <p:sldId id="276" r:id="rId15"/>
    <p:sldId id="270" r:id="rId16"/>
    <p:sldId id="271" r:id="rId17"/>
    <p:sldId id="272" r:id="rId18"/>
    <p:sldId id="281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28429-7B64-4251-A469-4EACBB56AF9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83562-FA48-45FA-81D4-49113D8248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83562-FA48-45FA-81D4-49113D824870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4758-35AC-4654-821C-2FD3EA555B6F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8FAF-6A7B-400F-BCC9-DE5775EC2B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4758-35AC-4654-821C-2FD3EA555B6F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8FAF-6A7B-400F-BCC9-DE5775EC2B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4758-35AC-4654-821C-2FD3EA555B6F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8FAF-6A7B-400F-BCC9-DE5775EC2B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4758-35AC-4654-821C-2FD3EA555B6F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8FAF-6A7B-400F-BCC9-DE5775EC2B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4758-35AC-4654-821C-2FD3EA555B6F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8FAF-6A7B-400F-BCC9-DE5775EC2B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4758-35AC-4654-821C-2FD3EA555B6F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8FAF-6A7B-400F-BCC9-DE5775EC2B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4758-35AC-4654-821C-2FD3EA555B6F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8FAF-6A7B-400F-BCC9-DE5775EC2B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4758-35AC-4654-821C-2FD3EA555B6F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8FAF-6A7B-400F-BCC9-DE5775EC2B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4758-35AC-4654-821C-2FD3EA555B6F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8FAF-6A7B-400F-BCC9-DE5775EC2B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4758-35AC-4654-821C-2FD3EA555B6F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8FAF-6A7B-400F-BCC9-DE5775EC2B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4758-35AC-4654-821C-2FD3EA555B6F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8FAF-6A7B-400F-BCC9-DE5775EC2B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A4758-35AC-4654-821C-2FD3EA555B6F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88FAF-6A7B-400F-BCC9-DE5775EC2BE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718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dirty="0" smtClean="0">
                <a:cs typeface="Azin" pitchFamily="2" charset="-78"/>
              </a:rPr>
              <a:t>اموزش خود مراقبتي در سكته حاد قلبي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b="1" i="1" dirty="0" smtClean="0"/>
              <a:t>Self-Care in Cardiovascular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/>
              <a:t>Disease and Stroke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Heydarpour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 Elderly men who engaged in </a:t>
            </a:r>
            <a:r>
              <a:rPr lang="en-US" sz="2400" dirty="0" smtClean="0">
                <a:solidFill>
                  <a:srgbClr val="FF0000"/>
                </a:solidFill>
              </a:rPr>
              <a:t>30</a:t>
            </a:r>
            <a:r>
              <a:rPr lang="en-US" sz="2400" dirty="0" smtClean="0"/>
              <a:t> minutes of physical activity    </a:t>
            </a:r>
            <a:r>
              <a:rPr lang="en-US" sz="2400" b="1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d/w</a:t>
            </a:r>
            <a:r>
              <a:rPr lang="en-US" sz="2400" dirty="0" smtClean="0"/>
              <a:t> had a  </a:t>
            </a:r>
            <a:r>
              <a:rPr lang="en-US" sz="2400" u="sng" dirty="0" smtClean="0"/>
              <a:t>40% mortality risk reduction </a:t>
            </a:r>
            <a:r>
              <a:rPr lang="en-US" sz="2400" dirty="0" smtClean="0"/>
              <a:t>at 12-year follow-up</a:t>
            </a:r>
          </a:p>
          <a:p>
            <a:endParaRPr lang="en-US" sz="2400" dirty="0"/>
          </a:p>
          <a:p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……</a:t>
            </a:r>
            <a:r>
              <a:rPr lang="en-US" sz="2400" u="sng" dirty="0" smtClean="0">
                <a:solidFill>
                  <a:srgbClr val="FF0000"/>
                </a:solidFill>
              </a:rPr>
              <a:t>a benefit comparable to that observed with smoking cessation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r>
              <a:rPr lang="en-US" sz="2400" u="sng" dirty="0" smtClean="0"/>
              <a:t>In patients </a:t>
            </a:r>
            <a:r>
              <a:rPr lang="en-US" sz="2400" u="sng" dirty="0" smtClean="0">
                <a:solidFill>
                  <a:srgbClr val="FF0000"/>
                </a:solidFill>
              </a:rPr>
              <a:t>modest exercise </a:t>
            </a:r>
            <a:r>
              <a:rPr lang="en-US" sz="2400" u="sng" dirty="0">
                <a:solidFill>
                  <a:srgbClr val="FF0000"/>
                </a:solidFill>
              </a:rPr>
              <a:t>is associated with reduced all-cause and </a:t>
            </a:r>
            <a:r>
              <a:rPr lang="en-US" sz="2400" u="sng" dirty="0" smtClean="0">
                <a:solidFill>
                  <a:srgbClr val="FF0000"/>
                </a:solidFill>
              </a:rPr>
              <a:t>cardiac mortality</a:t>
            </a:r>
            <a:endParaRPr lang="en-US" sz="24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Cardiac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rehabilitation</a:t>
            </a:r>
            <a:r>
              <a:rPr lang="en-US" sz="2400" dirty="0"/>
              <a:t> teaches and encourages </a:t>
            </a:r>
            <a:r>
              <a:rPr lang="en-US" sz="2400" dirty="0" smtClean="0"/>
              <a:t>self-care and </a:t>
            </a:r>
            <a:r>
              <a:rPr lang="en-US" sz="2400" dirty="0"/>
              <a:t>is recommended in clinical practice guidelines </a:t>
            </a:r>
            <a:r>
              <a:rPr lang="en-US" sz="2400" dirty="0" smtClean="0"/>
              <a:t>for </a:t>
            </a:r>
            <a:r>
              <a:rPr lang="en-US" sz="2400" i="1" u="sng" dirty="0" smtClean="0"/>
              <a:t>patients</a:t>
            </a:r>
            <a:r>
              <a:rPr lang="en-US" sz="2400" dirty="0" smtClean="0"/>
              <a:t> </a:t>
            </a:r>
            <a:r>
              <a:rPr lang="en-US" sz="2400" dirty="0"/>
              <a:t>with acute myocardial infarction or coronary </a:t>
            </a:r>
            <a:r>
              <a:rPr lang="en-US" sz="2400" dirty="0" smtClean="0"/>
              <a:t>revascularization, other </a:t>
            </a:r>
            <a:r>
              <a:rPr lang="en-US" sz="2400" dirty="0"/>
              <a:t>cardiac surgical procedures, </a:t>
            </a:r>
            <a:r>
              <a:rPr lang="en-US" sz="2400" dirty="0" smtClean="0"/>
              <a:t>chronic HF, </a:t>
            </a:r>
            <a:r>
              <a:rPr lang="en-US" sz="2400" dirty="0" smtClean="0">
                <a:solidFill>
                  <a:srgbClr val="FF0000"/>
                </a:solidFill>
              </a:rPr>
              <a:t>stroke</a:t>
            </a:r>
            <a:r>
              <a:rPr lang="en-US" sz="2400" dirty="0" smtClean="0"/>
              <a:t>, </a:t>
            </a:r>
            <a:r>
              <a:rPr lang="en-US" sz="2400" dirty="0"/>
              <a:t>and peripheral artery </a:t>
            </a:r>
            <a:r>
              <a:rPr lang="en-US" sz="2400" dirty="0" smtClean="0"/>
              <a:t>disease.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Traditional </a:t>
            </a:r>
            <a:r>
              <a:rPr lang="en-US" sz="2400" dirty="0" smtClean="0"/>
              <a:t>models of cardiac rehabilitation and structured exercise therapy have required a supervised setting in a healthcare environment to achieve the greatest benefit. </a:t>
            </a:r>
          </a:p>
          <a:p>
            <a:endParaRPr lang="en-US" sz="2400" dirty="0" smtClean="0"/>
          </a:p>
          <a:p>
            <a:r>
              <a:rPr lang="en-US" sz="2400" dirty="0" smtClean="0"/>
              <a:t>However, there is increasing evidence that structured programs that take place in a </a:t>
            </a:r>
            <a:r>
              <a:rPr lang="en-US" sz="2400" dirty="0" smtClean="0">
                <a:solidFill>
                  <a:srgbClr val="FF0000"/>
                </a:solidFill>
              </a:rPr>
              <a:t>home- or community-based </a:t>
            </a:r>
            <a:r>
              <a:rPr lang="en-US" sz="2400" dirty="0" smtClean="0"/>
              <a:t>environment may be as effective and more accessible to patients with CVD, who are often older and more debilitated.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fa-IR" sz="2000" dirty="0" smtClean="0">
              <a:cs typeface="B Nasim" pitchFamily="2" charset="-78"/>
            </a:endParaRPr>
          </a:p>
          <a:p>
            <a:pPr algn="ctr" rtl="1"/>
            <a:r>
              <a:rPr lang="fa-IR" sz="2400" dirty="0" smtClean="0">
                <a:solidFill>
                  <a:schemeClr val="tx1"/>
                </a:solidFill>
                <a:cs typeface="B Nasim" pitchFamily="2" charset="-78"/>
              </a:rPr>
              <a:t>علارغم تاثيرات مفيد بازتواني قلبي فقط </a:t>
            </a:r>
            <a:r>
              <a:rPr lang="fa-IR" sz="2400" dirty="0" smtClean="0">
                <a:solidFill>
                  <a:srgbClr val="FF0000"/>
                </a:solidFill>
                <a:cs typeface="B Nasim" pitchFamily="2" charset="-78"/>
              </a:rPr>
              <a:t>20%</a:t>
            </a:r>
            <a:r>
              <a:rPr lang="fa-IR" sz="2400" dirty="0" smtClean="0">
                <a:solidFill>
                  <a:schemeClr val="tx1"/>
                </a:solidFill>
                <a:cs typeface="B Nasim" pitchFamily="2" charset="-78"/>
              </a:rPr>
              <a:t> تا </a:t>
            </a:r>
            <a:r>
              <a:rPr lang="fa-IR" sz="2400" dirty="0" smtClean="0">
                <a:solidFill>
                  <a:srgbClr val="FF0000"/>
                </a:solidFill>
                <a:cs typeface="B Nasim" pitchFamily="2" charset="-78"/>
              </a:rPr>
              <a:t>30% </a:t>
            </a:r>
            <a:r>
              <a:rPr lang="fa-IR" sz="2400" dirty="0" smtClean="0">
                <a:solidFill>
                  <a:schemeClr val="tx1"/>
                </a:solidFill>
                <a:cs typeface="B Nasim" pitchFamily="2" charset="-78"/>
              </a:rPr>
              <a:t>از بيماران قلبي واجد شرايط در اين برنامه شركت داده ميشوند كه اين درصد در زن ها بسيار پايين تر است</a:t>
            </a:r>
          </a:p>
          <a:p>
            <a:pPr algn="ctr" rtl="1"/>
            <a:endParaRPr lang="en-US" sz="2400" dirty="0" smtClean="0">
              <a:solidFill>
                <a:schemeClr val="tx1"/>
              </a:solidFill>
              <a:cs typeface="B Nasim" pitchFamily="2" charset="-78"/>
            </a:endParaRPr>
          </a:p>
          <a:p>
            <a:pPr algn="ctr" rtl="1"/>
            <a:r>
              <a:rPr lang="fa-IR" sz="2400" dirty="0" smtClean="0">
                <a:solidFill>
                  <a:schemeClr val="tx1"/>
                </a:solidFill>
                <a:cs typeface="B Nasim" pitchFamily="2" charset="-78"/>
              </a:rPr>
              <a:t>در مطالعات معتبر ”</a:t>
            </a:r>
            <a:r>
              <a:rPr lang="en-US" sz="2400" b="1" i="1" u="sng" dirty="0" err="1" smtClean="0">
                <a:solidFill>
                  <a:schemeClr val="tx1"/>
                </a:solidFill>
                <a:cs typeface="B Nasim" pitchFamily="2" charset="-78"/>
              </a:rPr>
              <a:t>Ades</a:t>
            </a:r>
            <a:r>
              <a:rPr lang="en-US" sz="2400" u="sng" dirty="0" smtClean="0">
                <a:solidFill>
                  <a:schemeClr val="tx1"/>
                </a:solidFill>
                <a:cs typeface="B Nasim" pitchFamily="2" charset="-78"/>
              </a:rPr>
              <a:t> et al</a:t>
            </a:r>
            <a:r>
              <a:rPr lang="fa-IR" sz="2400" u="sng" dirty="0" smtClean="0">
                <a:solidFill>
                  <a:schemeClr val="tx1"/>
                </a:solidFill>
                <a:cs typeface="B Nasim" pitchFamily="2" charset="-78"/>
              </a:rPr>
              <a:t> </a:t>
            </a:r>
            <a:r>
              <a:rPr lang="fa-IR" sz="2400" dirty="0" smtClean="0">
                <a:solidFill>
                  <a:schemeClr val="tx1"/>
                </a:solidFill>
                <a:cs typeface="B Nasim" pitchFamily="2" charset="-78"/>
              </a:rPr>
              <a:t>” ديده شده افرايش شركت بيماران قلبي در برنامه بازتواني تا </a:t>
            </a:r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sim" pitchFamily="2" charset="-78"/>
              </a:rPr>
              <a:t>70</a:t>
            </a:r>
            <a:r>
              <a:rPr lang="fa-IR" sz="2400" dirty="0" smtClean="0">
                <a:solidFill>
                  <a:schemeClr val="tx1"/>
                </a:solidFill>
                <a:cs typeface="B Nasim" pitchFamily="2" charset="-78"/>
              </a:rPr>
              <a:t>% ميتواند </a:t>
            </a:r>
            <a:r>
              <a:rPr lang="fa-IR" sz="2400" b="1" dirty="0" smtClean="0">
                <a:solidFill>
                  <a:srgbClr val="FF0000"/>
                </a:solidFill>
                <a:cs typeface="B Nasim" pitchFamily="2" charset="-78"/>
              </a:rPr>
              <a:t>12</a:t>
            </a:r>
            <a:r>
              <a:rPr lang="fa-IR" sz="2400" dirty="0" smtClean="0">
                <a:solidFill>
                  <a:schemeClr val="tx1"/>
                </a:solidFill>
                <a:cs typeface="B Nasim" pitchFamily="2" charset="-78"/>
              </a:rPr>
              <a:t> هزار مرگ و </a:t>
            </a:r>
            <a:r>
              <a:rPr lang="fa-IR" sz="2400" dirty="0" smtClean="0">
                <a:solidFill>
                  <a:srgbClr val="FF0000"/>
                </a:solidFill>
                <a:cs typeface="B Nasim" pitchFamily="2" charset="-78"/>
              </a:rPr>
              <a:t>87</a:t>
            </a:r>
            <a:r>
              <a:rPr lang="fa-IR" sz="2400" dirty="0" smtClean="0">
                <a:solidFill>
                  <a:schemeClr val="tx1"/>
                </a:solidFill>
                <a:cs typeface="B Nasim" pitchFamily="2" charset="-78"/>
              </a:rPr>
              <a:t> هزار مورد بستري را به تنهايي كاهش دهد </a:t>
            </a:r>
            <a:endParaRPr lang="en-US" sz="2400" dirty="0" smtClean="0">
              <a:solidFill>
                <a:schemeClr val="tx1"/>
              </a:solidFill>
              <a:cs typeface="B Nasim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Smoking</a:t>
            </a:r>
            <a:r>
              <a:rPr lang="en-US" sz="4800" b="1" dirty="0"/>
              <a:t> cessation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smoking </a:t>
            </a:r>
            <a:r>
              <a:rPr lang="en-US" sz="2400" dirty="0"/>
              <a:t>and smoking cessation are </a:t>
            </a:r>
            <a:r>
              <a:rPr lang="en-US" sz="2400" dirty="0">
                <a:solidFill>
                  <a:srgbClr val="FF0000"/>
                </a:solidFill>
              </a:rPr>
              <a:t>essential </a:t>
            </a:r>
            <a:r>
              <a:rPr lang="en-US" sz="2400" dirty="0" smtClean="0">
                <a:solidFill>
                  <a:srgbClr val="FF0000"/>
                </a:solidFill>
              </a:rPr>
              <a:t>self-care </a:t>
            </a:r>
            <a:r>
              <a:rPr lang="en-US" sz="2400" dirty="0" smtClean="0"/>
              <a:t>behaviors </a:t>
            </a:r>
            <a:r>
              <a:rPr lang="en-US" sz="2400" dirty="0"/>
              <a:t>with significant benefit to smokers and </a:t>
            </a:r>
            <a:r>
              <a:rPr lang="en-US" sz="2400" dirty="0" smtClean="0"/>
              <a:t>those exposed </a:t>
            </a:r>
            <a:r>
              <a:rPr lang="en-US" sz="2400" dirty="0"/>
              <a:t>to tobacco smoke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fa-IR" sz="2800" dirty="0" smtClean="0"/>
          </a:p>
          <a:p>
            <a:pPr algn="ctr" rtl="1"/>
            <a:r>
              <a:rPr lang="fa-IR" sz="2800" dirty="0" smtClean="0"/>
              <a:t>در بيماران قلبي كه سيگار را ترك ميكنند ريسك ريكارنسي حوادث قلبي در بازه </a:t>
            </a:r>
            <a:r>
              <a:rPr lang="fa-IR" sz="2800" dirty="0" smtClean="0">
                <a:solidFill>
                  <a:srgbClr val="FF0000"/>
                </a:solidFill>
              </a:rPr>
              <a:t>سه  </a:t>
            </a:r>
            <a:r>
              <a:rPr lang="fa-IR" sz="2800" dirty="0" smtClean="0"/>
              <a:t>ساله مشابه افراد غير سيگاري است و ريسك مرگ ناشي از بيماري قلبي عروقي حدود </a:t>
            </a:r>
            <a:r>
              <a:rPr lang="fa-IR" sz="2800" dirty="0" smtClean="0">
                <a:solidFill>
                  <a:srgbClr val="FF0000"/>
                </a:solidFill>
              </a:rPr>
              <a:t>دو سوم </a:t>
            </a:r>
            <a:r>
              <a:rPr lang="fa-IR" sz="2800" dirty="0" smtClean="0"/>
              <a:t>افرادي است كه به كشيدن سيگار ادامه ميدهند</a:t>
            </a:r>
          </a:p>
          <a:p>
            <a:pPr algn="ctr" rtl="1"/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Psychosocial</a:t>
            </a:r>
            <a:r>
              <a:rPr lang="en-US" sz="2400" dirty="0" smtClean="0"/>
              <a:t> interventions, </a:t>
            </a:r>
            <a:r>
              <a:rPr lang="en-US" sz="2400" dirty="0" smtClean="0">
                <a:solidFill>
                  <a:srgbClr val="FF0000"/>
                </a:solidFill>
              </a:rPr>
              <a:t>behavioral</a:t>
            </a:r>
            <a:r>
              <a:rPr lang="en-US" sz="2400" dirty="0" smtClean="0"/>
              <a:t>   interventions, </a:t>
            </a:r>
            <a:r>
              <a:rPr lang="en-US" sz="2400" dirty="0" smtClean="0">
                <a:solidFill>
                  <a:srgbClr val="FF0000"/>
                </a:solidFill>
              </a:rPr>
              <a:t>telephone counseling</a:t>
            </a:r>
            <a:r>
              <a:rPr lang="en-US" sz="2400" dirty="0" smtClean="0"/>
              <a:t>, and self-help materials are also effective in promoting smoking cessation.</a:t>
            </a:r>
            <a:endParaRPr lang="fa-IR" sz="2400" dirty="0" smtClean="0"/>
          </a:p>
          <a:p>
            <a:endParaRPr lang="fa-IR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Group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FF0000"/>
                </a:solidFill>
              </a:rPr>
              <a:t>therapy</a:t>
            </a:r>
            <a:r>
              <a:rPr lang="en-US" sz="2400" dirty="0"/>
              <a:t> is </a:t>
            </a:r>
            <a:r>
              <a:rPr lang="en-US" sz="2400" dirty="0" smtClean="0"/>
              <a:t>as effective </a:t>
            </a:r>
            <a:r>
              <a:rPr lang="en-US" sz="2400" dirty="0"/>
              <a:t>as individual therapy, especially when augmented </a:t>
            </a:r>
            <a:r>
              <a:rPr lang="en-US" sz="2400" dirty="0" smtClean="0"/>
              <a:t>by physician </a:t>
            </a:r>
            <a:r>
              <a:rPr lang="en-US" sz="2400" dirty="0"/>
              <a:t>advice or </a:t>
            </a:r>
            <a:r>
              <a:rPr lang="en-US" sz="2400" dirty="0">
                <a:solidFill>
                  <a:srgbClr val="FF0000"/>
                </a:solidFill>
              </a:rPr>
              <a:t>nicotine replacement </a:t>
            </a:r>
            <a:r>
              <a:rPr lang="en-US" sz="2400" dirty="0" smtClean="0">
                <a:solidFill>
                  <a:srgbClr val="FF0000"/>
                </a:solidFill>
              </a:rPr>
              <a:t>therapy</a:t>
            </a:r>
            <a:endParaRPr lang="fa-IR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/>
              <a:t>Patients who </a:t>
            </a:r>
            <a:r>
              <a:rPr lang="en-US" sz="2400" dirty="0">
                <a:solidFill>
                  <a:srgbClr val="FF0000"/>
                </a:solidFill>
              </a:rPr>
              <a:t>quit after an acute CVD </a:t>
            </a:r>
            <a:r>
              <a:rPr lang="en-US" sz="2400" dirty="0"/>
              <a:t>event may be </a:t>
            </a:r>
            <a:r>
              <a:rPr lang="en-US" sz="2400" dirty="0" smtClean="0"/>
              <a:t>more successful </a:t>
            </a:r>
            <a:r>
              <a:rPr lang="en-US" sz="2400" dirty="0"/>
              <a:t>at maintaining this self-care behavior over </a:t>
            </a:r>
            <a:r>
              <a:rPr lang="en-US" sz="2400" dirty="0" smtClean="0"/>
              <a:t>time than </a:t>
            </a:r>
            <a:r>
              <a:rPr lang="en-US" sz="2400" dirty="0"/>
              <a:t>patients with a </a:t>
            </a:r>
            <a:r>
              <a:rPr lang="en-US" sz="2400" u="sng" dirty="0"/>
              <a:t>slowly</a:t>
            </a:r>
            <a:r>
              <a:rPr lang="en-US" sz="2400" dirty="0"/>
              <a:t> progressing chronic disease.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Alcohol</a:t>
            </a:r>
            <a:r>
              <a:rPr lang="en-US" sz="4800" b="1" dirty="0"/>
              <a:t>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2400" dirty="0"/>
              <a:t>The data on alcohol use are </a:t>
            </a:r>
            <a:r>
              <a:rPr lang="en-US" sz="2400" dirty="0">
                <a:solidFill>
                  <a:srgbClr val="FF0000"/>
                </a:solidFill>
              </a:rPr>
              <a:t>confusing</a:t>
            </a:r>
            <a:r>
              <a:rPr lang="en-US" sz="2400" dirty="0"/>
              <a:t> and the public </a:t>
            </a:r>
            <a:r>
              <a:rPr lang="en-US" sz="2400" dirty="0" smtClean="0"/>
              <a:t>is unsure </a:t>
            </a:r>
            <a:r>
              <a:rPr lang="en-US" sz="2400" dirty="0"/>
              <a:t>what constitutes good self-care</a:t>
            </a:r>
            <a:r>
              <a:rPr lang="en-US" sz="2400" dirty="0" smtClean="0"/>
              <a:t>.</a:t>
            </a:r>
            <a:endParaRPr lang="fa-IR" sz="2400" dirty="0" smtClean="0"/>
          </a:p>
          <a:p>
            <a:endParaRPr lang="en-US" sz="2400" dirty="0" smtClean="0"/>
          </a:p>
          <a:p>
            <a:r>
              <a:rPr lang="en-US" sz="2400" dirty="0"/>
              <a:t>Alcohol </a:t>
            </a:r>
            <a:r>
              <a:rPr lang="en-US" sz="2400" dirty="0" smtClean="0"/>
              <a:t>contributes to </a:t>
            </a:r>
            <a:r>
              <a:rPr lang="en-US" sz="2400" dirty="0"/>
              <a:t>the development of </a:t>
            </a:r>
            <a:r>
              <a:rPr lang="en-US" sz="2400" dirty="0">
                <a:solidFill>
                  <a:srgbClr val="FF0000"/>
                </a:solidFill>
              </a:rPr>
              <a:t>hypertension</a:t>
            </a:r>
            <a:r>
              <a:rPr lang="en-US" sz="2400" dirty="0"/>
              <a:t> and is associated </a:t>
            </a:r>
            <a:r>
              <a:rPr lang="en-US" sz="2400" dirty="0" smtClean="0"/>
              <a:t>with </a:t>
            </a:r>
            <a:r>
              <a:rPr lang="en-US" sz="2400" dirty="0" err="1" smtClean="0">
                <a:solidFill>
                  <a:srgbClr val="FF0000"/>
                </a:solidFill>
              </a:rPr>
              <a:t>cardiomyopathy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fa-IR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b="1" i="1" dirty="0">
                <a:solidFill>
                  <a:srgbClr val="FF0000"/>
                </a:solidFill>
              </a:rPr>
              <a:t>Light-to-moderate</a:t>
            </a:r>
            <a:r>
              <a:rPr lang="en-US" sz="2400" dirty="0">
                <a:solidFill>
                  <a:srgbClr val="FF0000"/>
                </a:solidFill>
              </a:rPr>
              <a:t> alcohol consumption </a:t>
            </a:r>
            <a:r>
              <a:rPr lang="en-US" sz="2400" dirty="0" smtClean="0">
                <a:solidFill>
                  <a:srgbClr val="FF0000"/>
                </a:solidFill>
              </a:rPr>
              <a:t>is protective </a:t>
            </a:r>
            <a:r>
              <a:rPr lang="en-US" sz="2400" dirty="0">
                <a:solidFill>
                  <a:srgbClr val="FF0000"/>
                </a:solidFill>
              </a:rPr>
              <a:t>in patients with </a:t>
            </a:r>
            <a:r>
              <a:rPr lang="en-US" sz="2400" u="sng" dirty="0">
                <a:solidFill>
                  <a:srgbClr val="FF0000"/>
                </a:solidFill>
              </a:rPr>
              <a:t>stable</a:t>
            </a:r>
            <a:r>
              <a:rPr lang="en-US" sz="2400" dirty="0">
                <a:solidFill>
                  <a:srgbClr val="FF0000"/>
                </a:solidFill>
              </a:rPr>
              <a:t> ischemic heart disease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fa-IR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/>
              <a:t>Current guidelines state that </a:t>
            </a:r>
            <a:r>
              <a:rPr lang="fa-IR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  <a:r>
              <a:rPr lang="fa-IR" sz="2400" dirty="0" smtClean="0">
                <a:solidFill>
                  <a:srgbClr val="FF0000"/>
                </a:solidFill>
              </a:rPr>
              <a:t>-</a:t>
            </a:r>
            <a:r>
              <a:rPr lang="en-US" sz="2400" dirty="0" smtClean="0">
                <a:solidFill>
                  <a:srgbClr val="FF0000"/>
                </a:solidFill>
              </a:rPr>
              <a:t>2 </a:t>
            </a:r>
            <a:r>
              <a:rPr lang="en-US" sz="2400" dirty="0">
                <a:solidFill>
                  <a:srgbClr val="FF0000"/>
                </a:solidFill>
              </a:rPr>
              <a:t>drinks/d </a:t>
            </a:r>
            <a:r>
              <a:rPr lang="fa-I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is reasonable for </a:t>
            </a:r>
            <a:r>
              <a:rPr lang="en-US" sz="2400" dirty="0"/>
              <a:t>patients with stable ischemic heart </a:t>
            </a:r>
            <a:r>
              <a:rPr lang="en-US" sz="2400" dirty="0" smtClean="0"/>
              <a:t>disease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current </a:t>
            </a:r>
            <a:r>
              <a:rPr lang="en-US" sz="2400" u="sng" dirty="0" smtClean="0"/>
              <a:t>stroke guidelines </a:t>
            </a:r>
            <a:r>
              <a:rPr lang="en-US" sz="2400" dirty="0" smtClean="0"/>
              <a:t>suggest that stroke patients who drink heavily should reduce their alcohol consumption, but it may be reasonable for them to </a:t>
            </a:r>
            <a:r>
              <a:rPr lang="en-US" sz="2400" dirty="0" smtClean="0">
                <a:solidFill>
                  <a:srgbClr val="FF0000"/>
                </a:solidFill>
              </a:rPr>
              <a:t>consume light-to-moderate </a:t>
            </a:r>
            <a:r>
              <a:rPr lang="en-US" sz="2400" dirty="0" smtClean="0"/>
              <a:t>amounts of alcohol</a:t>
            </a:r>
            <a:endParaRPr lang="fa-IR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An inverse relationship was found between alcohol intake and acute coronary syndrome</a:t>
            </a:r>
            <a:endParaRPr lang="fa-IR" sz="2400" dirty="0" smtClean="0"/>
          </a:p>
          <a:p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u="sng" dirty="0" smtClean="0"/>
              <a:t>Moderate</a:t>
            </a:r>
            <a:r>
              <a:rPr lang="en-US" sz="2400" dirty="0" smtClean="0"/>
              <a:t> drinking was associated with a </a:t>
            </a:r>
            <a:r>
              <a:rPr lang="en-US" sz="2400" u="sng" dirty="0" smtClean="0"/>
              <a:t>lower mortality</a:t>
            </a:r>
            <a:r>
              <a:rPr lang="en-US" sz="2400" dirty="0" smtClean="0"/>
              <a:t> rate than </a:t>
            </a:r>
            <a:r>
              <a:rPr lang="en-US" sz="2400" dirty="0" smtClean="0">
                <a:solidFill>
                  <a:srgbClr val="FF0000"/>
                </a:solidFill>
              </a:rPr>
              <a:t>abstaining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rgbClr val="FF0000"/>
                </a:solidFill>
              </a:rPr>
              <a:t>heavy</a:t>
            </a:r>
            <a:r>
              <a:rPr lang="en-US" sz="2400" dirty="0" smtClean="0"/>
              <a:t> drinking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Medication</a:t>
            </a:r>
            <a:r>
              <a:rPr lang="en-US" b="1" dirty="0"/>
              <a:t> adherence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/>
              <a:t>Self-care includes taking medicines as prescribed </a:t>
            </a:r>
            <a:r>
              <a:rPr lang="en-US" sz="2800" dirty="0" smtClean="0"/>
              <a:t>and responsible </a:t>
            </a:r>
            <a:r>
              <a:rPr lang="en-US" sz="2800" dirty="0"/>
              <a:t>selection and use of nonprescription </a:t>
            </a:r>
            <a:r>
              <a:rPr lang="en-US" sz="2800" dirty="0" smtClean="0"/>
              <a:t>medicines</a:t>
            </a:r>
            <a:endParaRPr lang="fa-IR" sz="2800" dirty="0" smtClean="0"/>
          </a:p>
          <a:p>
            <a:endParaRPr lang="en-US" sz="2800" dirty="0" smtClean="0"/>
          </a:p>
          <a:p>
            <a:r>
              <a:rPr lang="en-US" sz="2800" dirty="0"/>
              <a:t>including potential </a:t>
            </a:r>
            <a:r>
              <a:rPr lang="en-US" sz="2800" u="sng" dirty="0"/>
              <a:t>side </a:t>
            </a:r>
            <a:r>
              <a:rPr lang="en-US" sz="2800" u="sng" dirty="0" smtClean="0"/>
              <a:t>effects </a:t>
            </a:r>
            <a:r>
              <a:rPr lang="en-US" sz="2800" dirty="0" smtClean="0"/>
              <a:t>, </a:t>
            </a:r>
            <a:r>
              <a:rPr lang="en-US" sz="2800" u="sng" dirty="0" smtClean="0"/>
              <a:t>drug interactions </a:t>
            </a:r>
            <a:r>
              <a:rPr lang="en-US" sz="2800" dirty="0" smtClean="0"/>
              <a:t>, and </a:t>
            </a:r>
            <a:r>
              <a:rPr lang="en-US" sz="2800" dirty="0"/>
              <a:t>when to </a:t>
            </a:r>
            <a:r>
              <a:rPr lang="en-US" sz="2800" dirty="0" smtClean="0"/>
              <a:t>contact their </a:t>
            </a:r>
            <a:r>
              <a:rPr lang="en-US" sz="2800" dirty="0"/>
              <a:t>clinician to discuss discontinuing or </a:t>
            </a:r>
            <a:r>
              <a:rPr lang="en-US" sz="2800" dirty="0" smtClean="0"/>
              <a:t>changing </a:t>
            </a:r>
            <a:r>
              <a:rPr lang="en-US" sz="2800" dirty="0"/>
              <a:t>medications.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self-care behaviors</a:t>
            </a:r>
            <a:endParaRPr lang="en-US" sz="36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/>
              <a:t>Cardiovascular disease (</a:t>
            </a:r>
            <a:r>
              <a:rPr lang="en-US" sz="28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CVD</a:t>
            </a:r>
            <a:r>
              <a:rPr lang="en-US" sz="2800" dirty="0"/>
              <a:t>) is a major cause of </a:t>
            </a:r>
            <a:r>
              <a:rPr lang="en-US" sz="2800" dirty="0" smtClean="0">
                <a:solidFill>
                  <a:srgbClr val="FF0000"/>
                </a:solidFill>
              </a:rPr>
              <a:t>morbidity </a:t>
            </a:r>
            <a:r>
              <a:rPr lang="en-US" sz="2800" dirty="0" smtClean="0"/>
              <a:t>and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mortality </a:t>
            </a:r>
            <a:r>
              <a:rPr lang="en-US" sz="2800" dirty="0" smtClean="0"/>
              <a:t>worldwide</a:t>
            </a:r>
          </a:p>
          <a:p>
            <a:endParaRPr lang="en-US" sz="2800" dirty="0"/>
          </a:p>
          <a:p>
            <a:r>
              <a:rPr lang="en-US" sz="2800" dirty="0"/>
              <a:t>A globally </a:t>
            </a:r>
            <a:r>
              <a:rPr lang="en-US" sz="2800" dirty="0">
                <a:solidFill>
                  <a:srgbClr val="FF0000"/>
                </a:solidFill>
              </a:rPr>
              <a:t>aging population </a:t>
            </a:r>
            <a:r>
              <a:rPr lang="en-US" sz="2800" dirty="0"/>
              <a:t>will result in </a:t>
            </a:r>
            <a:r>
              <a:rPr lang="en-US" sz="2800" dirty="0">
                <a:solidFill>
                  <a:srgbClr val="FF0000"/>
                </a:solidFill>
              </a:rPr>
              <a:t>huge</a:t>
            </a:r>
            <a:r>
              <a:rPr lang="en-US" sz="2800" dirty="0"/>
              <a:t> numbers </a:t>
            </a:r>
            <a:r>
              <a:rPr lang="en-US" sz="2800" dirty="0" smtClean="0"/>
              <a:t>of elderly </a:t>
            </a:r>
            <a:r>
              <a:rPr lang="en-US" sz="2800" dirty="0"/>
              <a:t>individuals with multiple chronic conditions</a:t>
            </a:r>
            <a:r>
              <a:rPr lang="en-US" sz="2800" dirty="0" smtClean="0"/>
              <a:t>, including </a:t>
            </a:r>
            <a:r>
              <a:rPr lang="en-US" sz="2800" u="sng" dirty="0" smtClean="0"/>
              <a:t>CVD </a:t>
            </a:r>
            <a:r>
              <a:rPr lang="en-US" sz="2800" u="sng" dirty="0"/>
              <a:t>and stroke, by </a:t>
            </a:r>
            <a:r>
              <a:rPr lang="en-US" sz="2800" i="1" u="sng" dirty="0" smtClean="0"/>
              <a:t>2050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In </a:t>
            </a:r>
            <a:r>
              <a:rPr lang="en-US" sz="2400" dirty="0">
                <a:solidFill>
                  <a:srgbClr val="00B0F0"/>
                </a:solidFill>
              </a:rPr>
              <a:t>stroke</a:t>
            </a:r>
            <a:r>
              <a:rPr lang="en-US" sz="2400" dirty="0" smtClean="0"/>
              <a:t>, </a:t>
            </a:r>
            <a:r>
              <a:rPr lang="en-US" sz="2400" dirty="0">
                <a:solidFill>
                  <a:srgbClr val="FF0000"/>
                </a:solidFill>
              </a:rPr>
              <a:t>self-care</a:t>
            </a:r>
            <a:r>
              <a:rPr lang="en-US" sz="2400" dirty="0"/>
              <a:t> as </a:t>
            </a:r>
            <a:r>
              <a:rPr lang="en-US" sz="2400" dirty="0" smtClean="0"/>
              <a:t>a means of improving activities </a:t>
            </a:r>
            <a:r>
              <a:rPr lang="en-US" sz="2400" dirty="0"/>
              <a:t>of daily living, quality of life, and self-efficacy, as </a:t>
            </a:r>
            <a:r>
              <a:rPr lang="en-US" sz="2400" dirty="0" smtClean="0"/>
              <a:t>well as </a:t>
            </a:r>
            <a:r>
              <a:rPr lang="en-US" sz="2400" u="sng" dirty="0">
                <a:solidFill>
                  <a:srgbClr val="FF0000"/>
                </a:solidFill>
              </a:rPr>
              <a:t>reducing</a:t>
            </a:r>
            <a:r>
              <a:rPr lang="en-US" sz="2400" dirty="0">
                <a:solidFill>
                  <a:srgbClr val="FF0000"/>
                </a:solidFill>
              </a:rPr>
              <a:t> dependency and premature death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fa-IR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cs typeface="B Shad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2400" b="1" dirty="0" smtClean="0">
                <a:cs typeface="B Titr" pitchFamily="2" charset="-78"/>
              </a:rPr>
              <a:t>یکی </a:t>
            </a:r>
            <a:r>
              <a:rPr lang="fa-IR" sz="2400" b="1" dirty="0">
                <a:cs typeface="B Titr" pitchFamily="2" charset="-78"/>
              </a:rPr>
              <a:t>از عوامل تعیین کننده و موثر در حفظ سلامتی و پیشگیري از تشدید علائم و نشانه هاي بیماري پس از سکته قلبی، انجام </a:t>
            </a:r>
            <a:r>
              <a:rPr lang="fa-IR" sz="2400" b="1" dirty="0" smtClean="0">
                <a:cs typeface="B Titr" pitchFamily="2" charset="-78"/>
              </a:rPr>
              <a:t>رفتارهاي مراقبت </a:t>
            </a:r>
            <a:r>
              <a:rPr lang="fa-IR" sz="2400" b="1" dirty="0">
                <a:cs typeface="B Titr" pitchFamily="2" charset="-78"/>
              </a:rPr>
              <a:t>از خود می </a:t>
            </a:r>
            <a:r>
              <a:rPr lang="fa-IR" sz="2400" b="1" dirty="0" smtClean="0">
                <a:cs typeface="B Titr" pitchFamily="2" charset="-78"/>
              </a:rPr>
              <a:t>باشد</a:t>
            </a:r>
            <a:r>
              <a:rPr lang="en-US" sz="2400" b="1" dirty="0" smtClean="0">
                <a:cs typeface="B Titr" pitchFamily="2" charset="-78"/>
              </a:rPr>
              <a:t>   (</a:t>
            </a:r>
            <a:r>
              <a:rPr lang="en-US" sz="2400" dirty="0" smtClean="0"/>
              <a:t>self-care behaviors</a:t>
            </a:r>
            <a:r>
              <a:rPr lang="en-US" sz="2400" b="1" dirty="0" smtClean="0">
                <a:cs typeface="B Titr" pitchFamily="2" charset="-78"/>
              </a:rPr>
              <a:t> )</a:t>
            </a:r>
          </a:p>
          <a:p>
            <a:pPr algn="r" rtl="1"/>
            <a:endParaRPr lang="fa-IR" sz="2400" b="1" dirty="0" smtClean="0">
              <a:cs typeface="B Titr" pitchFamily="2" charset="-78"/>
            </a:endParaRP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انجام </a:t>
            </a:r>
            <a:r>
              <a:rPr lang="fa-IR" sz="2400" b="1" dirty="0">
                <a:cs typeface="B Titr" pitchFamily="2" charset="-78"/>
              </a:rPr>
              <a:t>این مراقبت ها که می تواند پس از طی دوره حاد بیماري شروع شود ، در ارتقاي سلامت بیماران و پیشگیري </a:t>
            </a:r>
            <a:r>
              <a:rPr lang="fa-IR" sz="2400" b="1" dirty="0" smtClean="0">
                <a:cs typeface="B Titr" pitchFamily="2" charset="-78"/>
              </a:rPr>
              <a:t>از عود </a:t>
            </a:r>
            <a:r>
              <a:rPr lang="fa-IR" sz="2400" b="1" dirty="0">
                <a:cs typeface="B Titr" pitchFamily="2" charset="-78"/>
              </a:rPr>
              <a:t>بیماري اهمیت خاصی دارد</a:t>
            </a:r>
            <a:endParaRPr lang="en-US" sz="24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Smoking </a:t>
            </a:r>
            <a:r>
              <a:rPr lang="en-US" sz="2000" dirty="0" smtClean="0"/>
              <a:t>cessation</a:t>
            </a:r>
          </a:p>
          <a:p>
            <a:r>
              <a:rPr lang="en-US" sz="2000" dirty="0" smtClean="0"/>
              <a:t>Maintain normal </a:t>
            </a:r>
            <a:r>
              <a:rPr lang="en-US" sz="2000" dirty="0" smtClean="0">
                <a:solidFill>
                  <a:srgbClr val="0070C0"/>
                </a:solidFill>
              </a:rPr>
              <a:t>body mass index</a:t>
            </a:r>
          </a:p>
          <a:p>
            <a:r>
              <a:rPr lang="en-US" sz="2000" dirty="0" smtClean="0"/>
              <a:t>Routine </a:t>
            </a:r>
            <a:r>
              <a:rPr lang="en-US" sz="2000" dirty="0" smtClean="0">
                <a:solidFill>
                  <a:srgbClr val="0070C0"/>
                </a:solidFill>
              </a:rPr>
              <a:t>physical activity</a:t>
            </a:r>
          </a:p>
          <a:p>
            <a:r>
              <a:rPr lang="en-US" sz="2000" dirty="0" smtClean="0"/>
              <a:t>Maintain </a:t>
            </a:r>
            <a:r>
              <a:rPr lang="en-US" sz="2000" dirty="0" smtClean="0">
                <a:solidFill>
                  <a:srgbClr val="0070C0"/>
                </a:solidFill>
              </a:rPr>
              <a:t>healthy diet</a:t>
            </a:r>
          </a:p>
          <a:p>
            <a:r>
              <a:rPr lang="en-US" sz="2000" dirty="0" smtClean="0"/>
              <a:t>Maintain </a:t>
            </a:r>
            <a:r>
              <a:rPr lang="en-US" sz="2000" dirty="0" smtClean="0">
                <a:solidFill>
                  <a:srgbClr val="0070C0"/>
                </a:solidFill>
              </a:rPr>
              <a:t>low cholesterol</a:t>
            </a:r>
          </a:p>
          <a:p>
            <a:r>
              <a:rPr lang="en-US" sz="2000" dirty="0" smtClean="0"/>
              <a:t>Maintain normal  </a:t>
            </a:r>
            <a:r>
              <a:rPr lang="en-US" sz="2000" dirty="0" smtClean="0">
                <a:solidFill>
                  <a:schemeClr val="tx2"/>
                </a:solidFill>
              </a:rPr>
              <a:t>blood pressure</a:t>
            </a:r>
          </a:p>
          <a:p>
            <a:r>
              <a:rPr lang="en-US" sz="2000" dirty="0" smtClean="0"/>
              <a:t>Maintain normal </a:t>
            </a:r>
            <a:r>
              <a:rPr lang="en-US" sz="2000" dirty="0" smtClean="0">
                <a:solidFill>
                  <a:schemeClr val="tx2"/>
                </a:solidFill>
              </a:rPr>
              <a:t>FBS</a:t>
            </a:r>
          </a:p>
          <a:p>
            <a:r>
              <a:rPr lang="en-US" sz="2000" dirty="0" smtClean="0"/>
              <a:t>Reduce dietary </a:t>
            </a:r>
            <a:r>
              <a:rPr lang="en-US" sz="2000" dirty="0" smtClean="0">
                <a:solidFill>
                  <a:schemeClr val="tx2"/>
                </a:solidFill>
              </a:rPr>
              <a:t>sodium</a:t>
            </a:r>
            <a:r>
              <a:rPr lang="en-US" sz="2000" dirty="0" smtClean="0"/>
              <a:t> intake</a:t>
            </a:r>
          </a:p>
          <a:p>
            <a:r>
              <a:rPr lang="en-US" sz="2000" dirty="0" smtClean="0"/>
              <a:t>Decrease alcohol use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Attend cardiac/other rehabilitation</a:t>
            </a:r>
          </a:p>
          <a:p>
            <a:r>
              <a:rPr lang="en-US" sz="2000" dirty="0" smtClean="0"/>
              <a:t>Take medications as prescribed</a:t>
            </a:r>
          </a:p>
          <a:p>
            <a:r>
              <a:rPr lang="en-US" sz="2000" dirty="0" smtClean="0"/>
              <a:t>Understand self-care requirements</a:t>
            </a:r>
          </a:p>
          <a:p>
            <a:r>
              <a:rPr lang="en-US" sz="2000" dirty="0" smtClean="0"/>
              <a:t>Know normal and side effects of treatments</a:t>
            </a:r>
          </a:p>
          <a:p>
            <a:r>
              <a:rPr lang="en-US" sz="2000" dirty="0" smtClean="0"/>
              <a:t>Learn how to adjust to specific dietary recommendations</a:t>
            </a:r>
          </a:p>
          <a:p>
            <a:r>
              <a:rPr lang="en-US" sz="2000" dirty="0" smtClean="0"/>
              <a:t>Know common signs and symptoms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Self-Care in </a:t>
            </a:r>
            <a:r>
              <a:rPr lang="fa-IR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</a:t>
            </a:r>
            <a:r>
              <a:rPr lang="en-US" sz="2800" b="1" dirty="0" err="1" smtClean="0">
                <a:solidFill>
                  <a:schemeClr val="tx1"/>
                </a:solidFill>
              </a:rPr>
              <a:t>cut</a:t>
            </a:r>
            <a:r>
              <a:rPr lang="en-US" sz="2800" b="1" dirty="0" smtClean="0">
                <a:solidFill>
                  <a:schemeClr val="tx1"/>
                </a:solidFill>
              </a:rPr>
              <a:t> Stroke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b="1" dirty="0"/>
              <a:t>Diet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Key components of current dietary recommendations center around eating a </a:t>
            </a:r>
            <a:r>
              <a:rPr lang="en-US" sz="2400" dirty="0" smtClean="0">
                <a:solidFill>
                  <a:srgbClr val="FF0000"/>
                </a:solidFill>
              </a:rPr>
              <a:t>varied, nutrient-dense diet that includes all </a:t>
            </a:r>
            <a:r>
              <a:rPr lang="en-US" sz="2400" b="1" u="sng" dirty="0" smtClean="0">
                <a:solidFill>
                  <a:srgbClr val="FF0000"/>
                </a:solidFill>
              </a:rPr>
              <a:t>vegetable</a:t>
            </a:r>
            <a:r>
              <a:rPr lang="en-US" sz="2400" dirty="0" smtClean="0">
                <a:solidFill>
                  <a:srgbClr val="FF0000"/>
                </a:solidFill>
              </a:rPr>
              <a:t> subgroups: dark green, red and orange, </a:t>
            </a:r>
            <a:r>
              <a:rPr lang="en-US" sz="2400" u="sng" dirty="0" smtClean="0">
                <a:solidFill>
                  <a:srgbClr val="FF0000"/>
                </a:solidFill>
              </a:rPr>
              <a:t>legumes</a:t>
            </a:r>
            <a:r>
              <a:rPr lang="en-US" sz="2400" dirty="0" smtClean="0">
                <a:solidFill>
                  <a:srgbClr val="FF0000"/>
                </a:solidFill>
              </a:rPr>
              <a:t>, and </a:t>
            </a:r>
            <a:r>
              <a:rPr lang="en-US" sz="2400" u="sng" dirty="0" smtClean="0">
                <a:solidFill>
                  <a:srgbClr val="FF0000"/>
                </a:solidFill>
              </a:rPr>
              <a:t>starchy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sz="2400" i="1" u="sng" dirty="0" smtClean="0"/>
          </a:p>
          <a:p>
            <a:r>
              <a:rPr lang="en-US" sz="2400" i="1" u="sng" dirty="0"/>
              <a:t>Also recommended are </a:t>
            </a:r>
            <a:r>
              <a:rPr lang="en-US" sz="2400" b="1" i="1" u="sng" dirty="0">
                <a:solidFill>
                  <a:srgbClr val="FF0000"/>
                </a:solidFill>
              </a:rPr>
              <a:t>fruits</a:t>
            </a:r>
            <a:r>
              <a:rPr lang="en-US" sz="2400" i="1" u="sng" dirty="0"/>
              <a:t>, </a:t>
            </a:r>
            <a:r>
              <a:rPr lang="en-US" sz="2400" i="1" u="sng" dirty="0" smtClean="0"/>
              <a:t>especially whole </a:t>
            </a:r>
            <a:r>
              <a:rPr lang="en-US" sz="2400" i="1" u="sng" dirty="0"/>
              <a:t>fruits, grains, particularly </a:t>
            </a:r>
            <a:r>
              <a:rPr lang="en-US" sz="2400" i="1" u="sng" dirty="0" smtClean="0"/>
              <a:t>whole </a:t>
            </a:r>
            <a:r>
              <a:rPr lang="en-US" sz="2400" i="1" u="sng" dirty="0"/>
              <a:t>grains, </a:t>
            </a:r>
            <a:r>
              <a:rPr lang="en-US" sz="2400" i="1" u="sng" dirty="0">
                <a:solidFill>
                  <a:srgbClr val="FF0000"/>
                </a:solidFill>
              </a:rPr>
              <a:t>fat-free </a:t>
            </a:r>
            <a:r>
              <a:rPr lang="en-US" sz="2400" i="1" u="sng" dirty="0" smtClean="0">
                <a:solidFill>
                  <a:srgbClr val="FF0000"/>
                </a:solidFill>
              </a:rPr>
              <a:t>or </a:t>
            </a:r>
            <a:r>
              <a:rPr lang="en-US" sz="2400" i="1" u="sng" dirty="0">
                <a:solidFill>
                  <a:srgbClr val="FF0000"/>
                </a:solidFill>
              </a:rPr>
              <a:t>low-fat dairy</a:t>
            </a:r>
            <a:r>
              <a:rPr lang="en-US" sz="2400" i="1" u="sng" dirty="0"/>
              <a:t>, and </a:t>
            </a:r>
            <a:r>
              <a:rPr lang="en-US" sz="2400" i="1" u="sng" dirty="0">
                <a:solidFill>
                  <a:srgbClr val="FF0000"/>
                </a:solidFill>
              </a:rPr>
              <a:t>protein from seafood</a:t>
            </a:r>
            <a:r>
              <a:rPr lang="en-US" sz="2400" i="1" u="sng" dirty="0"/>
              <a:t>, poultry, lean </a:t>
            </a:r>
            <a:r>
              <a:rPr lang="en-US" sz="2400" i="1" u="sng" dirty="0" smtClean="0"/>
              <a:t>meats, eggs</a:t>
            </a:r>
            <a:r>
              <a:rPr lang="en-US" sz="2400" i="1" u="sng" dirty="0"/>
              <a:t>, nuts, seeds, and soy products</a:t>
            </a:r>
            <a:r>
              <a:rPr lang="en-US" sz="2400" i="1" u="sng" dirty="0" smtClean="0"/>
              <a:t>.</a:t>
            </a:r>
          </a:p>
          <a:p>
            <a:r>
              <a:rPr lang="en-US" sz="2400" i="1" u="sng" dirty="0" smtClean="0"/>
              <a:t> </a:t>
            </a:r>
            <a:endParaRPr lang="en-US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u="sng" dirty="0" smtClean="0"/>
              <a:t>Unsaturated </a:t>
            </a:r>
            <a:r>
              <a:rPr lang="en-US" sz="2400" dirty="0" smtClean="0"/>
              <a:t> </a:t>
            </a:r>
            <a:r>
              <a:rPr lang="en-US" sz="2400" b="1" dirty="0" smtClean="0"/>
              <a:t>fat</a:t>
            </a:r>
            <a:r>
              <a:rPr lang="en-US" sz="2400" dirty="0" smtClean="0"/>
              <a:t> oils, such as soybean, corn, </a:t>
            </a:r>
            <a:r>
              <a:rPr lang="en-US" sz="2400" dirty="0" smtClean="0">
                <a:solidFill>
                  <a:srgbClr val="FF0000"/>
                </a:solidFill>
              </a:rPr>
              <a:t>olive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canola</a:t>
            </a:r>
            <a:r>
              <a:rPr lang="en-US" sz="2400" dirty="0" smtClean="0"/>
              <a:t>, and safflower, are recommended.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2 most commonly recommended diets that achieve these recommendations are the Dietary Approaches to Stop Hypertension (</a:t>
            </a:r>
            <a:r>
              <a:rPr lang="en-US" sz="2400" dirty="0" smtClean="0">
                <a:solidFill>
                  <a:srgbClr val="FF0000"/>
                </a:solidFill>
              </a:rPr>
              <a:t>DASH</a:t>
            </a:r>
            <a:r>
              <a:rPr lang="en-US" sz="2400" dirty="0" smtClean="0"/>
              <a:t>) and </a:t>
            </a:r>
            <a:r>
              <a:rPr lang="en-US" sz="2400" dirty="0" smtClean="0">
                <a:solidFill>
                  <a:srgbClr val="FF0000"/>
                </a:solidFill>
              </a:rPr>
              <a:t>Mediterranean-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style</a:t>
            </a:r>
            <a:r>
              <a:rPr lang="en-US" sz="2400" dirty="0" smtClean="0"/>
              <a:t> diets.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dirty="0"/>
              <a:t>Weight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2400" dirty="0"/>
              <a:t>Maintaining a healthy body weight is an important </a:t>
            </a:r>
            <a:r>
              <a:rPr lang="en-US" sz="2400" dirty="0" smtClean="0"/>
              <a:t>self-care behavior </a:t>
            </a:r>
            <a:r>
              <a:rPr lang="en-US" sz="2400" dirty="0"/>
              <a:t>and current dietary guidelines emphasize </a:t>
            </a:r>
            <a:r>
              <a:rPr lang="en-US" sz="2400" dirty="0" smtClean="0"/>
              <a:t>the </a:t>
            </a:r>
            <a:r>
              <a:rPr lang="en-US" sz="2400" dirty="0">
                <a:solidFill>
                  <a:srgbClr val="FF0000"/>
                </a:solidFill>
              </a:rPr>
              <a:t>importance of weight control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/>
              <a:t>This is achieved by </a:t>
            </a:r>
            <a:r>
              <a:rPr lang="en-US" sz="2400" dirty="0" smtClean="0"/>
              <a:t>consuming appropriate </a:t>
            </a:r>
            <a:r>
              <a:rPr lang="en-US" sz="2400" dirty="0">
                <a:solidFill>
                  <a:srgbClr val="FF0000"/>
                </a:solidFill>
              </a:rPr>
              <a:t>serving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sizes</a:t>
            </a:r>
            <a:r>
              <a:rPr lang="en-US" sz="2400" dirty="0"/>
              <a:t> of recommended foods to </a:t>
            </a:r>
            <a:r>
              <a:rPr lang="en-US" sz="2400" dirty="0" smtClean="0"/>
              <a:t>meet estimated </a:t>
            </a:r>
            <a:r>
              <a:rPr lang="en-US" sz="2400" u="sng" dirty="0"/>
              <a:t>caloric demand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/>
              <a:t>Individual caloric </a:t>
            </a:r>
            <a:r>
              <a:rPr lang="en-US" sz="2400" dirty="0" smtClean="0"/>
              <a:t>need is </a:t>
            </a:r>
            <a:r>
              <a:rPr lang="en-US" sz="2400" dirty="0"/>
              <a:t>based on </a:t>
            </a:r>
            <a:r>
              <a:rPr lang="en-US" sz="2400" u="sng" dirty="0"/>
              <a:t>activity level</a:t>
            </a:r>
            <a:r>
              <a:rPr lang="en-US" sz="2400" dirty="0"/>
              <a:t>, indicating that self-care </a:t>
            </a:r>
            <a:r>
              <a:rPr lang="en-US" sz="2400" dirty="0" smtClean="0"/>
              <a:t>strategies for </a:t>
            </a:r>
            <a:r>
              <a:rPr lang="en-US" sz="2400" dirty="0"/>
              <a:t>increasing activity carry equal importance with diet in </a:t>
            </a:r>
            <a:r>
              <a:rPr lang="en-US" sz="2400" dirty="0" smtClean="0"/>
              <a:t>body weight </a:t>
            </a:r>
            <a:r>
              <a:rPr lang="en-US" sz="2400" dirty="0"/>
              <a:t>maintenance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u="sng" dirty="0"/>
              <a:t>Weight loss for people who are </a:t>
            </a:r>
            <a:r>
              <a:rPr lang="en-US" sz="2400" u="sng" dirty="0">
                <a:solidFill>
                  <a:srgbClr val="FF0000"/>
                </a:solidFill>
              </a:rPr>
              <a:t>obese</a:t>
            </a:r>
            <a:r>
              <a:rPr lang="en-US" sz="2400" u="sng" dirty="0"/>
              <a:t> has been a </a:t>
            </a:r>
            <a:r>
              <a:rPr lang="en-US" sz="2400" u="sng" dirty="0" smtClean="0"/>
              <a:t>recommendation </a:t>
            </a:r>
            <a:r>
              <a:rPr lang="en-US" sz="2400" u="sng" dirty="0"/>
              <a:t>for cardiovascular health.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Self-care </a:t>
            </a:r>
            <a:r>
              <a:rPr lang="en-US" sz="2400" dirty="0"/>
              <a:t>for weight loss is </a:t>
            </a:r>
            <a:r>
              <a:rPr lang="en-US" sz="2400" u="sng" dirty="0" smtClean="0"/>
              <a:t>rarely</a:t>
            </a:r>
            <a:r>
              <a:rPr lang="en-US" sz="2400" dirty="0" smtClean="0"/>
              <a:t> achieved </a:t>
            </a:r>
            <a:r>
              <a:rPr lang="en-US" sz="2400" dirty="0">
                <a:solidFill>
                  <a:srgbClr val="FF0000"/>
                </a:solidFill>
              </a:rPr>
              <a:t>alone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u="sng" dirty="0" smtClean="0"/>
              <a:t> </a:t>
            </a:r>
            <a:r>
              <a:rPr lang="en-US" sz="2400" u="sng" dirty="0"/>
              <a:t>Most successful lifestyle interventions </a:t>
            </a:r>
            <a:r>
              <a:rPr lang="en-US" sz="2400" u="sng" dirty="0" smtClean="0"/>
              <a:t>for weight </a:t>
            </a:r>
            <a:r>
              <a:rPr lang="en-US" sz="2400" u="sng" dirty="0"/>
              <a:t>loss require participation in a </a:t>
            </a:r>
            <a:r>
              <a:rPr lang="en-US" sz="2400" u="sng" dirty="0" smtClean="0"/>
              <a:t>program for  ≥</a:t>
            </a:r>
            <a:r>
              <a:rPr lang="en-US" sz="2400" b="1" u="sng" dirty="0">
                <a:solidFill>
                  <a:srgbClr val="FF0000"/>
                </a:solidFill>
              </a:rPr>
              <a:t>6</a:t>
            </a:r>
            <a:r>
              <a:rPr lang="en-US" sz="2400" u="sng" dirty="0"/>
              <a:t> </a:t>
            </a:r>
            <a:r>
              <a:rPr lang="en-US" sz="2400" u="sng" dirty="0">
                <a:solidFill>
                  <a:srgbClr val="FF0000"/>
                </a:solidFill>
              </a:rPr>
              <a:t>months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/>
              <a:t>Physical activity and </a:t>
            </a:r>
            <a:r>
              <a:rPr lang="en-US" b="1" i="1" dirty="0">
                <a:solidFill>
                  <a:srgbClr val="FF0000"/>
                </a:solidFill>
              </a:rPr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u="sng" dirty="0">
                <a:solidFill>
                  <a:srgbClr val="FF0000"/>
                </a:solidFill>
              </a:rPr>
              <a:t>Aerobic</a:t>
            </a:r>
            <a:r>
              <a:rPr lang="en-US" sz="2400" u="sng" dirty="0"/>
              <a:t> </a:t>
            </a:r>
            <a:r>
              <a:rPr lang="en-US" sz="2400" b="1" u="sng" dirty="0"/>
              <a:t>exercise</a:t>
            </a:r>
            <a:r>
              <a:rPr lang="en-US" sz="2400" u="sng" dirty="0"/>
              <a:t> </a:t>
            </a:r>
            <a:r>
              <a:rPr lang="en-US" sz="2400" dirty="0"/>
              <a:t>is a self-care behavior with </a:t>
            </a:r>
            <a:r>
              <a:rPr lang="en-US" sz="2400" dirty="0" smtClean="0"/>
              <a:t>incontrovertible health </a:t>
            </a:r>
            <a:r>
              <a:rPr lang="en-US" sz="2400" dirty="0"/>
              <a:t>benefit, including systemic improvement in </a:t>
            </a:r>
            <a:r>
              <a:rPr lang="en-US" sz="2400" dirty="0" smtClean="0">
                <a:solidFill>
                  <a:srgbClr val="FF0000"/>
                </a:solidFill>
              </a:rPr>
              <a:t>oxygen consumption</a:t>
            </a:r>
            <a:r>
              <a:rPr lang="en-US" sz="2400" dirty="0">
                <a:solidFill>
                  <a:srgbClr val="FF0000"/>
                </a:solidFill>
              </a:rPr>
              <a:t>, endothelial function, inflammation, BP, </a:t>
            </a:r>
            <a:r>
              <a:rPr lang="en-US" sz="2400" dirty="0" smtClean="0">
                <a:solidFill>
                  <a:srgbClr val="FF0000"/>
                </a:solidFill>
              </a:rPr>
              <a:t>and insulin </a:t>
            </a:r>
            <a:r>
              <a:rPr lang="en-US" sz="2400" dirty="0">
                <a:solidFill>
                  <a:srgbClr val="FF0000"/>
                </a:solidFill>
              </a:rPr>
              <a:t>resistance</a:t>
            </a:r>
            <a:r>
              <a:rPr lang="en-US" sz="2400" dirty="0"/>
              <a:t> as well as improvement in functional </a:t>
            </a:r>
            <a:r>
              <a:rPr lang="en-US" sz="2400" dirty="0" smtClean="0"/>
              <a:t>status, </a:t>
            </a:r>
            <a:r>
              <a:rPr lang="en-US" sz="2400" dirty="0" smtClean="0">
                <a:solidFill>
                  <a:srgbClr val="FF0000"/>
                </a:solidFill>
              </a:rPr>
              <a:t>sleep </a:t>
            </a:r>
            <a:r>
              <a:rPr lang="en-US" sz="2400" dirty="0">
                <a:solidFill>
                  <a:srgbClr val="FF0000"/>
                </a:solidFill>
              </a:rPr>
              <a:t>quality</a:t>
            </a:r>
            <a:r>
              <a:rPr lang="en-US" sz="2400" dirty="0"/>
              <a:t>, and </a:t>
            </a:r>
            <a:r>
              <a:rPr lang="en-US" sz="2400" dirty="0">
                <a:solidFill>
                  <a:srgbClr val="FF0000"/>
                </a:solidFill>
              </a:rPr>
              <a:t>quality of </a:t>
            </a:r>
            <a:r>
              <a:rPr lang="en-US" sz="2400" dirty="0" smtClean="0">
                <a:solidFill>
                  <a:srgbClr val="FF0000"/>
                </a:solidFill>
              </a:rPr>
              <a:t>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978</Words>
  <Application>Microsoft Office PowerPoint</Application>
  <PresentationFormat>On-screen Show (4:3)</PresentationFormat>
  <Paragraphs>91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اموزش خود مراقبتي در سكته حاد قلبي Self-Care in Cardiovascular Disease and Stroke</vt:lpstr>
      <vt:lpstr>self-care behaviors</vt:lpstr>
      <vt:lpstr>Slide 3</vt:lpstr>
      <vt:lpstr>Self-Care in  Acut Stroke</vt:lpstr>
      <vt:lpstr>Diet</vt:lpstr>
      <vt:lpstr>Slide 6</vt:lpstr>
      <vt:lpstr>Weight control</vt:lpstr>
      <vt:lpstr>Slide 8</vt:lpstr>
      <vt:lpstr>Physical activity and exercise</vt:lpstr>
      <vt:lpstr>Slide 10</vt:lpstr>
      <vt:lpstr>Slide 11</vt:lpstr>
      <vt:lpstr>Slide 12</vt:lpstr>
      <vt:lpstr>Slide 13</vt:lpstr>
      <vt:lpstr>Slide 14</vt:lpstr>
      <vt:lpstr>Smoking cessation</vt:lpstr>
      <vt:lpstr>Slide 16</vt:lpstr>
      <vt:lpstr>Alcohol use</vt:lpstr>
      <vt:lpstr>Slide 18</vt:lpstr>
      <vt:lpstr>Medication adherence</vt:lpstr>
      <vt:lpstr>Slide 20</vt:lpstr>
    </vt:vector>
  </TitlesOfParts>
  <Company>TEBTASVIR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اموزش خود مراقبتي در سكته حاد قلبي Self-Care in Cardiovascular Disease and Stroke</dc:title>
  <dc:creator>USER1</dc:creator>
  <cp:lastModifiedBy>USER1</cp:lastModifiedBy>
  <cp:revision>7</cp:revision>
  <dcterms:created xsi:type="dcterms:W3CDTF">2020-10-19T17:40:34Z</dcterms:created>
  <dcterms:modified xsi:type="dcterms:W3CDTF">2020-10-19T22:59:02Z</dcterms:modified>
</cp:coreProperties>
</file>